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jpg" ContentType="image/jpeg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87" r:id="rId2"/>
    <p:sldId id="305" r:id="rId3"/>
    <p:sldId id="304" r:id="rId4"/>
    <p:sldId id="307" r:id="rId5"/>
    <p:sldId id="308" r:id="rId6"/>
    <p:sldId id="309" r:id="rId7"/>
    <p:sldId id="306" r:id="rId8"/>
    <p:sldId id="316" r:id="rId9"/>
    <p:sldId id="282" r:id="rId10"/>
    <p:sldId id="283" r:id="rId11"/>
    <p:sldId id="284" r:id="rId12"/>
    <p:sldId id="285" r:id="rId13"/>
    <p:sldId id="317" r:id="rId14"/>
    <p:sldId id="318" r:id="rId15"/>
    <p:sldId id="295" r:id="rId16"/>
    <p:sldId id="296" r:id="rId17"/>
    <p:sldId id="286" r:id="rId18"/>
    <p:sldId id="300" r:id="rId19"/>
    <p:sldId id="319" r:id="rId20"/>
    <p:sldId id="320" r:id="rId21"/>
    <p:sldId id="327" r:id="rId22"/>
    <p:sldId id="328" r:id="rId23"/>
    <p:sldId id="329" r:id="rId24"/>
    <p:sldId id="330" r:id="rId25"/>
    <p:sldId id="331" r:id="rId26"/>
    <p:sldId id="30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22" r:id="rId3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reg Zynda" initials="" lastIdx="1" clrIdx="0"/>
  <p:cmAuthor id="1" name="Jawon Song" initials="" lastIdx="1" clrIdx="1"/>
  <p:cmAuthor id="2" name="Joslynn Le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1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6306FB-6FDD-4D0C-9A85-F0FD8D1FAD6F}">
  <a:tblStyle styleId="{A36306FB-6FDD-4D0C-9A85-F0FD8D1FAD6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6E6E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8"/>
    <p:restoredTop sz="92954"/>
  </p:normalViewPr>
  <p:slideViewPr>
    <p:cSldViewPr snapToGrid="0" snapToObjects="1">
      <p:cViewPr>
        <p:scale>
          <a:sx n="95" d="100"/>
          <a:sy n="95" d="100"/>
        </p:scale>
        <p:origin x="235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16613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Focus here is on genomics data, but not restricted to genomics data</a:t>
            </a:r>
          </a:p>
        </p:txBody>
      </p:sp>
    </p:spTree>
    <p:extLst>
      <p:ext uri="{BB962C8B-B14F-4D97-AF65-F5344CB8AC3E}">
        <p14:creationId xmlns:p14="http://schemas.microsoft.com/office/powerpoint/2010/main" val="1853143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Non-model organisms</a:t>
            </a:r>
          </a:p>
          <a:p>
            <a:r>
              <a:rPr lang="en-US" dirty="0" smtClean="0"/>
              <a:t>Optical sequencing + </a:t>
            </a:r>
            <a:r>
              <a:rPr lang="en-US" dirty="0" err="1" smtClean="0"/>
              <a:t>PacBio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901C7EC-E78F-6047-957D-432F9EC496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9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32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181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09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978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51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2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786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Shape 9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Sorry about the Terminal screenshot...they’re for your reference...</a:t>
            </a:r>
          </a:p>
        </p:txBody>
      </p:sp>
    </p:spTree>
    <p:extLst>
      <p:ext uri="{BB962C8B-B14F-4D97-AF65-F5344CB8AC3E}">
        <p14:creationId xmlns:p14="http://schemas.microsoft.com/office/powerpoint/2010/main" val="589679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77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239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Don’t go over code! Just the components of a plot!</a:t>
            </a:r>
          </a:p>
        </p:txBody>
      </p:sp>
    </p:spTree>
    <p:extLst>
      <p:ext uri="{BB962C8B-B14F-4D97-AF65-F5344CB8AC3E}">
        <p14:creationId xmlns:p14="http://schemas.microsoft.com/office/powerpoint/2010/main" val="666202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slide is exclusively for reference</a:t>
            </a:r>
          </a:p>
        </p:txBody>
      </p:sp>
    </p:spTree>
    <p:extLst>
      <p:ext uri="{BB962C8B-B14F-4D97-AF65-F5344CB8AC3E}">
        <p14:creationId xmlns:p14="http://schemas.microsoft.com/office/powerpoint/2010/main" val="732792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Shape 9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 this point, we’re going to move to an iPython notebook for demonstration.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(on Asher’s Laptop)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 cd ~/Sandbox/plotly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 workon plotly-demo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670555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66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12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52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972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713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Non-model organisms</a:t>
            </a:r>
          </a:p>
          <a:p>
            <a:r>
              <a:rPr lang="en-US" dirty="0" smtClean="0"/>
              <a:t>Optical sequencing + </a:t>
            </a:r>
            <a:r>
              <a:rPr lang="en-US" dirty="0" err="1" smtClean="0"/>
              <a:t>PacBio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901C7EC-E78F-6047-957D-432F9EC496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60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Non-model organisms</a:t>
            </a:r>
          </a:p>
          <a:p>
            <a:r>
              <a:rPr lang="en-US" dirty="0" smtClean="0"/>
              <a:t>Optical sequencing + </a:t>
            </a:r>
            <a:r>
              <a:rPr lang="en-US" dirty="0" err="1" smtClean="0"/>
              <a:t>PacBio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901C7EC-E78F-6047-957D-432F9EC496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3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Non-model organisms</a:t>
            </a:r>
          </a:p>
          <a:p>
            <a:r>
              <a:rPr lang="en-US" dirty="0" smtClean="0"/>
              <a:t>Optical sequencing + </a:t>
            </a:r>
            <a:r>
              <a:rPr lang="en-US" dirty="0" err="1" smtClean="0"/>
              <a:t>PacBio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901C7EC-E78F-6047-957D-432F9EC496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Non-model organisms</a:t>
            </a:r>
          </a:p>
          <a:p>
            <a:r>
              <a:rPr lang="en-US" dirty="0" smtClean="0"/>
              <a:t>Optical sequencing + </a:t>
            </a:r>
            <a:r>
              <a:rPr lang="en-US" dirty="0" err="1" smtClean="0"/>
              <a:t>PacBio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901C7EC-E78F-6047-957D-432F9EC496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8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400" b="0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 copy 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5719" y="178593"/>
            <a:ext cx="9143999" cy="1714499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spcBef>
                <a:spcPts val="0"/>
              </a:spcBef>
              <a:buNone/>
              <a:defRPr sz="48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892968" y="1946671"/>
            <a:ext cx="7358062" cy="4027288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l" rtl="0">
              <a:spcBef>
                <a:spcPts val="1800"/>
              </a:spcBef>
              <a:buFont typeface="Helvetica Neue"/>
              <a:buNone/>
              <a:defRPr sz="31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spcBef>
                <a:spcPts val="1800"/>
              </a:spcBef>
              <a:buFont typeface="Helvetica Neue"/>
              <a:buNone/>
              <a:defRPr sz="30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spcBef>
                <a:spcPts val="1800"/>
              </a:spcBef>
              <a:buFont typeface="Helvetica Neue"/>
              <a:buNone/>
              <a:defRPr sz="27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spcBef>
                <a:spcPts val="1800"/>
              </a:spcBef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spcBef>
                <a:spcPts val="1800"/>
              </a:spcBef>
              <a:buFont typeface="Helvetica Neue"/>
              <a:buNone/>
              <a:defRPr sz="23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43100" marR="0" lvl="5" indent="-63500" algn="l" rtl="0">
              <a:spcBef>
                <a:spcPts val="1500"/>
              </a:spcBef>
              <a:buSzPct val="170370"/>
              <a:buFont typeface="Helvetica Neue"/>
              <a:buChar char="•"/>
              <a:defRPr sz="27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71700" marR="0" lvl="6" indent="-63500" algn="l" rtl="0">
              <a:spcBef>
                <a:spcPts val="1500"/>
              </a:spcBef>
              <a:buSzPct val="170370"/>
              <a:buFont typeface="Helvetica Neue"/>
              <a:buChar char="•"/>
              <a:defRPr sz="27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400300" marR="0" lvl="7" indent="-63500" algn="l" rtl="0">
              <a:spcBef>
                <a:spcPts val="1500"/>
              </a:spcBef>
              <a:buSzPct val="170370"/>
              <a:buFont typeface="Helvetica Neue"/>
              <a:buChar char="•"/>
              <a:defRPr sz="27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641600" marR="0" lvl="8" indent="-76200" algn="l" rtl="0">
              <a:spcBef>
                <a:spcPts val="1500"/>
              </a:spcBef>
              <a:buSzPct val="170370"/>
              <a:buFont typeface="Helvetica Neue"/>
              <a:buChar char="•"/>
              <a:defRPr sz="27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626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9988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400" b="0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0401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92968" y="1151930"/>
            <a:ext cx="7358062" cy="2321719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spcBef>
                <a:spcPts val="0"/>
              </a:spcBef>
              <a:buNone/>
              <a:defRPr sz="5400" b="0" i="0" u="none" strike="noStrike" cap="none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92968" y="3536156"/>
            <a:ext cx="7358062" cy="794741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spcBef>
                <a:spcPts val="0"/>
              </a:spcBef>
              <a:buFont typeface="Helvetica Neue"/>
              <a:buNone/>
              <a:defRPr sz="23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buFont typeface="Helvetica Neue"/>
              <a:buNone/>
              <a:defRPr sz="23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buFont typeface="Helvetica Neue"/>
              <a:buNone/>
              <a:defRPr sz="23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buFont typeface="Helvetica Neue"/>
              <a:buNone/>
              <a:defRPr sz="23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buFont typeface="Helvetica Neue"/>
              <a:buNone/>
              <a:defRPr sz="23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43100" marR="0" lvl="5" indent="-63500" algn="l" rtl="0">
              <a:spcBef>
                <a:spcPts val="1500"/>
              </a:spcBef>
              <a:buSzPct val="170370"/>
              <a:buFont typeface="Helvetica Neue"/>
              <a:buChar char="•"/>
              <a:defRPr sz="27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71700" marR="0" lvl="6" indent="-63500" algn="l" rtl="0">
              <a:spcBef>
                <a:spcPts val="1500"/>
              </a:spcBef>
              <a:buSzPct val="170370"/>
              <a:buFont typeface="Helvetica Neue"/>
              <a:buChar char="•"/>
              <a:defRPr sz="27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400300" marR="0" lvl="7" indent="-63500" algn="l" rtl="0">
              <a:spcBef>
                <a:spcPts val="1500"/>
              </a:spcBef>
              <a:buSzPct val="170370"/>
              <a:buFont typeface="Helvetica Neue"/>
              <a:buChar char="•"/>
              <a:defRPr sz="27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641600" marR="0" lvl="8" indent="-76200" algn="l" rtl="0">
              <a:spcBef>
                <a:spcPts val="1500"/>
              </a:spcBef>
              <a:buSzPct val="170370"/>
              <a:buFont typeface="Helvetica Neue"/>
              <a:buChar char="•"/>
              <a:defRPr sz="27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19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0893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820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400" b="0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3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000" b="1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569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400" b="0" i="0" u="none" strike="noStrike" cap="none">
                <a:ln w="34925">
                  <a:noFill/>
                </a:ln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2000" b="1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2000" b="1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400" b="0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 rot="5400000">
            <a:off x="4732336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400" b="0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 rot="5400000">
            <a:off x="541336" y="190500"/>
            <a:ext cx="5851525" cy="601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400" b="0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grpSp>
        <p:nvGrpSpPr>
          <p:cNvPr id="12" name="Shape 12"/>
          <p:cNvGrpSpPr/>
          <p:nvPr/>
        </p:nvGrpSpPr>
        <p:grpSpPr>
          <a:xfrm>
            <a:off x="0" y="6240462"/>
            <a:ext cx="645873" cy="637935"/>
            <a:chOff x="0" y="3845"/>
            <a:chExt cx="479" cy="473"/>
          </a:xfrm>
        </p:grpSpPr>
        <p:sp>
          <p:nvSpPr>
            <p:cNvPr id="13" name="Shape 13"/>
            <p:cNvSpPr/>
            <p:nvPr/>
          </p:nvSpPr>
          <p:spPr>
            <a:xfrm>
              <a:off x="137" y="4004"/>
              <a:ext cx="184" cy="180"/>
            </a:xfrm>
            <a:prstGeom prst="ellipse">
              <a:avLst/>
            </a:prstGeom>
            <a:solidFill>
              <a:srgbClr val="FFC000"/>
            </a:solidFill>
            <a:ln w="12600" cap="flat" cmpd="sng">
              <a:solidFill>
                <a:srgbClr val="FFC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Times New Roman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Shape 14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0" y="3845"/>
              <a:ext cx="479" cy="4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06" y="6414564"/>
            <a:ext cx="1842247" cy="40068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spc="0">
          <a:ln w="0">
            <a:noFill/>
          </a:ln>
          <a:solidFill>
            <a:schemeClr val="tx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bg1">
              <a:lumMod val="95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31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33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11.mov"/><Relationship Id="rId4" Type="http://schemas.openxmlformats.org/officeDocument/2006/relationships/video" Target="../media/media11.mov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3.xml"/><Relationship Id="rId7" Type="http://schemas.openxmlformats.org/officeDocument/2006/relationships/hyperlink" Target="https://github.com/hdc-arizona/synteny-vis" TargetMode="External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microsoft.com/office/2007/relationships/media" Target="../media/media10.mov"/><Relationship Id="rId2" Type="http://schemas.openxmlformats.org/officeDocument/2006/relationships/video" Target="../media/media10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37.png"/><Relationship Id="rId6" Type="http://schemas.openxmlformats.org/officeDocument/2006/relationships/image" Target="../media/image38.tiff"/><Relationship Id="rId1" Type="http://schemas.microsoft.com/office/2007/relationships/media" Target="../media/media12.mov"/><Relationship Id="rId2" Type="http://schemas.openxmlformats.org/officeDocument/2006/relationships/video" Target="../media/media12.mo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" Type="http://schemas.microsoft.com/office/2007/relationships/media" Target="../media/media14.mov"/><Relationship Id="rId2" Type="http://schemas.openxmlformats.org/officeDocument/2006/relationships/video" Target="../media/media14.mov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4" Type="http://schemas.openxmlformats.org/officeDocument/2006/relationships/video" Target="../media/media4.mp4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4" Type="http://schemas.openxmlformats.org/officeDocument/2006/relationships/video" Target="../media/media6.mp4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3091" y="5843696"/>
            <a:ext cx="1584739" cy="75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5864" y="5685052"/>
            <a:ext cx="990204" cy="1074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04860" y="5783560"/>
            <a:ext cx="1260546" cy="963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85518" y="5855470"/>
            <a:ext cx="1304013" cy="733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75158" y="1892420"/>
            <a:ext cx="1595188" cy="135468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115912" y="1993300"/>
            <a:ext cx="4596927" cy="1231106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solidFill>
                  <a:srgbClr val="004471"/>
                </a:solidFill>
                <a:latin typeface="Effra"/>
                <a:ea typeface="Effra"/>
                <a:cs typeface="Effra"/>
                <a:sym typeface="Effra"/>
              </a:defRPr>
            </a:pPr>
            <a:r>
              <a:rPr sz="5400" dirty="0" smtClean="0"/>
              <a:t>CyVerse</a:t>
            </a:r>
            <a:endParaRPr sz="5400" dirty="0"/>
          </a:p>
          <a:p>
            <a:pPr algn="ctr">
              <a:defRPr sz="2800">
                <a:latin typeface="Effra"/>
                <a:ea typeface="Effra"/>
                <a:cs typeface="Effra"/>
                <a:sym typeface="Effra"/>
              </a:defRPr>
            </a:pPr>
            <a:endParaRPr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25" y="3849788"/>
            <a:ext cx="2682706" cy="10389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46068" y="384978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40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B11A"/>
                </a:solidFill>
                <a:effectLst/>
              </a:rPr>
              <a:t>Co</a:t>
            </a:r>
            <a:r>
              <a:rPr lang="en-US" sz="4000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mparative</a:t>
            </a:r>
            <a:r>
              <a:rPr lang="en-US" sz="40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 </a:t>
            </a:r>
          </a:p>
          <a:p>
            <a:pPr>
              <a:buClr>
                <a:srgbClr val="FF0000"/>
              </a:buClr>
              <a:buSzPct val="25000"/>
            </a:pPr>
            <a:r>
              <a:rPr lang="en-US" sz="40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B11A"/>
                </a:solidFill>
                <a:effectLst/>
              </a:rPr>
              <a:t>Ge</a:t>
            </a:r>
            <a:r>
              <a:rPr lang="en-US" sz="4000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nomics</a:t>
            </a:r>
          </a:p>
        </p:txBody>
      </p:sp>
      <p:sp>
        <p:nvSpPr>
          <p:cNvPr id="13" name="Shape 123"/>
          <p:cNvSpPr/>
          <p:nvPr/>
        </p:nvSpPr>
        <p:spPr>
          <a:xfrm>
            <a:off x="0" y="291666"/>
            <a:ext cx="9144000" cy="2123658"/>
          </a:xfrm>
          <a:prstGeom prst="rect">
            <a:avLst/>
          </a:prstGeom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6600">
                <a:solidFill>
                  <a:srgbClr val="004471"/>
                </a:solidFill>
                <a:latin typeface="Effra"/>
                <a:ea typeface="Effra"/>
                <a:cs typeface="Effra"/>
                <a:sym typeface="Effra"/>
              </a:defRPr>
            </a:pPr>
            <a:r>
              <a:rPr lang="en-US" sz="5400" dirty="0" smtClean="0"/>
              <a:t>Welcome to the Data Revolution</a:t>
            </a:r>
            <a:endParaRPr sz="5400" dirty="0"/>
          </a:p>
          <a:p>
            <a:pPr algn="ctr">
              <a:defRPr sz="6600">
                <a:latin typeface="Effra"/>
                <a:ea typeface="Effra"/>
                <a:cs typeface="Effra"/>
                <a:sym typeface="Effra"/>
              </a:defRPr>
            </a:pPr>
            <a:endParaRPr sz="5400" dirty="0"/>
          </a:p>
          <a:p>
            <a:pPr algn="ctr">
              <a:defRPr sz="2800">
                <a:latin typeface="Effra"/>
                <a:ea typeface="Effra"/>
                <a:cs typeface="Effra"/>
                <a:sym typeface="Effra"/>
              </a:defRPr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70294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583" y="3133474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165" y="3117376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RNA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0815" y="3128601"/>
            <a:ext cx="16417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Protein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70664" y="3292740"/>
            <a:ext cx="609607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/>
          <p:cNvSpPr txBox="1"/>
          <p:nvPr/>
        </p:nvSpPr>
        <p:spPr>
          <a:xfrm>
            <a:off x="391336" y="2725905"/>
            <a:ext cx="14863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Genomics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5300" y="2738736"/>
            <a:ext cx="1906291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b="1" dirty="0" err="1"/>
              <a:t>Transcriptomics</a:t>
            </a:r>
            <a:endParaRPr lang="en-US" sz="1725" b="1" dirty="0"/>
          </a:p>
        </p:txBody>
      </p:sp>
      <p:cxnSp>
        <p:nvCxnSpPr>
          <p:cNvPr id="16" name="Curved Connector 15"/>
          <p:cNvCxnSpPr>
            <a:stCxn id="6" idx="2"/>
            <a:endCxn id="5" idx="2"/>
          </p:cNvCxnSpPr>
          <p:nvPr/>
        </p:nvCxnSpPr>
        <p:spPr>
          <a:xfrm rot="5400000" flipH="1">
            <a:off x="3843124" y="2710177"/>
            <a:ext cx="11225" cy="2025955"/>
          </a:xfrm>
          <a:prstGeom prst="curvedConnector3">
            <a:avLst>
              <a:gd name="adj1" fmla="val -8246922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2"/>
            <a:endCxn id="4" idx="2"/>
          </p:cNvCxnSpPr>
          <p:nvPr/>
        </p:nvCxnSpPr>
        <p:spPr>
          <a:xfrm rot="5400000">
            <a:off x="2986010" y="1857934"/>
            <a:ext cx="4873" cy="3746537"/>
          </a:xfrm>
          <a:prstGeom prst="curvedConnector3">
            <a:avLst>
              <a:gd name="adj1" fmla="val 25599425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6922" y="2699621"/>
            <a:ext cx="16498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Proteomics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3391245" y="3292740"/>
            <a:ext cx="645676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/>
          <p:cNvSpPr txBox="1"/>
          <p:nvPr/>
        </p:nvSpPr>
        <p:spPr>
          <a:xfrm>
            <a:off x="6130620" y="3133474"/>
            <a:ext cx="237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Metabolite</a:t>
            </a:r>
            <a:endParaRPr lang="en-US" sz="3300" b="1" dirty="0"/>
          </a:p>
        </p:txBody>
      </p:sp>
      <p:sp>
        <p:nvSpPr>
          <p:cNvPr id="46" name="Right Arrow 45"/>
          <p:cNvSpPr/>
          <p:nvPr/>
        </p:nvSpPr>
        <p:spPr>
          <a:xfrm>
            <a:off x="5686505" y="3292740"/>
            <a:ext cx="440222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Curved Connector 19"/>
          <p:cNvCxnSpPr>
            <a:stCxn id="32" idx="2"/>
            <a:endCxn id="4" idx="2"/>
          </p:cNvCxnSpPr>
          <p:nvPr/>
        </p:nvCxnSpPr>
        <p:spPr>
          <a:xfrm rot="5400000">
            <a:off x="4192461" y="610187"/>
            <a:ext cx="46166" cy="6200736"/>
          </a:xfrm>
          <a:prstGeom prst="curvedConnector3">
            <a:avLst>
              <a:gd name="adj1" fmla="val 3046504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2" idx="2"/>
            <a:endCxn id="5" idx="2"/>
          </p:cNvCxnSpPr>
          <p:nvPr/>
        </p:nvCxnSpPr>
        <p:spPr>
          <a:xfrm rot="5400000">
            <a:off x="5060801" y="1462429"/>
            <a:ext cx="30068" cy="4480154"/>
          </a:xfrm>
          <a:prstGeom prst="curvedConnector3">
            <a:avLst>
              <a:gd name="adj1" fmla="val 4051932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32" idx="2"/>
            <a:endCxn id="6" idx="2"/>
          </p:cNvCxnSpPr>
          <p:nvPr/>
        </p:nvCxnSpPr>
        <p:spPr>
          <a:xfrm rot="5400000">
            <a:off x="6068168" y="2481020"/>
            <a:ext cx="41293" cy="2454199"/>
          </a:xfrm>
          <a:prstGeom prst="curvedConnector3">
            <a:avLst>
              <a:gd name="adj1" fmla="val 2276049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52688" y="4516693"/>
            <a:ext cx="19800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Metabolomics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70720" y="0"/>
            <a:ext cx="4578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Truer “Textbook</a:t>
            </a:r>
            <a:r>
              <a:rPr lang="en-US" sz="2800" b="1" dirty="0"/>
              <a:t> Biology”</a:t>
            </a:r>
          </a:p>
        </p:txBody>
      </p:sp>
      <p:pic>
        <p:nvPicPr>
          <p:cNvPr id="19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31" y="6251238"/>
            <a:ext cx="9144000" cy="59701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1" name="Right Brace 20"/>
          <p:cNvSpPr/>
          <p:nvPr/>
        </p:nvSpPr>
        <p:spPr>
          <a:xfrm rot="16200000">
            <a:off x="4167991" y="-1434956"/>
            <a:ext cx="376518" cy="7585335"/>
          </a:xfrm>
          <a:prstGeom prst="rightBrace">
            <a:avLst>
              <a:gd name="adj1" fmla="val 8333"/>
              <a:gd name="adj2" fmla="val 5106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387352" y="1458696"/>
            <a:ext cx="2252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“Genetics”</a:t>
            </a:r>
            <a:endParaRPr lang="en-US" sz="3300" b="1" dirty="0"/>
          </a:p>
        </p:txBody>
      </p:sp>
    </p:spTree>
    <p:extLst>
      <p:ext uri="{BB962C8B-B14F-4D97-AF65-F5344CB8AC3E}">
        <p14:creationId xmlns:p14="http://schemas.microsoft.com/office/powerpoint/2010/main" val="16278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583" y="3133474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165" y="3117376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RNA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0815" y="3128601"/>
            <a:ext cx="16417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Protein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70664" y="3292740"/>
            <a:ext cx="609607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/>
          <p:cNvSpPr txBox="1"/>
          <p:nvPr/>
        </p:nvSpPr>
        <p:spPr>
          <a:xfrm>
            <a:off x="391336" y="2725905"/>
            <a:ext cx="14863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Genomics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5300" y="2738736"/>
            <a:ext cx="1906291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b="1" dirty="0" err="1"/>
              <a:t>Transcriptomics</a:t>
            </a:r>
            <a:endParaRPr lang="en-US" sz="1725" b="1" dirty="0"/>
          </a:p>
        </p:txBody>
      </p:sp>
      <p:cxnSp>
        <p:nvCxnSpPr>
          <p:cNvPr id="16" name="Curved Connector 15"/>
          <p:cNvCxnSpPr>
            <a:stCxn id="6" idx="2"/>
            <a:endCxn id="5" idx="2"/>
          </p:cNvCxnSpPr>
          <p:nvPr/>
        </p:nvCxnSpPr>
        <p:spPr>
          <a:xfrm rot="5400000" flipH="1">
            <a:off x="3843124" y="2710177"/>
            <a:ext cx="11225" cy="2025955"/>
          </a:xfrm>
          <a:prstGeom prst="curvedConnector3">
            <a:avLst>
              <a:gd name="adj1" fmla="val -7067884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2"/>
            <a:endCxn id="4" idx="2"/>
          </p:cNvCxnSpPr>
          <p:nvPr/>
        </p:nvCxnSpPr>
        <p:spPr>
          <a:xfrm rot="5400000">
            <a:off x="2986010" y="1857934"/>
            <a:ext cx="4873" cy="3746537"/>
          </a:xfrm>
          <a:prstGeom prst="curvedConnector3">
            <a:avLst>
              <a:gd name="adj1" fmla="val 25599425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6922" y="2735833"/>
            <a:ext cx="16498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Proteomics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3391245" y="3292740"/>
            <a:ext cx="645676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/>
          <p:cNvSpPr txBox="1"/>
          <p:nvPr/>
        </p:nvSpPr>
        <p:spPr>
          <a:xfrm>
            <a:off x="6130620" y="3133474"/>
            <a:ext cx="237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Metabolite</a:t>
            </a:r>
            <a:endParaRPr lang="en-US" sz="3300" b="1" dirty="0"/>
          </a:p>
        </p:txBody>
      </p:sp>
      <p:sp>
        <p:nvSpPr>
          <p:cNvPr id="46" name="Right Arrow 45"/>
          <p:cNvSpPr/>
          <p:nvPr/>
        </p:nvSpPr>
        <p:spPr>
          <a:xfrm>
            <a:off x="5686505" y="3292740"/>
            <a:ext cx="440222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Curved Connector 19"/>
          <p:cNvCxnSpPr>
            <a:stCxn id="32" idx="2"/>
            <a:endCxn id="4" idx="2"/>
          </p:cNvCxnSpPr>
          <p:nvPr/>
        </p:nvCxnSpPr>
        <p:spPr>
          <a:xfrm rot="5400000">
            <a:off x="4192461" y="610187"/>
            <a:ext cx="46166" cy="6200736"/>
          </a:xfrm>
          <a:prstGeom prst="curvedConnector3">
            <a:avLst>
              <a:gd name="adj1" fmla="val 3463490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2" idx="2"/>
            <a:endCxn id="5" idx="2"/>
          </p:cNvCxnSpPr>
          <p:nvPr/>
        </p:nvCxnSpPr>
        <p:spPr>
          <a:xfrm rot="5400000">
            <a:off x="5060801" y="1462429"/>
            <a:ext cx="30068" cy="4480154"/>
          </a:xfrm>
          <a:prstGeom prst="curvedConnector3">
            <a:avLst>
              <a:gd name="adj1" fmla="val 4051932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32" idx="2"/>
            <a:endCxn id="6" idx="2"/>
          </p:cNvCxnSpPr>
          <p:nvPr/>
        </p:nvCxnSpPr>
        <p:spPr>
          <a:xfrm rot="5400000">
            <a:off x="6068168" y="2481020"/>
            <a:ext cx="41293" cy="2454199"/>
          </a:xfrm>
          <a:prstGeom prst="curvedConnector3">
            <a:avLst>
              <a:gd name="adj1" fmla="val 2276049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25897" y="4728103"/>
            <a:ext cx="19800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Metabolomics</a:t>
            </a:r>
          </a:p>
        </p:txBody>
      </p:sp>
      <p:cxnSp>
        <p:nvCxnSpPr>
          <p:cNvPr id="18" name="Curved Connector 17"/>
          <p:cNvCxnSpPr>
            <a:stCxn id="9" idx="0"/>
            <a:endCxn id="26" idx="0"/>
          </p:cNvCxnSpPr>
          <p:nvPr/>
        </p:nvCxnSpPr>
        <p:spPr>
          <a:xfrm rot="16200000" flipH="1">
            <a:off x="2993193" y="867201"/>
            <a:ext cx="9928" cy="3727339"/>
          </a:xfrm>
          <a:prstGeom prst="curvedConnector3">
            <a:avLst>
              <a:gd name="adj1" fmla="val -11330510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6672" y="1061127"/>
            <a:ext cx="16962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Epigenetics</a:t>
            </a:r>
          </a:p>
        </p:txBody>
      </p:sp>
      <p:cxnSp>
        <p:nvCxnSpPr>
          <p:cNvPr id="21" name="Curved Connector 20"/>
          <p:cNvCxnSpPr>
            <a:stCxn id="9" idx="0"/>
            <a:endCxn id="10" idx="0"/>
          </p:cNvCxnSpPr>
          <p:nvPr/>
        </p:nvCxnSpPr>
        <p:spPr>
          <a:xfrm rot="16200000" flipH="1">
            <a:off x="2055051" y="1805343"/>
            <a:ext cx="12831" cy="1853957"/>
          </a:xfrm>
          <a:prstGeom prst="curvedConnector3">
            <a:avLst>
              <a:gd name="adj1" fmla="val -6861897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0"/>
            <a:endCxn id="32" idx="0"/>
          </p:cNvCxnSpPr>
          <p:nvPr/>
        </p:nvCxnSpPr>
        <p:spPr>
          <a:xfrm rot="16200000" flipH="1">
            <a:off x="4021416" y="-161023"/>
            <a:ext cx="407569" cy="6181424"/>
          </a:xfrm>
          <a:prstGeom prst="curvedConnector3">
            <a:avLst>
              <a:gd name="adj1" fmla="val -320428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3424" y="5536018"/>
            <a:ext cx="852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Even Truer Biology. We’re still working on the textbooks.</a:t>
            </a:r>
          </a:p>
        </p:txBody>
      </p:sp>
      <p:pic>
        <p:nvPicPr>
          <p:cNvPr id="28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31" y="6251238"/>
            <a:ext cx="9144000" cy="59701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30" name="Curved Connector 29"/>
          <p:cNvCxnSpPr>
            <a:stCxn id="5" idx="2"/>
            <a:endCxn id="4" idx="2"/>
          </p:cNvCxnSpPr>
          <p:nvPr/>
        </p:nvCxnSpPr>
        <p:spPr>
          <a:xfrm rot="5400000">
            <a:off x="1967419" y="2865298"/>
            <a:ext cx="16098" cy="1720582"/>
          </a:xfrm>
          <a:prstGeom prst="curvedConnector3">
            <a:avLst>
              <a:gd name="adj1" fmla="val 4659113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ight Brace 32"/>
          <p:cNvSpPr/>
          <p:nvPr/>
        </p:nvSpPr>
        <p:spPr>
          <a:xfrm rot="16200000">
            <a:off x="4167992" y="-2940920"/>
            <a:ext cx="376518" cy="7585335"/>
          </a:xfrm>
          <a:prstGeom prst="rightBrace">
            <a:avLst>
              <a:gd name="adj1" fmla="val 8333"/>
              <a:gd name="adj2" fmla="val 5106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387353" y="-47268"/>
            <a:ext cx="2252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“Genetics”</a:t>
            </a:r>
            <a:endParaRPr lang="en-US" sz="3300" b="1" dirty="0"/>
          </a:p>
        </p:txBody>
      </p:sp>
    </p:spTree>
    <p:extLst>
      <p:ext uri="{BB962C8B-B14F-4D97-AF65-F5344CB8AC3E}">
        <p14:creationId xmlns:p14="http://schemas.microsoft.com/office/powerpoint/2010/main" val="190245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583" y="3133474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165" y="3117376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RNA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0815" y="3128601"/>
            <a:ext cx="16417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Protein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70664" y="3292740"/>
            <a:ext cx="609607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/>
          <p:cNvSpPr txBox="1"/>
          <p:nvPr/>
        </p:nvSpPr>
        <p:spPr>
          <a:xfrm>
            <a:off x="391336" y="2725905"/>
            <a:ext cx="14863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Genomics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5300" y="2738736"/>
            <a:ext cx="1906291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b="1" dirty="0" err="1"/>
              <a:t>Transcriptomics</a:t>
            </a:r>
            <a:endParaRPr lang="en-US" sz="1725" b="1" dirty="0"/>
          </a:p>
        </p:txBody>
      </p:sp>
      <p:cxnSp>
        <p:nvCxnSpPr>
          <p:cNvPr id="16" name="Curved Connector 15"/>
          <p:cNvCxnSpPr>
            <a:stCxn id="6" idx="2"/>
            <a:endCxn id="5" idx="2"/>
          </p:cNvCxnSpPr>
          <p:nvPr/>
        </p:nvCxnSpPr>
        <p:spPr>
          <a:xfrm rot="5400000" flipH="1">
            <a:off x="3843124" y="2710177"/>
            <a:ext cx="11225" cy="2025955"/>
          </a:xfrm>
          <a:prstGeom prst="curvedConnector3">
            <a:avLst>
              <a:gd name="adj1" fmla="val -8246922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2"/>
            <a:endCxn id="4" idx="2"/>
          </p:cNvCxnSpPr>
          <p:nvPr/>
        </p:nvCxnSpPr>
        <p:spPr>
          <a:xfrm rot="5400000">
            <a:off x="2986010" y="1857934"/>
            <a:ext cx="4873" cy="3746537"/>
          </a:xfrm>
          <a:prstGeom prst="curvedConnector3">
            <a:avLst>
              <a:gd name="adj1" fmla="val 25599425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6922" y="2735833"/>
            <a:ext cx="16498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Proteomics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3391245" y="3292740"/>
            <a:ext cx="645676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/>
          <p:cNvSpPr txBox="1"/>
          <p:nvPr/>
        </p:nvSpPr>
        <p:spPr>
          <a:xfrm>
            <a:off x="6130620" y="3133474"/>
            <a:ext cx="237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Metabolite</a:t>
            </a:r>
            <a:endParaRPr lang="en-US" sz="3300" b="1" dirty="0"/>
          </a:p>
        </p:txBody>
      </p:sp>
      <p:sp>
        <p:nvSpPr>
          <p:cNvPr id="46" name="Right Arrow 45"/>
          <p:cNvSpPr/>
          <p:nvPr/>
        </p:nvSpPr>
        <p:spPr>
          <a:xfrm>
            <a:off x="5686505" y="3292740"/>
            <a:ext cx="440222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Curved Connector 19"/>
          <p:cNvCxnSpPr>
            <a:stCxn id="32" idx="2"/>
            <a:endCxn id="4" idx="2"/>
          </p:cNvCxnSpPr>
          <p:nvPr/>
        </p:nvCxnSpPr>
        <p:spPr>
          <a:xfrm rot="5400000">
            <a:off x="4192461" y="610187"/>
            <a:ext cx="46166" cy="6200736"/>
          </a:xfrm>
          <a:prstGeom prst="curvedConnector3">
            <a:avLst>
              <a:gd name="adj1" fmla="val 3385305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2" idx="2"/>
            <a:endCxn id="5" idx="2"/>
          </p:cNvCxnSpPr>
          <p:nvPr/>
        </p:nvCxnSpPr>
        <p:spPr>
          <a:xfrm rot="5400000">
            <a:off x="5060801" y="1462429"/>
            <a:ext cx="30068" cy="4480154"/>
          </a:xfrm>
          <a:prstGeom prst="curvedConnector3">
            <a:avLst>
              <a:gd name="adj1" fmla="val 4051932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rot="5400000">
            <a:off x="6068168" y="2471967"/>
            <a:ext cx="41293" cy="2454199"/>
          </a:xfrm>
          <a:prstGeom prst="curvedConnector3">
            <a:avLst>
              <a:gd name="adj1" fmla="val 2276049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99930" y="4398639"/>
            <a:ext cx="19800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Metabolomics</a:t>
            </a:r>
          </a:p>
        </p:txBody>
      </p:sp>
      <p:cxnSp>
        <p:nvCxnSpPr>
          <p:cNvPr id="18" name="Curved Connector 17"/>
          <p:cNvCxnSpPr>
            <a:stCxn id="9" idx="0"/>
            <a:endCxn id="26" idx="0"/>
          </p:cNvCxnSpPr>
          <p:nvPr/>
        </p:nvCxnSpPr>
        <p:spPr>
          <a:xfrm rot="16200000" flipH="1">
            <a:off x="2993193" y="867201"/>
            <a:ext cx="9928" cy="3727339"/>
          </a:xfrm>
          <a:prstGeom prst="curvedConnector3">
            <a:avLst>
              <a:gd name="adj1" fmla="val -11330510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6672" y="1061127"/>
            <a:ext cx="16962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Epigenetics</a:t>
            </a:r>
          </a:p>
        </p:txBody>
      </p:sp>
      <p:cxnSp>
        <p:nvCxnSpPr>
          <p:cNvPr id="21" name="Curved Connector 20"/>
          <p:cNvCxnSpPr>
            <a:stCxn id="9" idx="0"/>
            <a:endCxn id="10" idx="0"/>
          </p:cNvCxnSpPr>
          <p:nvPr/>
        </p:nvCxnSpPr>
        <p:spPr>
          <a:xfrm rot="16200000" flipH="1">
            <a:off x="2055051" y="1805343"/>
            <a:ext cx="12831" cy="1853957"/>
          </a:xfrm>
          <a:prstGeom prst="curvedConnector3">
            <a:avLst>
              <a:gd name="adj1" fmla="val -6861897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0"/>
            <a:endCxn id="32" idx="0"/>
          </p:cNvCxnSpPr>
          <p:nvPr/>
        </p:nvCxnSpPr>
        <p:spPr>
          <a:xfrm rot="16200000" flipH="1">
            <a:off x="4021416" y="-161023"/>
            <a:ext cx="407569" cy="6181424"/>
          </a:xfrm>
          <a:prstGeom prst="curvedConnector3">
            <a:avLst>
              <a:gd name="adj1" fmla="val -320428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43347" y="87783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Phenotyping?</a:t>
            </a:r>
            <a:endParaRPr lang="en-US" sz="2800" b="1" dirty="0"/>
          </a:p>
        </p:txBody>
      </p:sp>
      <p:sp>
        <p:nvSpPr>
          <p:cNvPr id="253" name="TextBox 252"/>
          <p:cNvSpPr txBox="1"/>
          <p:nvPr/>
        </p:nvSpPr>
        <p:spPr>
          <a:xfrm>
            <a:off x="5670649" y="5548539"/>
            <a:ext cx="27927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Ecological Modeling</a:t>
            </a:r>
          </a:p>
        </p:txBody>
      </p:sp>
      <p:cxnSp>
        <p:nvCxnSpPr>
          <p:cNvPr id="254" name="Curved Connector 253"/>
          <p:cNvCxnSpPr>
            <a:stCxn id="253" idx="0"/>
            <a:endCxn id="25" idx="2"/>
          </p:cNvCxnSpPr>
          <p:nvPr/>
        </p:nvCxnSpPr>
        <p:spPr>
          <a:xfrm rot="5400000" flipH="1" flipV="1">
            <a:off x="7061284" y="4819878"/>
            <a:ext cx="734402" cy="722920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Curved Connector 254"/>
          <p:cNvCxnSpPr>
            <a:stCxn id="253" idx="0"/>
            <a:endCxn id="6" idx="2"/>
          </p:cNvCxnSpPr>
          <p:nvPr/>
        </p:nvCxnSpPr>
        <p:spPr>
          <a:xfrm rot="16200000" flipV="1">
            <a:off x="5054482" y="3535996"/>
            <a:ext cx="1819774" cy="2205312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Curved Connector 255"/>
          <p:cNvCxnSpPr>
            <a:stCxn id="253" idx="0"/>
            <a:endCxn id="5" idx="2"/>
          </p:cNvCxnSpPr>
          <p:nvPr/>
        </p:nvCxnSpPr>
        <p:spPr>
          <a:xfrm rot="16200000" flipV="1">
            <a:off x="4035893" y="2517407"/>
            <a:ext cx="1830999" cy="4231266"/>
          </a:xfrm>
          <a:prstGeom prst="curvedConnector3">
            <a:avLst>
              <a:gd name="adj1" fmla="val 46057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Curved Connector 256"/>
          <p:cNvCxnSpPr>
            <a:stCxn id="253" idx="0"/>
            <a:endCxn id="4" idx="2"/>
          </p:cNvCxnSpPr>
          <p:nvPr/>
        </p:nvCxnSpPr>
        <p:spPr>
          <a:xfrm rot="16200000" flipV="1">
            <a:off x="3183651" y="1665165"/>
            <a:ext cx="1814901" cy="5951848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6" name="TextBox 695"/>
          <p:cNvSpPr txBox="1"/>
          <p:nvPr/>
        </p:nvSpPr>
        <p:spPr>
          <a:xfrm>
            <a:off x="61990" y="4594316"/>
            <a:ext cx="1457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/>
              <a:t>All cells!?</a:t>
            </a:r>
            <a:endParaRPr lang="en-US" sz="2100" b="1" dirty="0"/>
          </a:p>
        </p:txBody>
      </p:sp>
      <p:sp>
        <p:nvSpPr>
          <p:cNvPr id="698" name="TextBox 697"/>
          <p:cNvSpPr txBox="1"/>
          <p:nvPr/>
        </p:nvSpPr>
        <p:spPr>
          <a:xfrm>
            <a:off x="7668929" y="2222952"/>
            <a:ext cx="14061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What happens</a:t>
            </a:r>
          </a:p>
          <a:p>
            <a:pPr algn="ctr"/>
            <a:r>
              <a:rPr lang="en-US" b="1" dirty="0"/>
              <a:t>when there’s</a:t>
            </a:r>
          </a:p>
          <a:p>
            <a:pPr algn="ctr"/>
            <a:r>
              <a:rPr lang="en-US" b="1" dirty="0"/>
              <a:t>a storm!?</a:t>
            </a:r>
          </a:p>
        </p:txBody>
      </p:sp>
      <p:pic>
        <p:nvPicPr>
          <p:cNvPr id="38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31" y="6251238"/>
            <a:ext cx="9144000" cy="59701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63162" y="609254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2800" b="1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Is this even biology still!?</a:t>
            </a:r>
            <a:endParaRPr lang="en-US" sz="28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264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that’s </a:t>
            </a:r>
            <a:r>
              <a:rPr lang="en-US" smtClean="0"/>
              <a:t>just one cell</a:t>
            </a:r>
            <a:r>
              <a:rPr lang="is-IS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23" y="2523087"/>
            <a:ext cx="2518388" cy="259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7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9" y="434193"/>
            <a:ext cx="9143999" cy="1285874"/>
          </a:xfrm>
        </p:spPr>
        <p:txBody>
          <a:bodyPr/>
          <a:lstStyle/>
          <a:p>
            <a:r>
              <a:rPr lang="en-US" sz="3600" dirty="0"/>
              <a:t>Trillions of Your Cells + Trillions of Microbes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593" y="1374404"/>
            <a:ext cx="7772248" cy="69132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Here’s </a:t>
            </a:r>
            <a:r>
              <a:rPr lang="en-US" sz="2800">
                <a:solidFill>
                  <a:schemeClr val="tx1"/>
                </a:solidFill>
              </a:rPr>
              <a:t>the only way I can think to visualize that: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050" name="Picture 2" descr="mage result for nasa deep fie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31" y="1930998"/>
            <a:ext cx="6762373" cy="397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72" y="314547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1/37 of </a:t>
            </a:r>
          </a:p>
          <a:p>
            <a:pPr algn="ctr"/>
            <a:r>
              <a:rPr lang="en-US" dirty="0" smtClean="0"/>
              <a:t>one </a:t>
            </a:r>
            <a:r>
              <a:rPr lang="en-US" dirty="0"/>
              <a:t>human</a:t>
            </a:r>
          </a:p>
        </p:txBody>
      </p:sp>
      <p:cxnSp>
        <p:nvCxnSpPr>
          <p:cNvPr id="6" name="Curved Connector 5"/>
          <p:cNvCxnSpPr>
            <a:stCxn id="4" idx="2"/>
            <a:endCxn id="2050" idx="1"/>
          </p:cNvCxnSpPr>
          <p:nvPr/>
        </p:nvCxnSpPr>
        <p:spPr>
          <a:xfrm rot="16200000" flipH="1">
            <a:off x="793047" y="3487124"/>
            <a:ext cx="251918" cy="61505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42527" y="4392806"/>
            <a:ext cx="13647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We’ve got ~7.2 billion of these to feed</a:t>
            </a:r>
            <a:r>
              <a:rPr lang="en-US"/>
              <a:t>, water, clothe</a:t>
            </a:r>
            <a:r>
              <a:rPr lang="en-US" dirty="0"/>
              <a:t>, house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37032" y="2499139"/>
            <a:ext cx="12265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cell has a slightly different genome from mutations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3844" y="4052464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Oh look!</a:t>
            </a:r>
          </a:p>
          <a:p>
            <a:pPr algn="ctr"/>
            <a:r>
              <a:rPr lang="en-US" dirty="0"/>
              <a:t>Cancer</a:t>
            </a:r>
          </a:p>
        </p:txBody>
      </p:sp>
      <p:cxnSp>
        <p:nvCxnSpPr>
          <p:cNvPr id="13" name="Curved Connector 12"/>
          <p:cNvCxnSpPr>
            <a:stCxn id="12" idx="2"/>
          </p:cNvCxnSpPr>
          <p:nvPr/>
        </p:nvCxnSpPr>
        <p:spPr>
          <a:xfrm rot="5400000">
            <a:off x="8106675" y="4283942"/>
            <a:ext cx="141185" cy="72467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0" idx="0"/>
          </p:cNvCxnSpPr>
          <p:nvPr/>
        </p:nvCxnSpPr>
        <p:spPr>
          <a:xfrm rot="16200000" flipV="1">
            <a:off x="130748" y="3883703"/>
            <a:ext cx="665438" cy="35276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4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n't Pan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" y="-179748"/>
            <a:ext cx="10163117" cy="635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802" y="5115846"/>
            <a:ext cx="5391282" cy="572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Embrace the chaos!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The effort is worth it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1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36" y="-224498"/>
            <a:ext cx="6366703" cy="1285874"/>
          </a:xfrm>
        </p:spPr>
        <p:txBody>
          <a:bodyPr/>
          <a:lstStyle/>
          <a:p>
            <a:pPr algn="l"/>
            <a:r>
              <a:rPr lang="en-US" sz="3200" smtClean="0"/>
              <a:t>Sign </a:t>
            </a:r>
            <a:r>
              <a:rPr lang="en-US" sz="3200" dirty="0"/>
              <a:t>up for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26894" y="6436112"/>
            <a:ext cx="9686262" cy="796705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I am a </a:t>
            </a:r>
            <a:r>
              <a:rPr lang="en-US" sz="1800" dirty="0" err="1">
                <a:solidFill>
                  <a:schemeClr val="tx1"/>
                </a:solidFill>
              </a:rPr>
              <a:t>CyVerse</a:t>
            </a:r>
            <a:r>
              <a:rPr lang="en-US" sz="1800" dirty="0">
                <a:solidFill>
                  <a:schemeClr val="tx1"/>
                </a:solidFill>
              </a:rPr>
              <a:t> SI Team member: think of me as your chaos </a:t>
            </a:r>
            <a:r>
              <a:rPr lang="en-US" sz="1800" dirty="0" err="1">
                <a:solidFill>
                  <a:schemeClr val="tx1"/>
                </a:solidFill>
              </a:rPr>
              <a:t>sherpa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(Beaker is my spirit animal)</a:t>
            </a:r>
            <a:endParaRPr lang="is-IS" sz="1400" dirty="0">
              <a:solidFill>
                <a:schemeClr val="tx1"/>
              </a:solidFill>
            </a:endParaRPr>
          </a:p>
        </p:txBody>
      </p:sp>
      <p:pic>
        <p:nvPicPr>
          <p:cNvPr id="6146" name="Picture 2" descr="ttp://www.cyverse.org/sites/default/files/cyverse_r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129" y="156749"/>
            <a:ext cx="2777297" cy="60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photos1.meetupstatic.com/photos/event/6/5/9/a/600_447866010.jp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0" t="18707" r="2186"/>
          <a:stretch/>
        </p:blipFill>
        <p:spPr bwMode="auto">
          <a:xfrm>
            <a:off x="1" y="831778"/>
            <a:ext cx="9063729" cy="56043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923" y="-1344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(It’s free)</a:t>
            </a:r>
          </a:p>
        </p:txBody>
      </p:sp>
    </p:spTree>
    <p:extLst>
      <p:ext uri="{BB962C8B-B14F-4D97-AF65-F5344CB8AC3E}">
        <p14:creationId xmlns:p14="http://schemas.microsoft.com/office/powerpoint/2010/main" val="110714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-21079" y="96827"/>
            <a:ext cx="9186167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600">
                <a:solidFill>
                  <a:srgbClr val="004471"/>
                </a:solidFill>
                <a:latin typeface="Effra"/>
                <a:ea typeface="Effra"/>
                <a:cs typeface="Effra"/>
                <a:sym typeface="Effra"/>
              </a:defRPr>
            </a:lvl1pPr>
          </a:lstStyle>
          <a:p>
            <a:r>
              <a:rPr dirty="0"/>
              <a:t>Who </a:t>
            </a:r>
            <a:r>
              <a:rPr/>
              <a:t>We </a:t>
            </a:r>
            <a:r>
              <a:rPr smtClean="0"/>
              <a:t>Are</a:t>
            </a:r>
            <a:r>
              <a:rPr lang="en-US" smtClean="0"/>
              <a:t>: the SI Team</a:t>
            </a:r>
            <a:endParaRPr dirty="0"/>
          </a:p>
        </p:txBody>
      </p:sp>
      <p:pic>
        <p:nvPicPr>
          <p:cNvPr id="13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08" y="1262155"/>
            <a:ext cx="1783118" cy="1784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12561" t="1003" r="12561"/>
          <a:stretch>
            <a:fillRect/>
          </a:stretch>
        </p:blipFill>
        <p:spPr>
          <a:xfrm>
            <a:off x="2911747" y="5455399"/>
            <a:ext cx="1286949" cy="1252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6695" y="1244325"/>
            <a:ext cx="1783118" cy="1820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7778" y="5458309"/>
            <a:ext cx="1343937" cy="1265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83604" y="1247747"/>
            <a:ext cx="1813422" cy="181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habariSubramaniam_0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31455" y="5449073"/>
            <a:ext cx="1348248" cy="1265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Blake Joyce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62490" y="1249017"/>
            <a:ext cx="1718749" cy="1810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martha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34997" y="1247747"/>
            <a:ext cx="1813422" cy="181342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-16760" y="3020419"/>
            <a:ext cx="1813422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Ramona Walls</a:t>
            </a:r>
          </a:p>
          <a:p>
            <a:pPr marL="127000" indent="-127000">
              <a:buSzPct val="100000"/>
              <a:buChar char="•"/>
            </a:pPr>
            <a:r>
              <a:t>4 years</a:t>
            </a:r>
          </a:p>
          <a:p>
            <a:pPr marL="127000" indent="-127000">
              <a:buSzPct val="100000"/>
              <a:buChar char="•"/>
            </a:pPr>
            <a:r>
              <a:t>14 proposals</a:t>
            </a:r>
          </a:p>
          <a:p>
            <a:pPr marL="127000" indent="-127000">
              <a:buSzPct val="100000"/>
              <a:buChar char="•"/>
            </a:pPr>
            <a:r>
              <a:t>5 grants</a:t>
            </a:r>
          </a:p>
          <a:p>
            <a:pPr marL="127000" indent="-127000">
              <a:buSzPct val="100000"/>
              <a:buChar char="•"/>
            </a:pPr>
            <a:r>
              <a:t>14 publications</a:t>
            </a:r>
          </a:p>
          <a:p>
            <a:pPr marL="127000" indent="-127000">
              <a:buSzPct val="100000"/>
              <a:buChar char="•"/>
            </a:pPr>
            <a:r>
              <a:t>Ecology</a:t>
            </a:r>
          </a:p>
          <a:p>
            <a:pPr marL="127000" indent="-127000">
              <a:buSzPct val="100000"/>
              <a:buChar char="•"/>
            </a:pPr>
            <a:r>
              <a:t>Ontologies</a:t>
            </a:r>
          </a:p>
          <a:p>
            <a:pPr marL="127000" indent="-127000">
              <a:buSzPct val="100000"/>
              <a:buChar char="•"/>
            </a:pPr>
            <a:r>
              <a:t>Data Standards</a:t>
            </a:r>
          </a:p>
          <a:p>
            <a:pPr marL="127000" indent="-127000">
              <a:buSzPct val="100000"/>
              <a:buChar char="•"/>
            </a:pPr>
            <a:r>
              <a:t>Data Identifiers</a:t>
            </a:r>
          </a:p>
          <a:p>
            <a:pPr marL="127000" indent="-127000">
              <a:buSzPct val="100000"/>
              <a:buChar char="•"/>
            </a:pPr>
            <a:r>
              <a:t>Data Commons</a:t>
            </a:r>
          </a:p>
        </p:txBody>
      </p:sp>
      <p:sp>
        <p:nvSpPr>
          <p:cNvPr id="145" name="Shape 145"/>
          <p:cNvSpPr/>
          <p:nvPr/>
        </p:nvSpPr>
        <p:spPr>
          <a:xfrm>
            <a:off x="1786391" y="3020419"/>
            <a:ext cx="1813422" cy="204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Upendra Devisetty</a:t>
            </a:r>
          </a:p>
          <a:p>
            <a:pPr marL="127000" indent="-127000">
              <a:buSzPct val="100000"/>
              <a:buChar char="•"/>
            </a:pPr>
            <a:r>
              <a:t>9 months</a:t>
            </a:r>
          </a:p>
          <a:p>
            <a:pPr marL="127000" indent="-127000">
              <a:buSzPct val="100000"/>
              <a:buChar char="•"/>
            </a:pPr>
            <a:r>
              <a:t>3 publications</a:t>
            </a:r>
          </a:p>
          <a:p>
            <a:pPr marL="127000" indent="-127000">
              <a:buSzPct val="100000"/>
              <a:buChar char="•"/>
            </a:pPr>
            <a:r>
              <a:t>Genomics</a:t>
            </a:r>
          </a:p>
          <a:p>
            <a:pPr marL="127000" indent="-127000">
              <a:buSzPct val="100000"/>
              <a:buChar char="•"/>
            </a:pPr>
            <a:r>
              <a:t>Metagenomics</a:t>
            </a:r>
          </a:p>
          <a:p>
            <a:pPr marL="127000" indent="-127000">
              <a:buSzPct val="100000"/>
              <a:buChar char="•"/>
            </a:pPr>
            <a:r>
              <a:t>Transcriptomics</a:t>
            </a:r>
          </a:p>
          <a:p>
            <a:pPr marL="127000" indent="-127000">
              <a:buSzPct val="100000"/>
              <a:buChar char="•"/>
            </a:pPr>
            <a:r>
              <a:t>Docker Genius</a:t>
            </a:r>
          </a:p>
        </p:txBody>
      </p:sp>
      <p:sp>
        <p:nvSpPr>
          <p:cNvPr id="146" name="Shape 146"/>
          <p:cNvSpPr/>
          <p:nvPr/>
        </p:nvSpPr>
        <p:spPr>
          <a:xfrm>
            <a:off x="3569057" y="3020419"/>
            <a:ext cx="2005886" cy="22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Martha Narro</a:t>
            </a:r>
          </a:p>
          <a:p>
            <a:pPr marL="63500" indent="-63500">
              <a:buSzPct val="100000"/>
              <a:buChar char="•"/>
            </a:pPr>
            <a:r>
              <a:t>8 years</a:t>
            </a:r>
          </a:p>
          <a:p>
            <a:pPr marL="63500" indent="-63500">
              <a:buSzPct val="100000"/>
              <a:buChar char="•"/>
            </a:pPr>
            <a:r>
              <a:t>3 proposals</a:t>
            </a:r>
          </a:p>
          <a:p>
            <a:pPr marL="63500" indent="-63500">
              <a:buSzPct val="100000"/>
              <a:buChar char="•"/>
            </a:pPr>
            <a:r>
              <a:t>3 publications</a:t>
            </a:r>
          </a:p>
          <a:p>
            <a:pPr marL="63500" indent="-63500">
              <a:buSzPct val="100000"/>
              <a:buChar char="•"/>
            </a:pPr>
            <a:r>
              <a:t>Image Management and Analysis</a:t>
            </a:r>
          </a:p>
          <a:p>
            <a:pPr marL="45861" indent="-45861">
              <a:buSzPct val="100000"/>
              <a:buChar char="•"/>
              <a:defRPr sz="1600"/>
            </a:pPr>
            <a:r>
              <a:t>Project Management</a:t>
            </a:r>
          </a:p>
        </p:txBody>
      </p:sp>
      <p:sp>
        <p:nvSpPr>
          <p:cNvPr id="147" name="Shape 147"/>
          <p:cNvSpPr/>
          <p:nvPr/>
        </p:nvSpPr>
        <p:spPr>
          <a:xfrm>
            <a:off x="5498744" y="3020419"/>
            <a:ext cx="1813422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Tyson Swetnam</a:t>
            </a:r>
          </a:p>
          <a:p>
            <a:pPr marL="127000" indent="-127000">
              <a:buSzPct val="100000"/>
              <a:buChar char="•"/>
            </a:pPr>
            <a:r>
              <a:t>1 month</a:t>
            </a:r>
          </a:p>
          <a:p>
            <a:pPr marL="127000" indent="-127000">
              <a:buSzPct val="100000"/>
              <a:buChar char="•"/>
            </a:pPr>
            <a:r>
              <a:t>1 proposal</a:t>
            </a:r>
          </a:p>
          <a:p>
            <a:pPr marL="127000" indent="-127000">
              <a:buSzPct val="100000"/>
              <a:buChar char="•"/>
            </a:pPr>
            <a:r>
              <a:t>4 grants (continuing)</a:t>
            </a:r>
          </a:p>
          <a:p>
            <a:pPr marL="127000" indent="-127000">
              <a:buSzPct val="100000"/>
              <a:buChar char="•"/>
            </a:pPr>
            <a:r>
              <a:t>2 publications</a:t>
            </a:r>
          </a:p>
          <a:p>
            <a:pPr marL="127000" indent="-127000">
              <a:buSzPct val="100000"/>
              <a:buChar char="•"/>
            </a:pPr>
            <a:r>
              <a:t>GIS/drones</a:t>
            </a:r>
          </a:p>
          <a:p>
            <a:pPr marL="127000" indent="-127000">
              <a:buSzPct val="100000"/>
              <a:buChar char="•"/>
            </a:pPr>
            <a:r>
              <a:t>Remote sensing</a:t>
            </a:r>
          </a:p>
        </p:txBody>
      </p:sp>
      <p:sp>
        <p:nvSpPr>
          <p:cNvPr id="148" name="Shape 148"/>
          <p:cNvSpPr/>
          <p:nvPr/>
        </p:nvSpPr>
        <p:spPr>
          <a:xfrm>
            <a:off x="7362490" y="3020419"/>
            <a:ext cx="1813422" cy="267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rPr dirty="0"/>
              <a:t>Blake Joyce</a:t>
            </a:r>
          </a:p>
          <a:p>
            <a:pPr marL="127000" indent="-127000">
              <a:buSzPct val="100000"/>
              <a:buChar char="•"/>
            </a:pPr>
            <a:r>
              <a:rPr dirty="0"/>
              <a:t>3 months</a:t>
            </a:r>
          </a:p>
          <a:p>
            <a:pPr marL="127000" indent="-127000">
              <a:buSzPct val="100000"/>
              <a:buChar char="•"/>
            </a:pPr>
            <a:r>
              <a:rPr dirty="0"/>
              <a:t>1 proposal</a:t>
            </a:r>
          </a:p>
          <a:p>
            <a:pPr marL="127000" indent="-127000">
              <a:buSzPct val="100000"/>
              <a:buChar char="•"/>
            </a:pPr>
            <a:r>
              <a:rPr dirty="0"/>
              <a:t>3 publications</a:t>
            </a:r>
          </a:p>
          <a:p>
            <a:pPr marL="127000" indent="-127000">
              <a:buSzPct val="100000"/>
              <a:buChar char="•"/>
            </a:pPr>
            <a:r>
              <a:rPr dirty="0"/>
              <a:t>Agriculture</a:t>
            </a:r>
          </a:p>
          <a:p>
            <a:pPr marL="127000" indent="-127000">
              <a:buSzPct val="100000"/>
              <a:buChar char="•"/>
            </a:pPr>
            <a:r>
              <a:rPr dirty="0"/>
              <a:t>Ecology</a:t>
            </a:r>
          </a:p>
          <a:p>
            <a:pPr marL="127000" indent="-127000">
              <a:buSzPct val="100000"/>
              <a:buChar char="•"/>
            </a:pPr>
            <a:r>
              <a:rPr dirty="0"/>
              <a:t>Software Carpentry</a:t>
            </a:r>
          </a:p>
          <a:p>
            <a:pPr marL="127000" indent="-127000">
              <a:buSzPct val="100000"/>
              <a:buChar char="•"/>
            </a:pPr>
            <a:r>
              <a:rPr dirty="0"/>
              <a:t>Hacky </a:t>
            </a:r>
            <a:r>
              <a:rPr dirty="0" smtClean="0"/>
              <a:t>Hour</a:t>
            </a:r>
            <a:endParaRPr lang="en-US" dirty="0" smtClean="0"/>
          </a:p>
          <a:p>
            <a:pPr marL="127000" indent="-127000">
              <a:buSzPct val="100000"/>
              <a:buChar char="•"/>
            </a:pPr>
            <a:r>
              <a:rPr lang="en-US" dirty="0" smtClean="0"/>
              <a:t>De novo transcriptomics</a:t>
            </a:r>
          </a:p>
          <a:p>
            <a:pPr marL="127000" indent="-127000">
              <a:buSzPct val="100000"/>
              <a:buChar char="•"/>
            </a:pPr>
            <a:r>
              <a:rPr lang="en-US" dirty="0" smtClean="0"/>
              <a:t>Advanced visualizations</a:t>
            </a:r>
            <a:endParaRPr dirty="0"/>
          </a:p>
        </p:txBody>
      </p:sp>
      <p:pic>
        <p:nvPicPr>
          <p:cNvPr id="149" name="2a41df2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662044" y="5447371"/>
            <a:ext cx="1287066" cy="128706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135"/>
          <p:cNvSpPr/>
          <p:nvPr/>
        </p:nvSpPr>
        <p:spPr>
          <a:xfrm>
            <a:off x="2329661" y="4999920"/>
            <a:ext cx="407579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6600">
                <a:solidFill>
                  <a:srgbClr val="004471"/>
                </a:solidFill>
                <a:latin typeface="Effra"/>
                <a:ea typeface="Effra"/>
                <a:cs typeface="Effra"/>
                <a:sym typeface="Effra"/>
              </a:defRPr>
            </a:lvl1pPr>
          </a:lstStyle>
          <a:p>
            <a:r>
              <a:rPr lang="en-US" sz="2800" smtClean="0"/>
              <a:t>Past Science </a:t>
            </a:r>
            <a:r>
              <a:rPr lang="en-US" sz="2800" dirty="0" err="1" smtClean="0"/>
              <a:t>Informaticians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9922686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811" y="40341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32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Interest: Advanced, </a:t>
            </a:r>
            <a:r>
              <a:rPr lang="en-US" sz="3200" b="1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interactive visualizations</a:t>
            </a:r>
            <a:endParaRPr lang="en-US" sz="32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</p:txBody>
      </p:sp>
      <p:pic>
        <p:nvPicPr>
          <p:cNvPr id="5" name="PLOTCON 2016 Peter Wang, Interactive Viz of a Billion Points with Bokeh Datashad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77433"/>
            <a:ext cx="9139517" cy="51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7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2.staticflickr.com/8/7117/7439877658_d576f11cd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4434"/>
            <a:ext cx="9157525" cy="552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0" y="101005"/>
            <a:ext cx="91035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600" dirty="0" smtClean="0">
                <a:solidFill>
                  <a:schemeClr val="tx1"/>
                </a:solidFill>
              </a:rPr>
              <a:t>Bio-</a:t>
            </a:r>
            <a:r>
              <a:rPr lang="en-US" sz="3600" dirty="0">
                <a:solidFill>
                  <a:schemeClr val="tx1"/>
                </a:solidFill>
              </a:rPr>
              <a:t>micro</a:t>
            </a:r>
            <a:r>
              <a:rPr lang="en" sz="3600" dirty="0">
                <a:solidFill>
                  <a:schemeClr val="tx1"/>
                </a:solidFill>
              </a:rPr>
              <a:t>machines (Proteins) </a:t>
            </a:r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" sz="3600" dirty="0" smtClean="0">
                <a:solidFill>
                  <a:schemeClr val="tx1"/>
                </a:solidFill>
              </a:rPr>
              <a:t>Do </a:t>
            </a:r>
            <a:r>
              <a:rPr lang="en" sz="3600" dirty="0">
                <a:solidFill>
                  <a:schemeClr val="tx1"/>
                </a:solidFill>
              </a:rPr>
              <a:t>All Kinds of Things</a:t>
            </a:r>
          </a:p>
          <a:p>
            <a:r>
              <a:rPr lang="en" sz="2400" dirty="0">
                <a:solidFill>
                  <a:schemeClr val="tx1"/>
                </a:solidFill>
              </a:rPr>
              <a:t>(and biology did it first)</a:t>
            </a:r>
          </a:p>
        </p:txBody>
      </p:sp>
      <p:pic>
        <p:nvPicPr>
          <p:cNvPr id="4" name="Kinesin protein walking on microtubu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49708" y="1993546"/>
            <a:ext cx="4523071" cy="33923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9997" y="5692974"/>
            <a:ext cx="4750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Converts chemical energy into </a:t>
            </a:r>
            <a:r>
              <a:rPr lang="en-US"/>
              <a:t>kinetic energy (movement)</a:t>
            </a:r>
          </a:p>
        </p:txBody>
      </p:sp>
      <p:pic>
        <p:nvPicPr>
          <p:cNvPr id="7" name="atlantatraffic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250" r="29685"/>
          <a:stretch/>
        </p:blipFill>
        <p:spPr>
          <a:xfrm>
            <a:off x="237903" y="1993545"/>
            <a:ext cx="4111805" cy="3398074"/>
          </a:xfrm>
          <a:prstGeom prst="rect">
            <a:avLst/>
          </a:prstGeom>
        </p:spPr>
      </p:pic>
      <p:cxnSp>
        <p:nvCxnSpPr>
          <p:cNvPr id="9" name="Curved Connector 8"/>
          <p:cNvCxnSpPr>
            <a:stCxn id="3" idx="3"/>
            <a:endCxn id="4" idx="2"/>
          </p:cNvCxnSpPr>
          <p:nvPr/>
        </p:nvCxnSpPr>
        <p:spPr>
          <a:xfrm flipH="1" flipV="1">
            <a:off x="6611243" y="5385848"/>
            <a:ext cx="218772" cy="461014"/>
          </a:xfrm>
          <a:prstGeom prst="curvedConnector4">
            <a:avLst>
              <a:gd name="adj1" fmla="val -104492"/>
              <a:gd name="adj2" fmla="val 6669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3" idx="1"/>
            <a:endCxn id="7" idx="2"/>
          </p:cNvCxnSpPr>
          <p:nvPr/>
        </p:nvCxnSpPr>
        <p:spPr>
          <a:xfrm rot="10800000" flipH="1">
            <a:off x="2079997" y="5391621"/>
            <a:ext cx="213808" cy="455243"/>
          </a:xfrm>
          <a:prstGeom prst="curvedConnector4">
            <a:avLst>
              <a:gd name="adj1" fmla="val -106918"/>
              <a:gd name="adj2" fmla="val 6690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48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6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35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 Examination of U.S. Gun Murder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4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311702" y="26586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We’ve Come a Long Way</a:t>
            </a:r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311702" y="2009725"/>
            <a:ext cx="4293917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>
                <a:solidFill>
                  <a:schemeClr val="tx1"/>
                </a:solidFill>
              </a:rPr>
              <a:t>Hand comparisons! 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               </a:t>
            </a:r>
            <a:r>
              <a:rPr lang="en" sz="1400" dirty="0">
                <a:solidFill>
                  <a:schemeClr val="tx1"/>
                </a:solidFill>
              </a:rPr>
              <a:t>(</a:t>
            </a:r>
            <a:r>
              <a:rPr lang="en" sz="1400" dirty="0">
                <a:solidFill>
                  <a:schemeClr val="tx1"/>
                </a:solidFill>
              </a:rPr>
              <a:t>insane, but feasible with a big enough blackboard)</a:t>
            </a:r>
          </a:p>
          <a:p>
            <a:pPr>
              <a:buNone/>
            </a:pPr>
            <a:r>
              <a:rPr lang="en" dirty="0">
                <a:solidFill>
                  <a:schemeClr val="tx1"/>
                </a:solidFill>
              </a:rPr>
              <a:t>Basic Local Alignment and Search Tool </a:t>
            </a:r>
            <a:r>
              <a:rPr lang="en" sz="1200" dirty="0">
                <a:solidFill>
                  <a:schemeClr val="tx1"/>
                </a:solidFill>
              </a:rPr>
              <a:t>(I bet it </a:t>
            </a:r>
            <a:r>
              <a:rPr lang="en" sz="1200" dirty="0">
                <a:solidFill>
                  <a:schemeClr val="tx1"/>
                </a:solidFill>
              </a:rPr>
              <a:t>was</a:t>
            </a:r>
            <a:r>
              <a:rPr lang="en-US" sz="1200" dirty="0">
                <a:solidFill>
                  <a:schemeClr val="tx1"/>
                </a:solidFill>
              </a:rPr>
              <a:t> a BLAST</a:t>
            </a:r>
            <a:r>
              <a:rPr lang="en" sz="1200" dirty="0">
                <a:solidFill>
                  <a:schemeClr val="tx1"/>
                </a:solidFill>
              </a:rPr>
              <a:t> </a:t>
            </a:r>
            <a:r>
              <a:rPr lang="en" sz="1200" dirty="0">
                <a:solidFill>
                  <a:schemeClr val="tx1"/>
                </a:solidFill>
              </a:rPr>
              <a:t>after trying to do things by hand)</a:t>
            </a:r>
          </a:p>
          <a:p>
            <a:pPr>
              <a:buNone/>
            </a:pPr>
            <a:r>
              <a:rPr lang="en" dirty="0">
                <a:solidFill>
                  <a:schemeClr val="tx1"/>
                </a:solidFill>
              </a:rPr>
              <a:t>“Heat” maps </a:t>
            </a:r>
            <a:r>
              <a:rPr lang="en-US" dirty="0" smtClean="0">
                <a:solidFill>
                  <a:schemeClr val="tx1"/>
                </a:solidFill>
              </a:rPr>
              <a:t>                                      </a:t>
            </a:r>
            <a:r>
              <a:rPr lang="en" sz="1400" dirty="0">
                <a:solidFill>
                  <a:schemeClr val="tx1"/>
                </a:solidFill>
              </a:rPr>
              <a:t>(</a:t>
            </a:r>
            <a:r>
              <a:rPr lang="en" sz="1400" dirty="0">
                <a:solidFill>
                  <a:schemeClr val="tx1"/>
                </a:solidFill>
              </a:rPr>
              <a:t>Red and green? What the $#%@!?)</a:t>
            </a:r>
          </a:p>
          <a:p>
            <a:pPr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1026" name="Picture 2" descr="ttps://upload.wikimedia.org/wikipedia/commons/4/48/Heat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3" y="1381686"/>
            <a:ext cx="4249831" cy="424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urved Connector 4"/>
          <p:cNvCxnSpPr/>
          <p:nvPr/>
        </p:nvCxnSpPr>
        <p:spPr>
          <a:xfrm>
            <a:off x="2160104" y="3779355"/>
            <a:ext cx="3028122" cy="7288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97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/>
        </p:nvSpPr>
        <p:spPr>
          <a:xfrm>
            <a:off x="2272075" y="5508776"/>
            <a:ext cx="2826700" cy="358175"/>
          </a:xfrm>
          <a:custGeom>
            <a:avLst/>
            <a:gdLst/>
            <a:ahLst/>
            <a:cxnLst/>
            <a:rect l="0" t="0" r="0" b="0"/>
            <a:pathLst>
              <a:path w="113068" h="14327" extrusionOk="0">
                <a:moveTo>
                  <a:pt x="0" y="0"/>
                </a:moveTo>
                <a:cubicBezTo>
                  <a:pt x="14014" y="2385"/>
                  <a:pt x="65240" y="14192"/>
                  <a:pt x="84085" y="14312"/>
                </a:cubicBezTo>
                <a:cubicBezTo>
                  <a:pt x="102929" y="14431"/>
                  <a:pt x="108237" y="2981"/>
                  <a:pt x="113068" y="71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897" name="Shape 897"/>
          <p:cNvSpPr txBox="1">
            <a:spLocks noGrp="1"/>
          </p:cNvSpPr>
          <p:nvPr>
            <p:ph type="title"/>
          </p:nvPr>
        </p:nvSpPr>
        <p:spPr>
          <a:xfrm>
            <a:off x="311700" y="9212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Example </a:t>
            </a:r>
            <a:r>
              <a:rPr lang="en" dirty="0" smtClean="0"/>
              <a:t>#</a:t>
            </a:r>
            <a:r>
              <a:rPr lang="en-US" dirty="0" smtClean="0"/>
              <a:t>1</a:t>
            </a:r>
            <a:r>
              <a:rPr lang="en" dirty="0" smtClean="0"/>
              <a:t>: </a:t>
            </a:r>
            <a:r>
              <a:rPr lang="en" dirty="0" err="1"/>
              <a:t>Synteny</a:t>
            </a:r>
            <a:r>
              <a:rPr lang="en" dirty="0"/>
              <a:t> Plots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5585150" y="5446625"/>
            <a:ext cx="35601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/>
              <a:t>@seanastephens </a:t>
            </a:r>
          </a:p>
          <a:p>
            <a:pPr algn="r"/>
            <a:r>
              <a:rPr lang="en" u="sng">
                <a:solidFill>
                  <a:schemeClr val="hlink"/>
                </a:solidFill>
                <a:hlinkClick r:id="rId7"/>
              </a:rPr>
              <a:t>https://github.com/hdc-arizona/synteny-vis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0" y="5514450"/>
            <a:ext cx="2030700" cy="41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b="1"/>
              <a:t>* NOT</a:t>
            </a:r>
            <a:r>
              <a:rPr lang="en" sz="2400"/>
              <a:t> Plotly!</a:t>
            </a:r>
          </a:p>
        </p:txBody>
      </p:sp>
      <p:pic>
        <p:nvPicPr>
          <p:cNvPr id="2" name="synmap2-ca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51526" y="1663577"/>
            <a:ext cx="4406067" cy="3856201"/>
          </a:xfrm>
          <a:prstGeom prst="rect">
            <a:avLst/>
          </a:prstGeom>
        </p:spPr>
      </p:pic>
      <p:pic>
        <p:nvPicPr>
          <p:cNvPr id="3" name="synmap1-cap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1015" y="1663576"/>
            <a:ext cx="4393496" cy="384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97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6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ctbias-cap-48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847"/>
          <a:stretch/>
        </p:blipFill>
        <p:spPr>
          <a:xfrm>
            <a:off x="4651525" y="1590424"/>
            <a:ext cx="4400528" cy="3927000"/>
          </a:xfrm>
          <a:prstGeom prst="rect">
            <a:avLst/>
          </a:prstGeom>
        </p:spPr>
      </p:pic>
      <p:sp>
        <p:nvSpPr>
          <p:cNvPr id="881" name="Shape 881"/>
          <p:cNvSpPr txBox="1">
            <a:spLocks noGrp="1"/>
          </p:cNvSpPr>
          <p:nvPr>
            <p:ph type="title"/>
          </p:nvPr>
        </p:nvSpPr>
        <p:spPr>
          <a:xfrm>
            <a:off x="311700" y="9212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Example </a:t>
            </a:r>
            <a:r>
              <a:rPr lang="en" dirty="0" smtClean="0"/>
              <a:t>#</a:t>
            </a:r>
            <a:r>
              <a:rPr lang="en-US" dirty="0" smtClean="0"/>
              <a:t>2</a:t>
            </a:r>
            <a:r>
              <a:rPr lang="en" dirty="0" smtClean="0"/>
              <a:t>: </a:t>
            </a:r>
            <a:r>
              <a:rPr lang="en" dirty="0"/>
              <a:t>Fractionation Bias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0" y="5514450"/>
            <a:ext cx="2361600" cy="41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b="1"/>
              <a:t>Thanks,</a:t>
            </a:r>
            <a:r>
              <a:rPr lang="en" sz="2400"/>
              <a:t> Plotly!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36" y="2754675"/>
            <a:ext cx="4453128" cy="209405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212848" y="4898899"/>
            <a:ext cx="3511296" cy="1025003"/>
          </a:xfrm>
          <a:custGeom>
            <a:avLst/>
            <a:gdLst>
              <a:gd name="connsiteX0" fmla="*/ 0 w 3511296"/>
              <a:gd name="connsiteY0" fmla="*/ 0 h 1025003"/>
              <a:gd name="connsiteX1" fmla="*/ 2359152 w 3511296"/>
              <a:gd name="connsiteY1" fmla="*/ 1005840 h 1025003"/>
              <a:gd name="connsiteX2" fmla="*/ 3511296 w 3511296"/>
              <a:gd name="connsiteY2" fmla="*/ 685800 h 102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1296" h="1025003">
                <a:moveTo>
                  <a:pt x="0" y="0"/>
                </a:moveTo>
                <a:cubicBezTo>
                  <a:pt x="886968" y="445770"/>
                  <a:pt x="1773936" y="891540"/>
                  <a:pt x="2359152" y="1005840"/>
                </a:cubicBezTo>
                <a:cubicBezTo>
                  <a:pt x="2944368" y="1120140"/>
                  <a:pt x="3511296" y="685800"/>
                  <a:pt x="3511296" y="685800"/>
                </a:cubicBezTo>
              </a:path>
            </a:pathLst>
          </a:custGeom>
          <a:noFill/>
          <a:ln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Shape 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050" y="857250"/>
            <a:ext cx="761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Shape 861"/>
          <p:cNvSpPr txBox="1">
            <a:spLocks noGrp="1"/>
          </p:cNvSpPr>
          <p:nvPr>
            <p:ph type="title"/>
          </p:nvPr>
        </p:nvSpPr>
        <p:spPr>
          <a:xfrm>
            <a:off x="892968" y="917526"/>
            <a:ext cx="7358062" cy="17412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011993"/>
              </a:buClr>
              <a:buSzPct val="25000"/>
            </a:pPr>
            <a:r>
              <a:rPr lang="en"/>
              <a:t>3D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380985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/>
        </p:nvSpPr>
        <p:spPr>
          <a:xfrm>
            <a:off x="58042" y="770187"/>
            <a:ext cx="9027914" cy="7366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algn="ctr">
              <a:buClr>
                <a:srgbClr val="011993"/>
              </a:buClr>
              <a:buSzPct val="25000"/>
            </a:pPr>
            <a:r>
              <a:rPr lang="en" sz="4100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Web-Based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" t="3274" r="4052" b="7224"/>
          <a:stretch/>
        </p:blipFill>
        <p:spPr>
          <a:xfrm>
            <a:off x="772161" y="1466850"/>
            <a:ext cx="7437120" cy="45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13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024" y="-18825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36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Platforms: </a:t>
            </a:r>
            <a:r>
              <a:rPr lang="en-US" sz="3600" b="1" dirty="0" err="1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Jupyter</a:t>
            </a:r>
            <a:r>
              <a:rPr lang="en-US" sz="36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 notebooks &amp; </a:t>
            </a:r>
            <a:r>
              <a:rPr lang="en-US" sz="3600" b="1" dirty="0" err="1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Rstudio</a:t>
            </a:r>
            <a:endParaRPr lang="en-US" sz="36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847" y="6158753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1800" b="1" dirty="0">
                <a:ln w="6350">
                  <a:solidFill>
                    <a:schemeClr val="bg1">
                      <a:alpha val="81000"/>
                    </a:schemeClr>
                  </a:solidFill>
                </a:ln>
              </a:rPr>
              <a:t>https://</a:t>
            </a:r>
            <a:r>
              <a:rPr lang="en-US" sz="1800" b="1" dirty="0" err="1">
                <a:ln w="6350">
                  <a:solidFill>
                    <a:schemeClr val="bg1">
                      <a:alpha val="81000"/>
                    </a:schemeClr>
                  </a:solidFill>
                </a:ln>
              </a:rPr>
              <a:t>nbviewer.jupyter.org</a:t>
            </a:r>
            <a:r>
              <a:rPr lang="en-US" sz="1800" b="1" dirty="0">
                <a:ln w="6350">
                  <a:solidFill>
                    <a:schemeClr val="bg1">
                      <a:alpha val="81000"/>
                    </a:schemeClr>
                  </a:solidFill>
                </a:ln>
              </a:rPr>
              <a:t>/gist/</a:t>
            </a:r>
            <a:r>
              <a:rPr lang="en-US" sz="1800" b="1" dirty="0" err="1">
                <a:ln w="6350">
                  <a:solidFill>
                    <a:schemeClr val="bg1">
                      <a:alpha val="81000"/>
                    </a:schemeClr>
                  </a:solidFill>
                </a:ln>
              </a:rPr>
              <a:t>darribas</a:t>
            </a:r>
            <a:r>
              <a:rPr lang="en-US" sz="1800" b="1" dirty="0">
                <a:ln w="6350">
                  <a:solidFill>
                    <a:schemeClr val="bg1">
                      <a:alpha val="81000"/>
                    </a:schemeClr>
                  </a:solidFill>
                </a:ln>
              </a:rPr>
              <a:t>/4121857</a:t>
            </a:r>
            <a:endParaRPr lang="en-US" sz="18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3541" y="55132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2400" b="1" dirty="0" err="1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Viz</a:t>
            </a:r>
            <a:r>
              <a:rPr lang="en-US" sz="24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: </a:t>
            </a:r>
            <a:r>
              <a:rPr lang="en-US" sz="2400" b="1" dirty="0" err="1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Plotly</a:t>
            </a:r>
            <a:endParaRPr lang="en-US" sz="24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7" name="AutoShape 2" descr="data:image/png;base64,iVBORw0KGgoAAAANSUhEUgAABXgAAAPoCAYAAABkvZZOAAAgAElEQVR4nOyddZRV1cOG5/Z0DwzDFN3dHQMMICHdKSnSCNKN0qGgSKcylIKE0iWNdEh3d/lT13q/P8Bz996Xe7jMDML9fJ+1nrVcAjN3zo2z97PPnO3hQQghhBBCCCGEEEIIIcR9ASGEEEIIIYQQQgghhBC3g4GXEEIIIYQQQgghhBBC3BQGXkIIIYQQQgghhBBCCHFTGHgJIYQQQgghhBBCCCHETWHgJYQQQgghhBBCCCGEEDeFgZcQQgghhBBCCCGEEELcFAZeQgghhBBCCCGEEEIIcVMYeAkhhBBCCCGEEEIIIcRNYeAlhBBCCCGEEEIIIYQQN4WBlxBCCCGEEEIIIYQQQtwUBl5CCCGEEEIIIYQQQghxUxh4CSGEEEIIIYQQQgghxE1h4CWEEEIIIYQQQgghhBA3hYGXEEIIIYQQQgghhBBC3BQGXkIIIYQQQgghhBBCCHFTGHgJIYQQQgghhBBCCCHETWHgJYQQQgghhBBCCCGEEDeFgZcQQgghhBBCCCGEEELcFAZeQgghhBBCCCGEEEIIcVMYeAkhhBBCCCGEEEIIIcRNYeAlhBBCCCGEEEIIIYQQN4WBlxBCCCGEEEIIIYQQQtwUBl5CCCGEEEIIIYQQQghxUxh4CSGEEEIIIYQQQgghxE1h4CWEEEIIIYQQQgghhBA3hYGXEEIIIYQQQgghhBBC3BQGXkIIIYQQQgghhBBCCHFTGHgJIYQQQgghhBBCCCHETWHgJYQQQgghhBBCCCGEEDeFgZcQQgghhBBCCCGEEELcFAZeQgghhBBCCCGEEEIIcVMYeAkhhBBCCCGEEEIIIcRNYeAlhBBCCCGEEEIIIYQQN4WBlxBCCCGEEEIIIYQQQtwUBl5CCCGEEEIIIYQQQghxUxh4CSGEEEIIIYQQQgghxE1h4CWEEEIIIYQQQgghhBA3hYGXEEIIIYQQQgghhBBC3BQGXkIIIYQQQgghhBBCCHFTGHgJIYQQQgghhBBCCCHETWHgJYQQQgghhBBCCCGEEDeFgZcQQgghhBBCCCGEEELcFAZeQgghhBBCCCGEEEIIcVMYeAkhhBBCCCGEEEIIIcRNYeAlhBBCCCGEEEIIIYQQN4WBlxBCCCGEEEIIIYQQQtwUBl5CCCGEEEIIIYQQQghxUxh4CSGEEEIIIYQQQgghxE1h4CWEEEIIIYQQQgghhBA3hYGXEEIIIYQQQgghhBBC3BQGXkIIIYQQQgghhBBCCHFTGHgJIYQQQgghhBBCCCHETWHgJYQQQgghhBBCCCGEEDeFgZcQQgghhBBCCCGEEELcFAZeQgghhBBCCCGEEEIIcVMYeAkhhBBCCCGEEEIIIcRNYeAlhBBCCCGEEEIIIYQQN4WBlxBCCCGEEEIIIYQQQtwUBl5CCCGEEEIIIYQQQghxUxh4CSGEEEIIIYQQQgghxE1h4CWEEEIIIYQQQgghhBA3hYGXEEIIIYQQQgghhBBC3BQGXkIIIYQQQgghhBBCCHFTGHgJIYQQQgghhBBCCCHETWHgJYQQQgghhBBCCCGEEDeFgZcQQgghhBBCCCGEEELcFAZeQgghhBBCCCGEEEIIcVMYeAkhhBBCCCGEEEIIIcRNYeAlhBBCCCGEEEIIIYQQN4WBlxBCCCGEEEIIIYQQQtwUBl5CCCGEEEIIIYQQQghxUxh4CSGEEEIIIYQQQgghxE1h4CWEEEIIIYQQQgghhBA3hYGXEEIIIYQQQgghhBBC3BQGXkIIIYQQQgghhBBCCHFTGHgJIYQQQgghhBBCCCHETWHgJYQQQgghhBBCCCGEEDeFgTeJJCQkUEoppZRSSimllFJKkyhJHAy8SSQhIQF//bZGx7X0v+pBPX92c39x7qHEus41D+u5Pnk8Irrh7Xp041twk1P/PpYcbk6cx111S/J7QnTrW3ab7Mm37XbXPJVYdyTd313117fv6Z3vobvenWfexN30jXTxuP6rz/k7fJ0n2/tY5zMkUZ9Rb/B5qPs5m4jPb/V8kSznIOF8l2znUZ1ztsvjgMSNOfTGNMk+fnorYz11XCmYLOPW142NX+rqONvBpIztnSjNHf7lOcxbnwM67wJ/HkgOV1O3NLme//dP/RaWOBl4Ew8DbxJh4KVOZeBl4GXgZeBl4GXgZeD9D8vAy8DLwMvAy8DLwMvAS999iGXg/W/AwJtEGHipUxl4GXgZeBl4GXgZeBl4/8My8DLwMvAy8DLwMvAy8NJ3H2IZeP8bMPAmEQZe6lQGXgZeBl4GXgZeBl4G3v+wDLwMvAy8DLwMvAy8DLz03YdYBt7/Bgy8SYSBlzqVgZeBl4GXgZeBl4GXgfc/LAMvAy8DLwMvAy8DLwMvffchloH3vwEDbxJJSEh4t2FKb9DwtsMUdVM3yr6VwPg+BsvkCJHuGBvpG02G38rE2Nlz/z49//9mkH6Hkft9it7JEsv/hSD+VuP4uw7WjNfJEqv/7djsavzVi7iuhtk3OXckSxx1NXQmNlLqxUW9GKgX65IjpLlhBNvvzFWJc5/qT++JyuNK7M/3/1a918Lb8F3/vO+7iTyubhB4//WLCt/GRWEuLgIx8CYeBt4kwsBL3U8GXgZeqjtJZ+B1Qxl4GXgZeBl4GXgZeBl4GXjdJCgy8L5fzwcDLwPv/xMYeJMIAy91Pxl4GXip7iSdgdcNZeBl4GXgZeBl4GXgZeBl4HWToMjA+349Hwy8DLz/T2DgTSIMvNT9ZOBl4KW6k3QGXjeUgZeBl4GXgZeBl4GXgZeB102CIgPv+/V8MPAy8P4/gYE3iSQkJCjBVWdQpROtHAZyelHJ2UBTb8KrNzl9k01u/s1J2r89YXB58pBYnU06ksukxAoXTGxASXRcEV+jyREc3kYseNsT6j3JYCK/97/5fnvbk/zXvufe8vvB5a+T2MggqBuYXY0Mb7LZjYuLNK4uQCXXRomunpcTvfilt8ikt1iUHItAyb0IkUwLWf/qAkIynFdcjujJdQ5627p6TnuDc87ZxLrXiftkz4nud+75A5J/nf/N7gXVg4KH7F5MpBdUxa//qu//Cs87V/3ZJB2OhXC8HI6tcPx1z+XiOVR5nYvvI71zi06U1v3cFz+X9SKxEhnkqKrEHDFE7l1hd8+Psrt/0PzfrmWyO5fa/XWJ7I7Fdrcn6LhIR71/Jyh+r9e6xK76mCWX2t35Ji5LuupxllzuVPG5cvRHu9JzvMK5e1VXOtfV0J0cgTFZYuDbXqxwk7j8VhZG1K/r5LnX+97vMl67+PpKdCh2NfC+yQbrwiIjA2/iYeBNIgy8DLwMvAy8DLwMvAy8DLwMvAy8DLwMvAy8DLwMvAy8DLwMvAy8DLzvCgbeJMLAy8DLwMvAy8DLwMvAy8DLwMvAy8DLwMvAy8DLwMvAy8DLwMvAy8D7rmDgTSIMvAy8DLwMvAy8DLwMvAy8DLwMvAy8DLwMvAy8DLwMvAy8DLwMvAy87woG3iTCwMvAy8DLwMvAy8DLwMvAy8DLwMvAy8DLwMvAy8DLwMvAy8DLwMvA+65g4E0iCQkJuh/ILr8x1Be8uJOtbihOhkmm3qTM5WisTo4SGUETM3lJtuiWmEmNs0nM6yYyiZ/YOFNvAuF88qN6yMUJ0WHXvXREx6POvXzMRY/bveLcP6+ceANP2r2q56l3qM7jEh+/8rNJx+WyqpNjrPc8qc+p7ushEZPmN5kMv9FE2Zmve686m1w7mWi/zkTFeOUzL7kD/Nte4HIIZq8Kaq78vWQ4z+idf97KeczJOS25FpL0zk/OzjmJjmd65w+9v6cTyPTe63rvU/HndHXhSn3exDGMQzh2dfFlS9IDvPo1xLGW3mtNfd04ey24+hmXhLGJ/mvItfDp8mvhvKqzx+Hqa/Kg6+MdV8c3emMYnXHLG41jEjM2ufZ78ujq2ER33CKMU/TGJnpjDvE5VF9D4mtG/WzUOw/rfmYI7029hVZhPpb4hdD1sk4XNeVI4hBQJF3f0V6O8c50Mfi8IuLLQd/FoKkXHl2NeGrgFcOwGJN3/yiHaClmK3Hc2QKBukiwbZHi95p/bP3OuVsW2N08X3aT6LzEuXFu4twwx7kb9Uzk93NV3Z9XOF6bF8huWWhX7/nQUXxOHZ7vRC0CKSbHgpG6KOTqQo/LizTy+0h3sUWI5Qy8iYeBN4kw8DLwMvAy8DLwMvAy8DLwMvAy8DLwMvAy8DLwMvAy8DLwMvAy8DLwvisYeJMIAy8DLwMvAy8DLwMvAy8DLwMvAy8DLwMvAy8DLwMvAy8DLwMvAy8D77uCgTeJMPAy8DLwMvAy8DLwMvAy8DLwMvAy8DLwMvAy8DLwMvAy8DLwMvAy8L4rGHiTCAMvAy8DLwMvAy8DLwMvAy8DLwMvAy8DLwMvAy8DLwMvAy8DLwMvA++7goE3iSQkJLxmt09BdUdXV3f41N2R0fluidKOiAfXyooneHXQoDP4kAKyGIx1w7DeDtc6YdjlybA6wdWbyOhMaqWJhxo6xQG9zqBdbyCuN/iWBsunZa+febU3ziqec+r/bp4XvCB766KOl+zevuzcO1cEr8revab5x93rsvdEbyjetHtf9JZzH9zW8Y5zH979d5W+v85jln4+5TiIx8fh2NmPq3j8HVSfK+l5FLytKj7/l2TF14zea0t9HUqvUbt6r+s/r59VFN4f6vvI6WT0lPNJpjrBlt7vR2Vdjtx60TuRUUww8ZE7sTHbVd9k4exf9My/7L+5WKgTvnQXBxMR4N5s8UV4TIl9HeoteuhFdSni6oRaZVFcXEx3ddH9r6ObXrG47oIO4yln46dXjKGc6iREqTFK90IBNUY7OT5HN7l+IYLexQbSz53YsaKzxY89ynvKebzWXeRQY6NwjpDHf+qYTzg3KWM5eXymnFPF87ByPpfGU3pjJlfHHPecjzN0xxLiY1Qf/60LdpUxgHxuV8a7iTh/6y5uv0FE110Ud/bvkiFyO35vvYV3vfGHOMbQGS8ky5hAPb+6uNj2Jour4ueCTlTXDefiHFgnPKvzamn+Lc7Tlfm+FMF2LJEVAp9DEBRDrRIpn6+fZfeXGXbXfCv5bNXXdn+aLLviS7s/TpJ8+sMEu8vHyy4ba3fpGLtLRjt38SgdRzr1SYKs/Od6X1NQ73EtGSO7VEfx5142zq56fETF4/jDBDz9YaKmesyfrRD9UnblV3bF53DVFEXh+V79jeTzNVPtrp0m+8t0u+tmyq6frSmH8vnOg7gYw7cslMO2Gp5/XWpXJxoz8CYeBt4kwsDLwMvAy8DLwMvAy8DLwMvAy8DLwMvAy8DLwMvAy8DLwMvAy8DLwPuuYOBNIgy8DLwMvAy8DLwMvAy8DLwMvAy8DLwMvAy8DLwMvAy8DLwMvAy8DLzvCgbeJMLAy8DLwMvAy8DLwMvAy8DLwMvAy8DLwMvAy8DLwMvAy8DLwMvAy8D7rmDgTSIJCQnSh67Djb3FD+ut30s6fbH/ulQ+WexbKStGXGmjNuXm+eJN999kQuJscK+n7oRF3UBEZxM3cQCvnvCdRVxlEitvlKEMdJwNvq+ckAeQyuBSik5ipHIInfZBrhwvryvBUm/ArRMfH93TfP7ovuzjB4IPZZ88Enws+/SJ4FPZZ89e6TPFp4JPnso+Fnyk+PCJ6FPJB4/t3he8p/rI7t038I6eD+3efvgkUd6RlL+m3vd29njVn1s8Jg8UxeOqHnPx+XiqPHficyo/509lpdfMY1nxtaa+DsXXqPL6FV/bcgzXm4DecD7pdIjUYoRWY7OzoKwsojibcL5uk5nEbB6jfnbpbGCV6EmaszCY2BD8JkrRMhkisUNMdXGTusROMvVimqubc7mqbpBTz8ev2nD1hc4D3Jts9OOi6sY/Lm/skwwbAKljIeFxycfD+c+tGyJV9Ra0xedN/N7q8REX0nWeb92Nl5QNj5yGCZ1Nhhw2SxE2gXEYwzrdLEbZMMbp5i1L5U1ZxIse9qyQHrNDhJE2kpKPpfR+EN+X6ueA8HnksGCht8maziJ/skQ+ZyFYXfDXWeR3eVHfYcH+VQu6r1rYdXXBX1VdVHb1YgB1ETsxCuNx5evrPi5pHJHInzs5jp36fDj9+pec6xDcXV2E11t4dzJGclhof5NN+3Sid2LGTA4b7gljEYfwrDMGED/rxQUu5TNI+uxVPtekmKWELymSqYFXirr2cOcQcX+cqClFyWXjpAj65PsRsguGaD6aM1Dy4cx+mve/7aN57+tekne++lTz9sTukrcmdLM7vmviHNcl6b7B97s9odurVX62O1/2sCscgztffYq7U3pp3vvmM8n73/bWfDC9r+yMfpoPZ/bXfDR7gKzwPD2eN0h2/mDNJwuHyn433O6izyWlqC4G7+XjZIWQ7RCof5piVw3Pa7+1+/N02V9majLwJh4G3iTCwMvAy8DLwMvAy8DLwMvAy8DLwMvAy8DLwMvAy8DLwMvAy8DLwMvA+65g4E0iDLwMvAy8DLwMvAy8DLwMvAy8DLwMvAy8DLwMvAy8DLwMvAy8DLwMvO8KBt4kwsDLwMvAy8DLwMvAy8DLwMvAy8DLwMvAy8DLwMvAy8DLwMvAy8DLwPuuYOBNIgy8DLwMvAy8DLwMvAy8DLwMvAy8DLwMvAy8DLwMvAy8DLwMvAy8DLzvCgbeJJKQkCDv9ijtuDhW3i1R2flQeoGvnyWH4k3z7Cq7bEonBOFE8eeeH2XFAbyyE6i4S6g8UF4nTzRet7vzq3Y7Prk9cTscq7scq0FA2tVYJ+IKg2/HiHvKrm7EVQZBUrgVBoxqqBXClBxcH8hRVQlmYljTDaRP7KpRT4qgj5yHzztKfBSj5M0HsjcEr9+3e+3+Y8kr9+xevit78Y7dC3ceSZ6/bfec4plbr/b0zYeSvwueUr1h96Tiiet2jzv4QPNYMnjcQfv3OqF6w674eE+pCj/n74ri8VGP31lB9ZiLz4f4PInP4cU7j3Hprl3xub9y7zGuCl67/0RSfD3dUhRfh+Lr9b5OzBbfD4+eyO8bh4UJMUIr4fmPh/fsijH5jQKyMMHSDchqND5tV/x8cnVSo05spBCsxGB1kiOG4cTqchhOZEDWC756QVc33O6w6yzGvUFITXQg1YusrgbYxIZa8ZyvBlIhpP15YI3s/tV2HULhCrvqruK7ltmVFrSXyO5Y7FxpMrxIiY9OxkhqYNT7+noh0skuz//btVz+OdWfR/ga0kR/94+S0tdXv4aTn/OPrd/JO1qrFxhsmK3psEu2oHxRwgJJaSdsdTd4F3fC1lXvtaCnFIZdG/uqAdzZuPevoxuVCxh04r7eBQzSOFhZTBI/u9TPNWmsq3yeO7lg4a/Lx/DXleOacmg+JStF4nNKGHYSgm9dVGKhEhvvXhV0Hmqlc6iiPLa+Kasu9Dq7KEJcHHbwno7i37sjq1504Yq6j+Mt+yaPRfq7esdY55jr/T1pQf6movB8671O1LGWkwitvpalcZa6UCK8H8T3zV9Xjstjqwu/SUpjFXG8oS7yioty6mKeMP8WF9f+3LtS/gwVP3u3fS91AekzXIi9z9dMlSKbGnjFXvFk4TDJR3MHaYpB9+HMfrg/tbfm3ck9NdXweXNsZ80bIz+RvDb8Y82rQ9tKXh7YWvNS/48kL/ZtYbd3c80LnzWTPN+zqd1Pm8j2EG2sKPyZ+u+cKX4vxQu9msn2bq55sU8LyUv9WmpeHtBK8sqgNprisbo2vL3k9c87aN4Y1VF2dCdN8bm5ObYzbk3oqqkXrMXn++7XvSSlWD2tj6T0Gpo9QFJ8rYkLC08WDJHCMwNv4mHgTSIMvAy8DLwMvAy8DLwMvO9v4P3z1A7MGtUfz09sw829a7Fu7iR80bMDvhzYHaN7fYKhXdqgT/tm6NaiPj5uWAP5s2dG1TLF0LhqBdT/IO6FleO0/27wQTk0+CDupfb/ThOZCp2a1MbgT1rgy76dsGB0P6z5dhR2L/oap9cuwN2dKxl4GXgZeBl4GXgZeBl4GXgZeBl4GXgZeN8KDLxJhIGXgZeBl4GXgZeBl4E3+QPvH7/vxoaFU/Hn6VdEEJ3Au3L6ePj7+qBcsYIoli8nPDw84Olpg9FoRFhwIIxGA7y9PNG+YU10bVEfvds1xZDOrTGq58eY1L8rmtesDF9vL/h6e2FS3y6YP3oA5o/uj/mjXjhvVH/MG9XvpX0xd+QL29StijE9P0afto3Rrl411K1YBuWK5EPerBkQmzocfj7esJhNSBkShCxpY1Asbw5ULVMUpQvmwage7TB9WE8GXgZeBl4GXgZeBl4GXgZeBl4GXgZekigYeJMIAy8DLwMvAy8D7/sVeG/cvIU9u3fj1s2beHD/Pp49fYrnTx/jwb07DoH3yYN7+HzoEKxYuvili7Bi6SL88eA2Lpw4jM1rf0LrFk2xeP5srFuxFHs2r8Op33bj5plj+EO8Zx4Dr0te2f0zRvfphqPrlqJ8icJoUac6endoiS+HfIYZowbB02aFl80Gq8UMg8EAq8UCg8GArBnSolalOPTr2AoLJg7HgVUL8fzkr68MvN9PGgGz2YR0MZGIjUyFoAA/FM2XE0Xz5UTuLBkxrm9nlCyY2+VbNFQoVgCfNKqJb4f2xOa5k3B05RycWjMfB5ZNx7qZ4/D9uIEY0a0NKhQriAyxkSiYMwtyZU6PHBnTInWKUGROG42MsVFIH50aaSJTISpVCqQKC0FYcCCCA/zh7WWDyWiEyWRCx8Y1USu+FI6unMPAy8DLwMvAy8DLwMvAy8DLwMvAy8BLXIaBN4kw8DLwMvAy8DLwJk/gPX/luhZ4V6xai49at0HDxk3Qq3cfDB42HCPHjMWkrybj2+kzMHf+AixeugwrV62Gl5cXfHx8EBAQALPZDB8fH/j7+8PPzw82mw0GgwEWiwUWiwXFixdD7149kStnTuTNkxtmsxmRqSNQoVwcKpSLg5enJ4xGI4xGI7w8PZErRzbERkehSqV4lCxWBLmyZ0NMdBQCAwNgMBjg7+eHqNQRyJ41M4oVLojKFcqhSnx5xJctjRJFCuL5jfP49ZcVeHz5FL4e+zlqVa2M++eOSIH3wbkj/+8Db1SqlDAYDDAaDDCbzUgXEwWTyfTi/xmN8PDwgNlkgsVigaenDT7eXkgdngIZYqPx/NROHFi1EAsmDkf/jq1Qu1IcsmVIC6PRgExpY/BhhdLo/XELzB07GHt/nAsfby94eHhIGgwGGAwGlCtWEM+PbZHuwduoWjya1ayMwrmzoUyhvCiSOxtyZ8mATGmjYbNYYDIZYTAY4OHhgeAAfwT4+sDHyxPBAf4I9POF1WKBl6cNnjYrwkNDEFc4L0oWyIUqpYsgb7aMqFmuBGrHl0a9ymXRqEo5NK0ejxY1K6FV7SpoV686OjSsgYZVymFMz4/RqUktZE4bA5PJiE1zJ2LhmAEokS8n/jq6Eb/MGMvAy8DLwMvAy8DLwMvAy8DLwMvAy8BLXgkDbxJJSEiQdj0Udzp8OLM/Hs0dqOmwg6G4Y+GS0bJiKBZ2KXz6wwQ8W/mV3VVfa0rBWInGDgN/YadOh8mQFI1d3NX4yEZJacCrnvjE2OsQeIVBrhIIpDiR2MDrbJD7msArDT6cBN0/Ht7F8yeP7Cq/Ii6G2odPnkqKcfa2TnQVA5kaz8Sw9iaR9extu2o8FSOiGB7VgHnkmt1DV2V/u3Jfc//le5J7LtrddeGu5K/n72juOGd3m+LWs7c1N5+R3SS48fQtyfW/2/3l1E3JtSdvaK4RPSG7+i24SlD8/+JjWnvyBn4+dVNznaL4s6k/t3i81GO547zdnRfuaqrPzd5L9zT3K4rPt/paOCx49NoLew4agQUr12Hj/mPw8PCAf0AgChYtjloNGsM/IFALdOnSZ0S6jJmQPmMmpMuQEZWqVkfZ8vEoWqIUomNjYbZYYLPZYDabka9AQQz9fBQWLl5mf+/cfYAzFy5jyQ8r0P3TnvD19YWHhwe8fXxQtGhR3Lx1G0+ePsP5c+dQIH9+lC1bFtFRUfJ7+tF9zT8e3MHubZvwxbDBqFOzBnLlyI7QkGCYjEZYrVZ4eXrCarVqAdPHxxtGoxFpY6Ph7e2FjOnTIiJVOIxGI8JTpsCDy7/rT1aknamVHaevnNT86/JxxaN2L6k624H6kKz4eeugMAHSCcjtGtdBrqyZ4OfjowXXf0K6wWCAQQmxL67eNcNmtcDTZoO3lyesFgt8vDyRIjQYXp42lCtWEA2rV0KjDyujVqWyqFelPHJmzqB9zRXTx+PI2u+x94c52LboW/wy90vHTddO7YCvjzcMBgPCggNRIEcWlCyQG7mzZITBYEDRvDnQp11TDPqkBYZ3aY0R3dpgaOdWGPRJS0zq2xnrZo7H1a3LpE3XXNcekVrVqaJdxWs2mRAc4IdieXOgVMHcL16nXp4wm0zwtFmRK3N61K1UBv3bN8P8Uf2wZ/FUXN+23HHDN3ViKZ6zf1uj+ee+VbJCLHMIdzqx9I+t39tVQuEfm+fb1YmSz9fPtqvGyF+m21V3XpacJint4CyOn4Tdxp/9OFEZa02UFMdaqtIEW9zp/JcZTsdh6s+m9/VddrXs8zXfakqxd/1sneM8S1b9eUTFx6/uki0eE70ds8XQLDxGR+c4Vx3fOhnrSq/Prd/jf9sW2VVjvxRXFsmK7wE1wqgB/p9FB+VrSAsg6kKJGKX1LsBwGFs7uXji7D5ZMSCr42fh3PHn1ZPOVcbPciQ+75q3LigK427xN2LE35S5c+U1YVgYn+uGYFVhHC+c558/uq9cqPFIUbhw4+kTu8r4/9l74lNF9YISZxeXqH8mfg35VlhPZMXbYT1R1DuuOsdS/Rn+Uf1Z5cchX3AjvRbuXZeUXnfKa1Ycd0lRWHkfSYvg6gKOOP5QLqIS3+vifPvP/avkhURhzi6dTzfN1/1cls53S8ZIPvl+uObjeYMkxc5x7+temncmdZe8ObaL5vWRn0heHWPw+eYAACAASURBVNZe88qg1pJi9FSD6blujTTPdKqn+Xv72pInW32oebx5VcljTatoHm3ygeSRRqKVFe1/drSxizZxrvg4HGwmKz7+Ey2r2W31oeTJNjU1T7WrJXn6k7qaZzrVlxSPq3rMxedDis5D2kqKoVkN+lJMHt9V8vak7pp3vvpUUozGDLyJh4E3iTDwMvAy8DLwMvDaHT9zISbMWogh46dgyPgpWPDTBmw7duGVgXfr4TPw8PCAxWKF5WUM9fTygslkgrePD2o3aIzo2DRIHRmFyOgYREbHIHVUNFKlTo0Ldx45vM7Xbd2Bzt17IjDwRRg2Go2oULESbj6Qb/vwz1Xv12/dwYgvRqJw4cKvvnevOulQAq/VaoWvry9iY6JRrEhhNGvUEGNGDMPShXPx68afcf74QTx/ee/eSycOYfXSRfjfnSs4dWAnNv60DHs3/4ySRQsjTWw0DAYDCubLg2Vzp+O76VMwZ/J4fDt+JOZMHv/eBN47h7ehSe1qGN6rE0b17Y4Jg3ph8vC+mDZqEFrWr4EDaxKcBl41/o7s2xUfxpdFeFgIYqMiUL9aRYzt3x2r53yFH2dMwJKpY/H95JGYN2E4Zo0ZjM97doKfjw8MBgNqV45D3uyZER4WAovFDIvZDIvFLP0GyOpZE1+54dqrAu/fp3Zg7uiB+PvkNslDK+YIt2tQfptFvMIvUXFXDrxn132PjXMm4vbOlQ7fq1+7pri540f8fWwzHu5biz2Lp2LeqH74tGV9FMyRGQG+L6I5Ay8DLwMvAy8DLwMvAy8DLwMvAy8D738XBt4kwsDLwMvAy8D7Xw68C1Ztwoodv2HRL9sxa/lamMxmeHh4oFCJ0ihWJg5Zc+aBr58/gkPDkKdAYcSkTYcvJk9Dr8EjtKCbMjwCmbPlQKdefbH18O9Yvm4LPvq4M36/+VC6pcTZW/JrV32d/3PLkICAQNSqXRer1m3EqQuXnQbef3S6OdtrAq+k9KuIb7I52yVUjCuD2OgoFMqfFx/El0PNqpXRoFZ1VK1YHlkzZYTJaHzjwPvkzEFc2LMJ+35egrXfTceCyaNRu0pF5MyaCQ1rVEXHlo3RqmFtNK5VFRnTxmLFrMmvDbxTRw6ExWJG/WqV0LVVE3Ro3gBtGtVG87rVkSY6NTKli4Wfrw/KFC2Inu1bYPHXY3B+x+pXBl7RlbO+RMlCeREVkRIB/r7IlDYGlcoUR4u61dHnk48wZVgfrJwxETf2r0ePNk3tt+05uxf3D29Bv09awWAwYHDXtvbIK55XXAi8f5/a4RB45fvxOgbeLfO+xKk1C3FhQwIub16Ca1uX4eaOH3Bn50rc27MKD/etwZPffsbzQ+vw59GNuoHX4esf34x7e1bhxOp52DR3Er4fNwgT+nRC7zaN0aJmZaQICYTZZELN8iUx+/PeuLf7JwZeBl4GXgZeBl4GXgZeBl4GXgZeBt7/MAy8SYSBl4GXgZeB9/974F2x6wgmzl2Mzv2GIl+R4mjT7TN8OX8pthy/hGy58sDDwwMmkxmenl4ISZESKcJToWu/wZi74hftdbDht1OYuXQV4ipVhc3T88U9V80W+Pj6wWQyaVfwhqZIgeKly+LT/oOxfvfBRAXea/cfO9xP+n0OvP/4/Pp5bF29HGOHDUT9GtWQNjYaAQH+iImKfGXg/XnxXCTM+Apf9OuJtk0boHypYvD19oafrw9sVitSh6dEzqyZULZ4YdStVgnZMqaH38urPfNkz4opnw/ArPEj0KF5A+TMkhE5smTEXxcPY/zgXti2fB7uHNnucIuGeZM+h8HggfIli+Dz3l2w+6eF0i0abhzYhJ9mf4VBXdujSlxJpAwLQVREOGpUjMOIXp3wy4KpuHd0u/R5nipFKGxWK9o3qYPKZYqjWP7cyJ4pPWIjIxAWEgQ/H2/kzJLR8b7swvnit1UL5Xu4/wuB12wyvbxS3ACTyQizyQSTyYQgfz/4+/rA28sTNqsFZrMJRqMBBoMHTCYjrBYzPG1W+Hh5ws/HG4F+vggO8EdYcCBShgbDZrX/WfqYSOTMlA7F8+VEhWIFUK1sMdSsUAqFcmVF3UplHKIxAy8DLwMvAy8DLwMvAy8DLwMvAy8D738TBt4kkpCQIN/gWrih9Y3RnXBrXBdNh5tYiy9o4QPz3te9cP/b3poPpvWVlALynIGaj+cNlpRi8vcjJJ8uHml36VhZKSZPlpQG7eLAXNwUbtM8eTCrTBDFG8pLm739thZ/HVmvKf8K7GZ5EzfxBClO6s/uwd/n92s6XIkmbEjhcBWcOEBVN5dwtsmaEnmkQaE6YBEGKOpgSYy96gZpYuwVA+9VZUMrceMrh4grBDJ1IzJxw68jVx9IHrh8X1OMr2Ik3Hr2NjacvqW59uRNyVXHb2iuOHZd8oej1zSXHZFdeuSq5pLDdhMOyS46eEXzO8WFv13WnH9Adu7+S5pz9snO2ndRc+ZeuzP2yE7bfUHzW8Wpu+x+s+u85JSddif/Kvv1Trvi1xC/17TdF6THIT7eWfsuYs7+S5rqzy0ek3+O2+wdJzFg+mI07T4AKSKiUK1ZOzTrMQCdR0yCwWBAUGgK5CxcHFUafYRK9ZujdquOyFGgKIwvN8kKSRGOfMXLICImjbYZldligdlsRkjKcC1E/xOdB0yageIVKiNrnvxInyU7IqJjsWjrAYyYOg9V6zdF+izZ4e3jq22OFhEVg1LxH6Dn0FHSgoG4sHDk2gNpUzp1cznx/aC+d5yF4IdPnkk6ndS8RunfPX2qefL4ccybNQOdPvkYRQoXgtlsRp5cOdGmZXNM/3IcDu3YhHOH92Ldj4sxdmh/NKtfG7lzZEO6NDEoVjAfDIYXYdFkMiJFaAgG9+yMnxfNxJ2Te1+7Odv/1In9hYPwstmw8KuRMBoMyJ8zG3y9vRCVKhzlSxRGx+YNMGVYH/h4eSFlaDBSpQhDSFAAbFYrzGaTbkg9tWExFowfii4tGqB4/lywWa3IkTk9WtaphilDP4PRaESgnx9qV4rDn6d1FvqUDd7kRT9VvfsGu3A/YeWewnU+qICe7Vug0YeVUapwPsRGRsBiMSPAzxcRKcMQHRGO1OEpEBYShPQxUfDy9ERwYAAiUoQhfUwU0se+MF1MFNLFRL4w+oVpoyORNio10kSnRoCfL+JLF8ODw5vx95ndmDNmEPx9fRBfsjDqflAOret/iB6tGqFHq0YI8PPF4i+Hy1FaXFxV46+y0UuTquXRrWktfFyvKlrVrIgmVeJQt0JJVC9TBBWL5UeZArlQNHdW5MuaAR0bVMfkvp9g44zRuL5x0csN15QJqLDJmkMYFsYE0mYx6+UNZsUoqW5MK8VZHZ8uHSO7ZJRdcXwjbEbzbMWXyvdTIq4QKdX4KMVSNWAK/076mj9Nca76czsLp2umOk7gRYWvKcXrxaMkxU1N1I13JBcMVRziXPFriuNP8f+/zu9F5TGs9LjUfyc8RnGM/HBWf8kHM/ppqhvEiJNMaZOZyT2lPxPDx4PpffFo9gBNacytxBRxA+bna6fJCu8Hh03vxE37lDAsbqIofQ6Im739/qu0SObwmSddLHFER+V2P+qGb9o5R/l74nhc/ZriJnEOUVm4OEMdu4ubZ+luICfGZRfH+PduyJFY2ZzNIQZrPlDU+TMxgqqBNBkisW6AdbLZsxqDXd38Wb14RU/x3+n6VNZZeNb9ucUQ/+SxslivLASIsddhgzf7goT0WlM2MpTeA8o8VBrHiJstntmDv09t13TYNFXcnE1chFUXWoXFVIeFRGEBUL14TDonqBuwzRmgKX5O3p38qaQY8dTgd3VoO011IzVxU7KzXRtKipHyVNuamsdbVJMUI+vh+pUkD9aO1zxQo7zkvqrlNPdWjpPcU7GM5u54wQqKen/m7O+9geLj2FOprOTeD+I0xZ9lX9VyOPBhec3fasVLHqpXUVMN22JoFsO5GtWdBWM1GjtsLic892rsvzqsnSYDb+Jh4E0iDLwMvAy8DLzuGnij0mdCitTRsNpsiEqfGZlzF0DKyBikTpMeqdOkQ1hEJCJi0mL+ryfw3e7f0Xn4BExduwtL9p/DymPXsfLYdXQdMVF6judvOYjyNeth9oa9GD1vOVr3HOAQeF91ZfGWs7c1t5+7g+3n7mDdkYsYMWUWqtZthHSZsuCXg6ffi8Dr4+ODQoUKYfjw4VickIB9e/di75492LJ5M9auWYNly5Zhwfz5mD5tGlq0aIHPevdGq1atUL16dRQrWhTp06eHj48PIlKlQrWqVTB08ECsXbUC965e0HaY/ucKEoPBgOjI1GjdtCG+HjMC65ctxMHNq7Fx+QIsnDoRvTq2g6fNhhShIciQJgYR4SnQ4+NW2PPzMt3Aq953t3eHVvD39YXJZETlMsW1CciZbT/hp5mTMLpvVzSpWQWxkRGwWiwvrro2mxEdkRIVSxZ5/ZWyyp/t/mE2Jg/phea1qyJ7xnTwtFmRPjbK8WqX9yDw9uvUFhaLGbGREUgREgyz2YzgwADkypoJVeJKol3j2hjaowNmjR2MdQu+wfENy/Do2I6Xj3vfK720cw3WL/gGU4b1RtePGuGDMsWRJio1DAYDCuXOjr6ftET9qhXg7eWJFd+OlY/fy1AzoONH8PPxlgLvxL6d8c3gHihTKA/iCufF38c2Yd+SaQ6B1/hyISZlSBDG92yHKX07Ysbgbpj/eS8sHtMPKyYNxs/fjMCmGaMwvkdbjOraCi0+jEeRXFkR6OeL8NBglCmQCx/Xq4r+bRth3bdfMPAy8DLwMvAy8DLwMvAy8DLwMvAy8L5DGHiTCAMvAy8DLwPv+xp42w6bhImrd2Pmr6dfGXjzliyHlFGxMJnMyJS7ADy9fWCxecJsscLLxxc2Ty+EpkoNi9UGg8EAg8EAo9H44r+NRgSGhErP76rj8i0txNtIJCbwbj93B7sv3pV8VeD9ZuFS1GrYFOkyZPpXAu/IkSNRoECBl7eZMMP08lfzjUaj/fgYDMiaJQvCwsJgsVgQFhYGX78Xt6MwGAzYuGHDiyt5xYnGy7grBt51PyxGgby5YTab7Z9RymfXlFFDMKJvD9SoXAEpw0Lh4+0Nby8vRKYKR+vGdXFk08rXBt5UKUJhNBqx8KtRDiFViqwvw+ulX1dj3vihaFS9Ip4c2/bGgVf+FeI9uHdw48vP8Pcv8B5Zvwxzxw/Dhu+n4dTmH/H05C7lseyXlW4vJIfdb7/o/+LKdLMZ0RHhSBudGpHhKeDj7YVAfz/kzZ4ZDatXwoBOrTB37GDsWDLD4did37Ic4/p2hreXJ5ZN/hwb532JTk3rIDoiJXx9vFGldFFYzGZkjI1EbOpUsFjMsFktyJUpHaqXLYbsGdLAbDIhR4Y02DBtlOOVuHoeWIM/D6zBxumj0fLDeMRGpISXpw0dG1Zn4GXgZeBl4GXgZeBl4GXgZeBl4GXgfYcw8CYRBl4GXgZeBt73MfCWrF4fBoMBNi9vmExmmMwWBKdMhbRZcyJXsTJIGRmDkYt+1o7d9C1HUObDerB6eiE8OhYeHi8ipcVqg29AICYu24AFO09i7rYj+GbVDgyauhBt+w7HsOmL0GvMN2jf/3M07tgT5WvUQ44CRRARHQtf/wB0HT4eP5+6iRWHLmLxzmOYsWY7Rkz/Dt2GjUWzjp+idst2LgXe+i3bYt6aLdhz9gaafdwZJctXRIrwVDAajTCZzYiIjEJ8lepvLfC2adcOZePiULRoUWTLlg3BwcHw8PCAt7c3fH19YbPZYDabkSJFCuTJkwc1a9RAp06d0KpVK5QoUQIZM2aEp5cXSpUsiY8++ki7TcOxQwfw/NF99O75KQb3640vx47CgpnTsGbpd9i9cQ2KFSqIkOAgtG3a2GnglSbCV07g7O6N+H7qRNSuUhHhL8Pt6wLvXxcO4sKuX/DXhYMuBV5NV+91+5rAa/f9C7x/nf/N8ZgkMvDe3L8BQQH+yJczCwZ2boO544bi16WzcHP/epeOa6MPK8FgMKBSqSKoVq4EoiPCkSdrRgzu3AqHVs7Vok7Pjxpi6aShOLlmPv4+tgmP9q/B7u+/xpzPe2PMp+3xeNcK+2TxNVH3+Z6VuLp+IVZ9NRQjOrdEoRyZER4ahDa1K2PV5KG8RQMDLwMvAy8DLwMvAy8DLwMvAy8D73sAA28SYeBl4GXgZeB9XwLvh227olKTtihdsyEy5S2E1GkzIkVkNAKCQ2G2WJExTwEMm/8Ten41F4XKfwD/oBAUr1wDny9cjUUHr2DJ4avoOHwifPwD4BcYhDSZsyMoRTj8g4IRlioSPv4BMJlMsNps8AsMQkjKVEgVHQv/wGCEpEwFi8UK48sN06w2GyxWG0xms3ZF6z+azRZ4efsgMDgUBUqUcSnw+vkHwMPD46UGREbHokGL1pjzw9p/5RYNQUFBWtDNX6AAGtSvj6FDh2Le3LnYumULLpw/j59WrsTAgQNRqVIlhISEIF3atGhQvz7GjhuHbdu3a/fgXbt6Nbp17YocOXLAZrMhMDAQ/v7+aNKwHlq3aIZaH1ZDmZLFkTtHNkRHpobRaESxgvldDryif10+hqfnDroUeP+RgfftBV5nm8S97rh+O7wPMqaJRoqQIPj7+ryMuq1xaOWcRN+D93WBd2C7RrBazDAaDAgNDECQvy/a1vkAq6cM5z14GXgZeN9y4H22biaebJiLe2tn4sZP32Lnt8MYeBl4GXgZeBl4GXgZeIkuDLxJJCEhAafa1tL8/eM6kqc71tM806WBpPgBdq57Y9keds9/2kRS/CB09oZR3zTiB+vVoe30o/SErprqwFb8YH80d6Dmk++GSUoTiOXjJcWJmDpZEXdodtgpWdyRWBrkrpT869AvmtIg9/gWOTgok21pon/5qKR08hYHjMpOv9JurMouvdIgThl8iAOW+4+fSoqB9/p9u5fvPpY8f/uR5umbDyVPXLer3rdU/JV3MeLuunBXim7rfr+pqf5a/vIj1zTF4Lro4BUpqs7ae1FSDJZqBP3q13OaE7ef1Ry79Yzk6M2nNb/Y+LvkiA2nNIcrDltvd+g62SHrTr7Swb/IDvz5hOaAtc7tr7rmuKbevxO/vp6DfzmJT6atgoeHB6ye3shdrjqK1W6Bkg3aot2Xi9Bl5mp8lrANg1YdxMhNpzVHbTiJKu16wT8kBXKX/QBdpy7FhO1nMWH7WWQrUgYNe38Bo8kEk9kMn4BApIxOg4x5C6NwpZooXasJStduglwly8E/OBQGoxG+gcGweXkjZVQsytRqjJrtu+OjgWPQ65vvMGLJRuQvUxGpYtKidI0GGDhnBTqNnooqzT9GtoLFkSomLebtv4R5+y9h9q4z+HzRL+g06hs0+KQXItNmQIrUUWjafQCMJhO8/fzgFxgE/8Ag+AUEwtc/AN6+fvDy9oHV5ont5+5g/+X7kkevPdA8deOh5NnbjzTFhZJr959Iiu/Ff96f+w4eQvdPeyIiIgIBgYHo3KUrFn73Hc6cPatNjs6fO4tvp36DOrVrIzAgAAXz50ffz3ph8/pf8MeD2xg+aACsVisyZUiPG+dPOkwsHlw5I09G1Z2db5y1e/20rLMQfPWktGO6PAlXN2A7JJi4COoYYIWvqRcVpM/i45JSzH6jIOCi0qRN+fpXRNWoLj5ONXiIgV2Y+CnH5+9z+/D81C4c37AMfj7e8LRZkSY6NQZ1aYODP82zx5oTWyWlCeGhdbIHf8azfasxbVA3tKtbBb1bNcDnnT/CV306YO7wT/HDhIGYNqgLZgzsgo4NqiFf1vSwWS2wWS34367lLxQnklsWygrna/Fc/vyXGXJ4XDFJU11gfpIw0u6iz2XVyCctWtvHHGI8e/bjJCm4iuMIcZL8554fpQDuMHYQFpvFnc7/OrxOWrR2mGxvnKcpHQ8lID9dNk7zyaIvZIVwKgbLR3MGyrubC+Hx3jefSRcR3J7YTVO88ODWuC64MbKj5rXPP5YVdsm+NvxjRfufqWPMq0Paako7bw9uI3l5YGvNi31bSl74rJmmw87q3Rtpnu3SwKkXejXVVCeZF/vaVcfP4s7hl/q2lBTH42qMEB/jlUFtNMVjfGNkR+m5ES/aGNO4IlqVL4SCGaNfLIaajLBZzLBZzDAaDVgzojM2jemBWT2aS4sHLxQisbjIsF5eRJEuyBDeD39s/U567f65Z4WkdDHGwV9kxc8ZZ6H5+BYpYDks+okLXMqimbyYpyzMSQFN71wiXOChfp5LF3uclfzfzQt2b12SFePf3Wua0lzg3nX8cf+m4C1Z5UIRSb2Y/PiBoDC/UGOmTsQVA6kaVuVbVDkPtQ8e21XnL+KC+R1FcTyl552HTyXFr6mneKGM+rjEx/9YicbS/Ew8ro8f4o+Hd+0KiwAOIVh4zTiMycSxghp/xXmptEC+Uz4HOYm9avAVY+8fm+cr5+SvZX+cqKkuSImLbY/mDtJUF7juTumpKcbeW+O74voXn2heGdxW0tnn6/lPm+BM5/qaYl852bqG5PHmVTXVYHmoXiVNNXTur1ZOc2/lspK7K5TW3Fm2pOaOkiUktxUrprm1cFHJLYWKJErp6xSxu61oMVnhe28vUVzy19IlNXfGlZIUw7P6czuLxGIoP1g7XjquRxpWljza5ANNMRgfa1YFx1tU1TzxUXVJMSgz8CYeBt4kwsDLwMvAy8D7rgNv2jyFEdeiKyIz50Ka3IURniYTPDw8YDAaUa5ZR+k4iIF37JYzGLvlDMZsPo1qHfrAaDShZJ3maDN6BnpMX45Bi7dgzLojGLJ0C1oOmYSy9VsibY58MJpM8PTxhcVqQ/64yvD09oFPQCAy5y+KSk3aoVqrzqjVoRcadBuApr1HoNWgsShetQ48PDxgsVhhNltg8/SCyWyGxWqFf3AoUsWkRWzm7AiLiILJbEFkuowoULYiPL28YfPyhs3TEwajESaTGZ5eXvDxC0BYqgjE126IOq064KMe/dBzxDgMnTzzXwm8s+fNR3zFSggODkGHjp2wc9cebWL09NkzbNq8GX379UOuXLng7++PWjVr4puvp+DsqeOvvHrk9pXzyJ4ti86VIwy8/7XAW7xAHu2q9ea1q9iv6BWvxnsZdptUj0eJ/LlQNE92FM6VFQVyZEberBmRK1M6ZM+QBlnSxiAqPAU8rVbkzJQWRXNnRbXSRRBfND9K5c+JQjkyI2NMJKLCw9CgYil80bkF1k4eims/z7XHXQbe/1eBd3uvpi4H3gtD2uDy0HYMvMkYeG9M6o6hNctgefdGWN69EX7o3gihvt7wsVlhMZlQLndGLOnbGmaTEVazGWazCWbTi/u8F8+egYGXgZeBl4GXgZeBl4GXOMDAm0QYeBl4GXgZeN9V4I3Kkgt5K9eBb1AILDZPhEWnQ/4P6iF3+epIk6sQQqPSwts/8LWB9x/zxlVBgUo1kbVIacRkyYmQVC9ia+r0WZC9aBlEZ86BLAVLIF3OfMhdqgKmbD+D6XsuoGiVWqjcvAMqNm2H+MatUb5BS8TVaYbSNRuhRLV6KFq5BgpWqIKW/UZh1u7z8PLxQ4qoGKTLkReZ8hZChlz5kDZrLoRFRCEyXSakiIyBb0AgDEYjzBYrvP38ERSaAuFRsYjJkBnpsuZEplz5UKJiVWkTN/HWDskdeCtXrYb2n3REjpy5kDp1JEqWKoWvp07T3qePnjzD9Jmz0KBhI6RMmRI5cuRAl65dMWz4cPlXIpVJmuu/GsjA+18LvOmiI9G6QU3sWzFPvmXDKwLvR7WroEyhvIgrnBfli+ZHfPECiC9WAKXy50Jc4byIL14AH5QqhLrxpdC2ThW0rlUZLWtURPPq8fiwTBGYzSb4enmiefUK8q0WxLjLwOu2gXf2R9UwrfkH6F+1BOrky4JRtcvCYPCA2WREgwJZMa95VSnwnhncGrt7NsG14e2RNTwUYb5e8PDwgMlowLXhH2NF25oolSEK/SoWwdT6FbCqbU0c+qwZA+9rAu/unk2xpVtDrO/ZRLjlkAcKZ4hChvAQhAf4wmYxI2tUShgMBhTJkhYdqpTChLZ1sGpIB5yZMxzPfpqMZz9NZuBl4GXgZeBl4GXgZeAlDjDwJhEGXgZeBl4G3ncReJuPnQeLzRMmswUGo1G7N21828+Qo/QHiMmeD6FRaaRj8LrA+8/tGSZsP4svd5zDlzvOwdsvABHpMsJstSI4ZQTCUkcjIm0GePr4YdSqPZi+5wIy5S2E4PDUiM6YDRFpMiBFZAyCU6aCX1AIvHz9YLHaXt5/14jC8dXhFxQMs8WKkPAI5CpeFjXbdUOnUd/gs68XYsj8VRi3cjumbj6MefsvYvGhq5I/HruuKcbdpAbeFCnDERwaiizZsqN2/YZo2fZj1KrXAEVLlESGTJlhMBjQuWt3jJ04CZu2/+rwPn305Bk8PDxQq1YdrN+wASdPncLJU6dw4uRJnDpxHCdPHMfJ48ewZNFCtGzeDP5+foiOjkZ8uTgGXgbeVwZeTTHuOgm8//ho3xrUqVgalUsVhtlsQlhQAPx9vRHg5wMvTxtMRiMsZhN8vb0QHOAHi9mM9FERiAgLefW9dBl43Srwnh3b2SHw1sqfBaaX5wib2YRQX28YDYYX9xS3mDGkagkUSZsa3lYLooL84G21wGgwICrID6va14LFZET60MAXf99qQbi/D7KGh6Bk+ki0K54bVbKnRa7UYQj29oSP1YJMKYNRLlMMWhTKjv7xhTG1XnkG3peBt3u5gjC+vBf9P3HXYDBgXJNKsL68Qrdwphj0r1ceI5tVwdPlEyT/ibsMvAy8yRl4582bj+EjvsCMmbPw1eQpGD1mLIYMHYbeffqiS9duaNuuPZo2a44+/frhm2+/xcMnT3H+0mUGXgZeBl4GXgbe9xAG3iTCwMvAy8DLwPsuAm/eynVhMBrhHxqONLkKwcvXHwaDAUaTGUaTCQaDAbnLVcfQn48mfpBiqAAAIABJREFUKfB+ueMc2o+ehsKVaiE6cw5YbJ5IlSYDwlK/uEdg2my5kT5XfhiNJgSlCEdE2gzImLsg8pWpKG1WN2vfRUxYvQct+n6B3MXjYDQakSFXPmQtWAzBKcIRGp4amfIUxLz9l7Dgt8uayRV4F63ZhA37j2PrkTPYc/IiDpy5isMXbuLwhZs4e/sRRk6YDKPRCJPJBF8/P5jNZhiNRpjNZhQtXhKf9u73ynvwioE3YclSVKxUCZGRkYiKikJUVBSio6MRHR2NmJhoeHt7w8PDAwEB/iiQPx8qxldA00YNGHgZeJMt8PZv3xQGgwHZM6RFeFgwwoICEB4ahPhiBVAyf04UzJEZ2dPHIiTQHyajEXe3L9PfLI2B918NvAe/+gyPv/8cl6YPwKmve+PQxB7Y9UUHbB7SBjM71HYaeFf1bAI/rxe/2p8nJhU+KV8QC9rWxPkxnZEhZTAsJiMMBg9YzSaUyRSDYB8vFE8fhd19mmvxcU6zKtjVszFOD26N9GFByJgiCFaTCXGZYnBteHsUTxeJoVWKY0e3Rk5v0XCyX0us71AHsxpWxJDKxdCmaE74e1qR0KIqA+8r7sHr72VDeIAvQny90axkHvSsVgJrBrbWXvMMvAy8bzPw1q/fAIUKFUZQUBBy586DOnXroWmz5mjbrj06d+2Kz/r0xeAhwzBq9Bh8/MknKFS4MIxGI76aMuXFGC5DBtStVw8jvhiJNT+vw/Xbdxl4GXgZeBl4GXjfMQy8SSQhIQE7y5ayG+fcXeVKy5a3q+6YKL3RqsRJHqhRQVPaEbFuRcnDDSprHmtaRVLceVLclfJU25pSlFZ3RRTj8uX+H2leHdZeUgzGtyd0k7w/tbfmw9kDJB/PH6ypTu6eLh+nqReJnUVhxzCs7EAsTu5ObpcVdnkXB5bqxF4aFKrxV/hV7OdPHkmKu9WqA5FbD59oXrn3WFMMuudvP8Kpmw81xasVj157gENX7e69dE/y1/N3NDeeviW55sQNzR+OXtNMOHRFcu7+S5rT91yUnLLzvOa4bWckR2z4XVMNmL1WHtXsvPywZtuE3ySbLdin2WjuXsmGc/ZoNpitOMe5Tebt1WwsqPv1FevN2q2p/pn4NVss3C/ZdP4+TfF71Z+9R7LurN3wMBhgsnoiV92OKNl9Egq1GYJs1VshtlB52HwDEd/3W3z03X7Jtot+0+yw5KBkp2WHNLv9cESzx4qjkr1+OobUWfLAbLXBOyAItftNgtliRar0WZEqQzaEp82ElGkyYtCao1I4F5/vIasOoH6f0UidMRtSxqZHaOoYWD29UKFZB8Q1bINStZuiSNV6KBhfHblLx2uvoel7LmiKiwfzD1zGksNXNcUQ/OOx6zAaTdp9iY0mE0wmEwxGIwwGI4qVrYB2Pfuj+5CR6NpvCKrWrg+r1QpPT0+cvPFQU7yVg7rAIi6+iO/ZW0IMnj5zNqpUqSL9WuTzp481xYmdOFn8391r8uRB+WyRJpziZPTmBXkncXHX5+tnnMdf9XNNjJmJ3t1cVdztXJxQ6+x8rvxs8k7oysRbPUai0mTsqnOlf3dJVje4v/kxVxcVxfOMFD7O7pUnfcq5ytfHGyGB/vDw8IDRaMCczz9Ds+rxaFglDnXjS6FGXDGEBgXgwzJFsWPOuBfnv90/SP5ve4Kmeg79Y8NsTTUwiedl8YrUp8vG4cl3w+3qhFpJ5UpWaZdv4arWJwuG4PG8QZrq15Fi73p76FLHAOJxdVjkcLawcOWEHPCV+CTGd/G4PvtpimSovw98bFYYDQZkj0wBi8mIVIG+iAkJQGxwAGKC/WE2GlEhYzS+rFEaRWLC8VHBbNjatib6lckPH6sFXmYzznZtiEV1y6Nb0VwoFpUSFpMR2cKCEGCzwsPDA6FeNrTMlg6NM6dBnYzRqJ4uEvHRqZDaxxvRfj6I8PZEiM0KP4sZniYTzEaDNi5VJ7XiBHRzgcKaU7PmQIfoWJQICoa/2YwAsxnLCxbE9uLFHcbF4m7gb7IzubSLuDI5FSfs+6uX1/ytVgXZmnb1Jq7iWPpwg8rSbu2qJ1p9qCmOpcXQfKFXUykmi+Hj+hef4OaYzpribTbufPUp7k3trflwVn/JR7MHaD6eN1jzyYKhsglfaD79YYKkFJB/nia73kkk3jRPWuiRFjmUBSJxMeTPA6slxYszxEj815EN0uaRfx/fLHtym13xs/HMHtlz+zUdFxwPOlf6HFAv/hDOhcLnvMO5Sjr/KOcZKQzfkBXDsBgXH96VA69wGyhxPvH0mXzbhQePn+L4yd/x3aLF6NajB7y8vWEwGHD3FcH15gO7Hbt0Q2hoGMLCwuDr64tUERGYOGUqNv+6GxMmf4MWrdogW/Yc8PDwwKVb93DjwRPceCBflHLt/mNJcT6jjqfEW2VdvCMr/pn4NVSvCoqP4/r9J7gh+kD2VWO3f5RC8NOndtVbbwnPmzr+kMY76rlEir37ZcVFXuE17/Be+W2N5hvF33UzNR0WIMULtRaP1FTPw+KGkeJn1b2pvaXPMXWjT/HzT70gTYy/4sVv4ufr6Y71cLJNDU21eRyuX0lT/Nz/rWYFKWaK55U9lcpKnebXMiU11ZAqnQvzF5bcmLug5vocBVx2Q85XK369jbkLYmOeQnYd/ky0kOSmvHbF8/fmAoWdx+VizoPyjlIlJMXjJcbxnWVLSn+mKv49Bt7Ew8CbRBh4GXgZeBl431XgrTtrN4p2+Bwps+SH2eYFq48/zJ4vrhINz1YA8f2maWG3RLtByFapIcp1/gKV+0xGjeHz0GjSj2g5YyPaf78XHyfsf6PAW6ROa1i9vBEale7F5mdmC4wmMyw2T3j7B8HbPwjR2fKiy+yfXxl4R20+rVm7x3DtFg5mixVevv7wDwlDSKpIhMemQ0zWXLqBt/uEWfALCkG6rDlRtkYDtBs4CsPnLMPUtbuw5LeLaNFjAEp/8CHK16yPInEVkbtwMWTMlhNe3t4oVbEqhk+eiWr1m6Bw6Tg0bdsB/b4Yj2kJK6S4mxyBd9fe/bDZbAy8DLxvLfD+fWwzDv04CweWzcCyiUPg5WnDZ60bYs6Iz7Dgi95IGNMfgz5uKp//GHjfWeDtVqu89qv6reIK4PzXvdC3agmEB/jCZDTCaDDAZDTAbDQge0QovCwmlE4XiUEVCqNt4ewwGgxoWyg7Ajyt2NWmhnQ16ekOdbGrZTWEeXsiyNMGo8GA1H7eaJszA3oXyIbcYUHws1oQ6mmDyWiAwcMDJoMBTdLHonO2jBicNzsm5suFreVLYXmJIi4F3viQMFiNRnyYIhwD02XA0jz5sL14cU0GXgZeBt53E3g7de4Mb29v+Pr6wvhycbtDx07Yd/DIawPvzQdPUKN2HSxa9iNOnLvoEEVvPHiC2nXr49PefaX/pwbe7ft+Y+Bl4GXgZeBl4H3LMPAmEQZeBl4GXgbedxl4687ajUKtB8FgMCIsYx6Eps+JkLRZYTCZ4B0Uhuh8JRGaNissL8NvuiIVYPX2hcXTGyaLVbt/b5a4Gqj86RjEdx7hUuDt9dMxFG/4MVp9uRSfrTiEPquOwTsgGHX6jkeVToPgGxQK74AgePn6o2bPL3QD76jNpzFo+a8YvfEExm+Tbw8hvn7UwGvz8oaPf8CLW1MYX+wuLt7X0C8wGEbji9tVpMmUFXHVa6P3uG8w/Ju5GD17McbP/wFTl6/Dzgt3NcX3SnIF3qMnf0fHTp1hsVjQuHETBl4G3rcaeP+xaJ4XATBzmmh0aVpL/rVOBt73IvD2blAZNosZ3aqWwOP5g5EjJhwF0kRgc++mWNG5PnYP+AjF00XCx2pG9ohQeHh4YF7DeFzq1xKX+rXE/HrlEexlQ/kMUaicMdoh8IZ6eyK1nze+LF8IG+rHI3fKYLTJkR7HmlZBn4LZ0ThLGpRIFYYYP58X99g1mxBks8LHbIbFaITBwwPWl5+rU3LlxJKCBbClRHGsKFwIE7JmQ9c0aVEzPBXy+Qcg1PriCuQKoaHYUrCIJgMvAy8D77sPvFu2bkeTJk1RoUI8MmfJAn9/f8SmSYNPP+vjUuAVFYNombjyqPRBVURGRTnE0q2796NLj16wWq1IFREBk8kEHx9fpEmXDkWLl2DgZeBl4GXgZeB9CzDwJhEGXgZeBl4G3ncdeOvO2o0Pv1qHwu2GIX1cHcT3n44m8/ahWNvBCEydBikz5YbJbIXJbH2xucvLDV4MBuPLWxaYYTJbYLLaEBQRqxt4m45fjAyFymiRt2KHAei98jCajJqLMi26IVORsvAOCEJQRDRSZ8yBFLEZYDAYYLF5ITQqDTIXKesQeEduOoUu3yxF7e5DXht4c5Uoh/xxlaUdyP8Juv9cBezx8r99/AMQkjIVQlNGwMPDAxarFWtP3sDmM7clExN4D5/+P/bOOjqq42/je+9d383uZuPu7p4QCIRAAoTgENydECR4cAnu7u7u7lKcQrG2WPECpUCxyjnP+0fIZOamSYXSt/31zjmfc3pIurvZvTLz+c5+n2+wcuNWpKRWQu/+g9CjTy665PRCpy7d0L5TFlq1bYemLVrC188PPM+jY1ZnXLp6jZG7kuCVBO+nErxzhvaETCaDRqWClcmARlUrSIL3Hyh4326bgTndmkKvVsLXwRocx8HRZIErIzrg2bQeeDatB8lLmNuoEpyNeiJ37/Zvidu9mqJvuSgY1Ur4W5swLCWGEbwFFPQpnJkaD7UgIMnZFi2CvJAd7gc7jQZlHGxQ3skW21PLYG+lsjicnoyTGSk4lZaMwxWS4GuhR6jBAAe1GjzHwVKhQLjBgOp2dujs7oGxvgFYHRZBFoiS4JUEryR4/1mCt6BFA01G9RrQ6/WoXCUdLVq1QZv2HdC0RUsMHzUaK9dtxJlLV0oUvF98fQvBoWFQKpXw9PJCv4GDyc8GDRsBjudRvVYdzJ6/GLXqZWLu4mWo17Ax1Go1goJDULdBI5Qpl4zmbdpLglcSvJLglQSvJHj/oiEJ3o8ca9aswVIr/2JZUgL07y0TscI6gLDKhmUtxTrbQMIGO5Yt9kGEbS4hDDu9wgn7gqMZDkbFEcTNvOmTkL4IiifOdHPtL9vXZqAv0HTAxr1BbfB4dBbh6ZQcBjrgjZm8isNW1o0lvN0ylYGRwdTN7N3eBewEVTQp/fnz3QQmJEJ0A2ZCHMSigp7EvXrOQDf1F0/Anrx4TaAnQDefvGK49vglgZZUFx+8wOlvnhPo4LTDN58yIVW0xN10+SFWXLhHoKUtLeCmHr/FBJv133mVIWfzFwRxz9fWq84TGotkKi0va847Sag66wRDpRnHCBWnHWVImVpI+clHGJIpyk9hKTvhECFx9H4C/e9lJxxi/p/U6ccYKs84TkifxVJ5ZiH066804xjSphdC/3uVmccZqs4+Qag2h6XG3M9QY+5nkMk4KC1MsA9OQHijHFSbuhf1Fp5C5qLTyFx0Gg0Xn2FosvQsofnyc4RWK8+j1crzyBi2mMjgzEmbkJKdB+5Db1ujgyscg6LhGZsM74QKcAmNg2d0EpRaPXQm6/wdxBwHXhCg1htgtHWE3mQFs4MLOJ6HUqOFjYsHxh+5gemf3SYsOPMNg2dgKFx9/GG0tCI7dlUaDfRGExRKFRRK1YevH3LwCo5ASr2miK2QDicPH6Q3bY/l5+9h/RcPGHZdf0w4fvsZ4dKDFwzXH7/EsS++RoNmLSEIAoJCwhAcFo6OXXuga6++6Jk7EH0HDcPgESMxfPQ4jJ4wGQOGDsflr2+TxYN4lwwdBFJS8AcdjEKHprx7+4YtGIkXGvSiUBzu8t0jQvFiU4xYdJbENyVAy1gasYz99YXwj989ZF5/kYVxcYvkIjwpAer3nouhAlZKkvGiv5tZ3FFyvEgYGxVCV2Sh9yvhdd99cRQzR/bH3NEDkdc7G36ebhAEHv2z20CpUODCzpWswKRCwsT3O1roMsFNu+bizabJBFoUvV4ziglefT6rT7F8P6cvQRzSQksq8eO/WT+OIO5hSxd2xcKaKd7SoU7iIEA6MLCkxXVJgunmWRY6LIqSTQWiPcLfG2O7t0VGfCj5JoJSLkAu8JjcPB0vFwzAo1GdCDeyMxlmJEVjUulIdAz2gb1GDU4mw4bkBJytmsIExJwoV4awMjIKI/0D0M7NDWk2thC4/PYMco5DvNGEajZ26O3hhUMx8dgfFkPY7ReJ3X6R2O4bgd1+kcw8sgie4djiEYadnuHY4R5K2O7KstMznLDHP5Jhb2AUQbxwZRbQooUrPZ9lFsdhLPQCVzzXpSW0WCDTc12x/GU3UhQGyVxtWY2B3lRRNJy5HkEc4kaHxN0b1JrhYV5HAh1u9HxmbwY6JImWNW/WjmY3T5Q0Rz6xjoERSbS0FQUS0t8w+OXaYRb6PPrquAgqWFIczkaHJdOhVUVC1qgiDROg+aWo4Ciau9PXcJGcZe4z1CYOOhzt/cvnrIwVbfCg5az43k7f98VzAnq+8PyHQkraiSsWnQXtEsZPnY7yFVOR06cfmrdugxZt2qFMuWQ4OjlDo9UiODQcNWrXRU6fXMyYvxjL1m3C6s07MGbyNHTsmoP06jVhtrJCZEwsvnn2A7bsOQSZTAZBkEMQBJy7fgt3nr1C7foNoVKr4eHljR79BmDs1BmYt2wVUtIqIyo2DvOWr8Xa7XvRe+BQ3Hr66lehC+30GujOMxb69248YfmaQvwz+rnuimQz3UOYfo/pz+Lla/ZzE3/edPh2kbkDPVegC+QPv2aCcJn7SpEwtoMEcRGFudcfW83w/tBygjiYkSnkUkUgcYGIKcKKwtfpe7t4TkBvAqM9wOPRWXgwtB2hxDC27PoE8cY1OuCLlr2X6ldmNs2Jr/X0pjxaXopFJy1E6fvKwcg4Rtru8Y9i2OUdTtjhHsaw3S20EOqeKfY5W52Ci8exeLY4BBUP5Y822wUSNorYYFvIWhGrbQIIK61ZllOI/RftxiTB++eHJHg/ckiCVxK8kuCVBO8/VfBWn3McLnGpZHerTCZDxcGLkTZsOSqPWIUqw1egXM6UIoI3Y+RqpA9ZzAjeyLrt4VM2I7/XrkIJs4sXjI5usPnQ/sEroSJCqzREYpOuSO0yAqld8lChfS7i6rRGYNl02Hr4gRcEWDq6QqFSQ65Ukd23MemZCElKxbjDX/+m4F154T5WXrgPjucRXzEdq87fwdpLD7D20gMsv3APTXoMgl94DGJSqqBsjfooW70+4tOqQ5DLsfz8vRIF7+oTV7Bw2wGMnrsMOUPHoFVWN1StVQ/RCaXh4uYBhVIJK2sbBIWGw9c/AGev3/rVhcAD0e4ReneIJHglwfspBK+nqzNkMhnKl4pFz/bNMaZfN3Rt1RAKuRwymQxPLxyQBO8/TPA+2L8Krg62cHWwRVpUIPaP7gqB5xDkbIueVUtjV99muDI2G9cHtWYE77jUOGQGe6JZuC84mQwRNpa4mFkZW8onooW3O0IsjSUKXvG8bmN0NGaHhKKbpyfSbWxhUiiQZGnG/KDQXxW8BZQkeBta2uXvIOd5THb0kQSvJHglwfsPFrwPvy86bynYCXv9m4fYtu8QJs2ci87de6JKRnVY29ggLiER9Ro2Rs/cgZg2bxG27juMSzfuwcbWDvIP9x2e5xnpOmLcJORNmFxUxj55hUEjx8JgMMLb1x9KpRJ7jp+RBK8keCXBKwleafyJIQnejxyS4JUEryR4JcH7TxW8NeZ+hjrzT6JM98nQWjlAa2kLhVoHuUoDXpBDxnEwu/kTwdt48Sk0mHcUGqM1BIUSPuWqo/bELajYcxI4joPGZA2lVg9rzwC4hCXC0tkLMpkMHdecR6d1n6PD6nOoP3Ylaadh5xUAQZAja/kx9NxyGf13XkW7WVtQq+8EJDfpBDt3HwgKBYbv+xLjj9wg/B7Bu+LcXSJ2C6iX1RuCIIdcoYBcofyAAjKZDHYu7sUK3upNWkGhVMJgaYZPYDASU9JQs3ELZPcZiBGTZ2H+2q3Yduw8Lt75lrRrEC86JMErCd7/T8EbFRIInuexdNKIwp9/kB7PLx3O/29J8P6jBO/PF3bh3r6ViPD3hlalgK3JAgkBnqgdFwSNUgGFXADPcVAKAiN4lQIPH7MBCc52kPM8TEoF7DRqGJUKyHkeermAUEsjEqzNvyp4I4xGRBqNcFKrofgQ5CbnOCh5HgqOA89xsFIoYZDLYZLLsS4o/A8L3p2e4ehj644aRhvMdfKTBK8keCXB+y8VvL/ZI5eiQ3Y3ZNSojRuPnuObZz/g0q17RcTrr3Hh63tYs20PRoyfjOZtOkCtVqNqzdqS4JUEryR4JcErjT8xJMH7kUMSvJLglQSvJHj/6YK3gICMljA4eUJQqOAQkgC/1AaIbz0QZTqPQUrvGfk7ajkOvCCHUmsBS1cfcDyPgNR60BjMCK/REhVyJqDd6gvgBTmM9q5IyRqGGkPmITitHnhBDq3JGk2mboJjQAS4D60Soqs3RVydVsxxMXzflwx/VPCuvHC/iOD1CYuEf2QcAqLi4RcZB2sHZ6g0WliYzETuigVvWr2m4HkeKrXmd7VokASvJHj/SYL33Y2z2DhvMmQyGdbOHs9KS0p8SIL3nyl4f76wCztn5qFXvVR42FtDr1HB3qRHz6pl4GVnRpibPZrEBSE92AsB9lZQCgKstWrY6NT4unM95EYFwd1CBznPw12vhVmlhJeFDv5GCwQbDUUE74EyieA5DhMCg7AiIhL74hPQwNGJ9DGvZ++AKtY2SDBZIlCvh8BxSLeyQVUrGyTojWhj44wtPuG/S/AWILVokASvJHj/9wVv207Z4HkeF768Q/rl3nn2CrefvsSlm/dw/PMr2H30JEZPmoZx02aibVYXJFdIhZOLC3Q6PcKjolG3YRPkDs3DnKWrpBYNkuCVBK8keP9/Jd+/eEiC9yOHJHglwSsJXknw/lsEb535J5G56DSqT9oBv7SG8E9rAM8yGXCJSoZdYDQs3XzBcTxCqrVERO22UKi1qDtlB3zLVUdMg2zSi7fd6guQK1XgeAFylRp6KztojJaQK1VQqPPT2F3DSpG2EDKZDN5x5ZnjolaPPFi7eECl0f1hwbv09G2Uq56JJjkD0KLPULTpPxIdhoyHvZsHrO2dYDBbQ/GhBUT/+Ruw+OzdYgWvRquDSqNBSHQ8eoyagi2nrkiCVxK8/xrB+/OdC+B5HnqtFruXz8KALm2xef5kPDi9VxK8/xLB+/OFXXi7ZQrebpmCI+NyEO3pRIJqGiaGoU9aPDJCvBDpYod0X1cIHAe1XADHyVDOyQ4TEyNxMbMyCeLdVbE0xkSHMC0aDiUlIsnaCmFGI+Qch6nBIWRedyShFFZGRMJVowEnk0EtCHBQqRCst0CiwRIt7J2Q5eQKK7kCnEyGGe4BkuCVBK8keCXBi7vf/YBFq9bDYDTCxdUNpcokISI6Bj5+/rB3cIRerwfHcTAYjHB0doZfQCC8fHxRs24meg0YjHnLV+PI2UtF1jPFyV1J8EqCVxK8kuCVxm8PSfB+5FizZg06cW6EjiI6yApp9wloTyF+7i68O6G3woNhsNqLMEbnzTDV4EuYa/JjWGz2J9Anr/jCQX+N71BMAgM9cT5foyIDnUb8Vcc6DLd7NSXQUlicQExPbL+b3ovhxfz+BHGyMLN43D6D4f2BJQRG/FILx58v7WMWgeIUbvpGXWSSSMlecQIuLYDoycXtp68YaMF77t73DAe/fkLYfOURw/IL9whzT91hmHzsJmHY3i8JPbdcZmiz+jyhweLTDLXnnySIRWSVWccJYtFZYepRQvLkwwSxZC0z9gAhcdR+hoS8fYS4YXsZYofuKZboQbsJ4f12EEJ6bWMI7rmVENZnO0PkgF2E6MG7WQbtIkQNZIkZspsQP2IvQfy3lRl78HeRNI6Ffu+SRaKbFtQZs08Q6M9Qa+0A15gUuEQnwzmyLFwik+AcURpakw1KtR6AMu0GgJcryI6wAsGbtf4iem29jM7LjyKwXFVYWNlCrTcgo8sQDN1znRG8Mz67TVh09i7Dygv3UbVJO6i1OsSnZiCtQUuk1GmCstUzEVepJqIqVEV42TRYWNmi68JdZIfwkD3XCdNO3GLZeRJtB45BfMWq0FkYoNJo4B0UCv+QCASGRcHZ3QsGowkzVm5E47ZZOHP3eZEiyrVHLwlfixYQ9IJBnAhNn9NMynMJyc7fvXrDQBeEShTD9ELyzWu8++ElgVmQvngmglq4iiVoMdLzV8VnMZQsaqnHFz83/bqKIP4bfg8lPF5J8pd+/d89YgX1t7cZmAXb/auFiO4XxYnBX26cZhZzXZrVRamIEIzv2xkKuRw1UkojMSIYOo0ans72qJuahFFdW+HRwVXFp2lT97f3B5bg7Y5ZBPECjhG61ILt1aKB+G5GbwJ9H34ysRuTmE0Xbp/P7sPwcuEAAi2MXy0ZhB+WDSG8Xj2SgX6NYjH142cbCD9fPkD45eYZBloGFRFAxQmfJ98wQr/IsUDLfuY4+IqBlss/nd/J8HbLFGRVK4cgN0ekBnrAxWzAsOpJ6FA2EuWd7eBvaYCNRgXVh9BJmUwGJc8zi85pLn6wkSswxskby71CmDkaveCc7x6IaJ0FOJkMu30jsMunkASdEcEaHcxyBYyCHOEaPWoYbVDLaIMdHmEM9MKVfnyxqD0cV4ogTian20qIf1ZckvexMqXxWfmyBDoh/WJmJYYvGlUh0JsSLjdJZ4TAtdY1GL7qUIdAS4Ub2fVxq3sjwp3eTQnizQyPRnYifDuuC8PTyd0JdPL8s2k9meKIOMGeTrpnjv+TGxh+vriX8Mu1Iyy0VBWLVPp8ERdAaETnFXOOfWgp8/OdC/jp/jUWRrLeZKHPFUrU5kMVxqhrqvgcK/kcLkbaPn/M3CPEBVRG3lFiVjyPp+/J4k0cz14VIr7vP3z+A6HEXbTPXhHEa4OSRee49jTOAAAgAElEQVRLwlffsnxJQRe3rz9+ycx3rj56gfrNWmHinEWYs3I9Vmzbiy2HT+LA+as49dU9XH74ApcfvsAVEVcf5XPqy7vYfPAExs1agM+u3cHVR+zvfX7/e4ZT33xHOHmnkDN3nzPQ8zNxsZ5GPJejf1bw2gug3wP6fRWL4MffvyaI52uvXr8lFCnW08V58XyKkb/U+SCeO9BzhauHGejNSj+d2crAyF9RAefHo6sItAimC6vv9y9mRbBogxVdSPph6WAGeg7wZFI3BvpaSV9D7/RpxkAXwuhr9Fcd6jDFtouZlRnOVatAOJWazEBL3d8tcQOiGOh7qPg+SYtasWSl5ekamwACvQFwhXUAI0RpR7PY7I8Fln6EeSaW2RQzjL4MUyx8COP1hYzWeTOM0HgRaK80WO2FXKUnoafcg6Gb4E7I5lmyODeCJHj//JAE70cOSfBKglcSvJLg/a8I3qgWuRAUSrhEl0d4vc4okz0W5btPQErORASk1ofGaIWYBp0RVr0lOI6H8KH/rdHeGbWGLUBc3VZQafVQWxjhn1AevVYdw9A91+ERGguDlS0y+4zCuMNf/6bgXXnhPlrljoLWwoDguDJYdv4elp2/h5mf3SaIW0CUJHhXfX6fsPP6Y3QZNh5T1+/B3E17EV8uBRzHgxcEcBwHk9kaZ+4+x86TF6HWaNB/5ASMnDYXbTp3Q9kKaXBwcobBaEJsQiIaNm+F5m07SoJXEryfRPB+e3oXZDIZTBZ6mI0GlIuLIME21pZGqJQK+Lo5QatWQSGXS4L3Xyx47ywZAWcrS3hYm5Do7QxHU76E1coFuBt0SHV1QC8/XyyJjcLx5CR8Vr4sWYyuDI9EMysHlNNbYpd3eJFeurSArW6ygadKg+FOXpju5o/RTt7oZ++OdKM1EbYrPYLQztoJIWo9FBwPoyCXBK8keCXB+x8WvAVcEUHL0QJhu+3IaTRv3xnunl6wMBih01vA288fDs7O0FsYYLayRnh0LKrVqY+mbTpi3/nrkuCVBK8keCXBK40/MCTB+5FDEryS4JUEryR4/yuCt/b8kyjXdw4M9m5wDEuEY0gC7AOj0WzZWTRbdhYZI5aDFwS4x5ZHcOUG0JltwcvlUGh00Fna5O8s0+rhHlEKQ/dcJ8RVb5SfuK43QK5QIqR0Cqq174mWQyej06iZ6Dx2DrpOXIDuU5agYdf+KFejPhRKJaKTK6Hr+Hl/ueAt4OjNZ9h35T4GTJiJ8NhSCImMgZWNLXhBgE6vh0qlhlwuh09AEMIioxGXmIS2nbsjb9I0qDUaaHV6WJrNkuCVBO8n28H7y7UjePLZNuxdNAlerk7Mrvka5RNRsVQkKiZEomezutg6aRAm92wnCd5/oeB9u2UKWlVKhEYhh4+tJZwtLWCpzQ9J42Qy8BwHTiZj5OaR+FJo4+IKFc/DVq5EpqVdiYK3iskaMpkMOl6AnUIJL5UGHkoNeJkMNnIlmlk5IFCtg5YXkKQ3obuNC1a4BWGnZ5gkeCXBKwleSfCWKHhnLl2DlMpVYTKb0TqrK2YuXY2TH3bs0hy5+CWWbtqF3oPz4O3nD5Vajf6jJkiCVxK8kuCVBK80fueQBO9HDknwSoJXEryS4P3/FLxxA9f/LYI3OXc+4juORFSL/gio3Ah2AdFEJDmFJhDJWzNvGVK6jkZsw2wEp9aB3soOCY26oFy7/givXA/23kHotfUykbutxi+DIFdArdNDoVLn70AUBAhyBQSFAnYu7jBYWoHnBZjtHGBl74jG3Qdg1r4LROz+1YJ3x7VHGLV4PXrlTUSNhs0RGBYJXhBgtraBo4srnFzdyN/O8zwUCgW0Oh20Wh2MJksYjEYoFEpwHIejn1+TBK8keD+p4KWZ0q8z5g7tgSWj+mJy745IigoBx3HwcnFExfgIeDjaYWKPtpLg/RcK3rdbpmBK/YoQeB7l/dwwOKMMxiaGY3GFeGysUgZLYqOI2NyblIg8P3+YFAqsjWB7/RUneNf7hGGXbwR2U4xy8gYnk8FVqUYtkw3yHL3I4+z0DCNIglcSvJLglQSvWPCevfkIfYeNhm9AEEIjojBk7GRcefA906Lh6qMXyB0xBo1atkWZ8hXg6eMLrU4HnV4PS7MVUqvWwPDJs3Dy6weS4JUEryR4JcErjd8xJMH7kUMSvJLglQSvJHj/PwSv2T8OBregfMmoUEFltIHOwQtGr3BYhyTBPq4qXJIbwCO9HWzCyv0pwZsyYh0Ca3eC2TMIGrMdrH3C4Va6KvxS6yO4eis4RSbBv0Jd+KdmEsHbZtV5Qtb6iwy9tl4m0Dt4uyzcjUYDJiBnwVaMOXANMz67jXF7PofWwojydZuh26SFCIguBY7j0Sp3FGq17QqTtQ2iktMwceuJT7KDl+N4KJUq2Du7ImfYWDRs2xnWtnaYsnQdVu87gRU7DmL+um0YM3Mh+gwfi045fdC4ZTtk1M5EcmolxMSXwoSZ86UevJLg/WSC9+sD6/HLtSMYmdMeM4b0QGSQH8wGC6SXjcfMgd2wY8ZwXN00D29Ob8kPWTm9GYfnjYZeq5EE779U8H47rgsGpCdiWLUktE+KQEUXe9hp1NAr5OBkMih4Hp+VL4sGrk6QyWQY7uuHI/Glfpfg3eMfxchdcQ9e+jEkwSsJ3r9K8N7//Bh2rVqI8UP7o0WDuggPDkTlCsmYnDcY108dlATvv1TwJiSVhUajRZWadTB/7ZZie/BeffQCjk4usHd0gl9gMBKSyqFanfoQBDmUShWsbGygVmugVKpgaWWN2NJl0TK7hyR4JcErCV5J8EqjmCEJ3o8ca9as+STi9p8KLazpk3WI2ouBviDMMfkx0EmKRcQwtbA4EBHLQE/oT6UlEy7USmWgJ+niJM1bOY0J9we3Yfh2fBfC93P7MbxelUegE0SZG92h5fjp7DZCkYkzldb904PrDLQQEE8gX795S6Alj1gU0RMPseDd99UTwtpLDxjmn/6GMOnoTYb+O68SOqz9nJC58BRDpRnHCWJpWG7S4UImspQdf4gg3nlaeswBQqlR+wkJI/exUBI3fvhehpghewiR/XcyhPbeTgjK2Qr/jsthDCgHXqGGysYDGjtvBHTbDL8umwi+nVkCu28hBPfYyhDedweBFrrRg3YhZvDuQj7I3PCeqxDRaw3Ce65FZO5WRA/ajagBO+FaJStf/NL/z+Dd4OVKyGQcVFaOiOw2H9F9ViK8yxwEtxmPgKaD4VMnB+5V2sC5XCZUJlvonXwQ0mYMEkdsQ6mhmxA/aC3iB6xCbN9liOm1CMGt8pjPKnnSYQhqLawC4xHecTz0jl4weoUiefJhVJx2lFB19gmGegtPEVqtPIdWK8+h5uhVaL70JFrP2wcrV29kjlpKjqvOi/ah6dilyOw3Hnn7v0Le/q+YwLUCCVu6ZiN4hUVDrdUhNrUauk1dCo/gCDTqnYfZJ+9g9sk7mHXyNmHBmW8YaIlLnw/7vnqC8/e+J9ALECvr/LYSQaFh8PT2gYXBgIyaddCkZRtkdctB34FDMGDIcHTI7lpiGnVxi7L8hVkhdAL0bRH0/yN+fDolm14sPvsN+fvuLQUtfsUp33QCuOj69P7ld4X8phQtht8raunn+i3+rMhlXn+hxC0ipp/eJYhT15n0a9EuNSbVnZIdRWQInRpPp8tfP4r5I/ogxNcTckFAg/QUaDVqKORyyGQyKBRy1EwpjZY1K6N8bBg8ne0h8Dxc7G2QGBoAO7MRzdKTGaFLL8re7ZrDiCKxRKIF03fTezLQ4lYspujE7Bfzcgnix3+9ZjTh7ebJDO/2LiTQC84fj65iFqriRW2xElckgBjhIy5CUMcFcz788ALv3vxQiHjBTp9X9HlDFwi+/5YRwUV2L1JzhV9unmb48eRGmA35/Xh9ne1Rp2w09o3tAY7jEOvtjJcLB+LlwoF4PKYzgRaPd3o3xfW2tQi02LzSrCpTdP+iYRUGeq51rVUNhhvZmYS7/VsSHo3qxPBkQjfCsyk9GOhj5tXiQQx0oeHN+vHFs2ECQSwc6JT4Hz9bz/DTuR0U2xloWSqeA77bNZdAF0rof3+3ay7eH1hK+OnUJoafL+wqhJKxP1/cy24q+GJ/8VCPQc9Lfzq7jRW+4r+b+j26GPLz5QPsNwdEUvfnby4WQl/jxPLp5ln8cvMshuV0RFpSPBztbGA2GZAUG4mOTepi5vC+2LN0BhaNG4zmdTJga22GlcnIzJ+LbJ6gCjH0OSwutjCitoRzWCxnX74uRCzrnrx4TXj4fSFiGUvf228+YaFF6tVHLF88fEEQh42dvfucQO9q/ewOCy1BT4mgf3bi9jOGY7cKOXpTxK1f58jNpzhy8ylWHzqb3x/ebI1DN57i0I2nOCjiUAkcvvkUXQaNxPxtB7H22OfYdv4GeuZNgH9oBExW1khOr4EajVuiTrO2yGzdEY3ad0Hz7B5o3b0v2vcaiKzcYeg+eBR6Dh+PvqMnY9CEGRg6ZS5aZvfAyTvf4fQ3zwn0+3j27nNmPih+z+nPg/6cxHKcLuqL53z0cfL0JQt9rIkL8vTx++PT+wRmvvHwa9H5JppX0OewaF7x8+WDhYivO7QYpguQVF//n05vZu7J4kLr263TCG/WjmGgZe/3s/syPJ2cQ6DvYw+GtWOg7zP0Wv9WTmNms9jVFtUYLtarRDiTnsJwolwS4VB0PEEscbe7hhI22gUy0HJ2mZU/w0JzIfMs/RiKE7DTDCyTLHwItHsZr/dhNu+N1LIM03gRxHK2j8KDQG8W/LudkyR4//yQBO9HDknwSoJXErx/v+CN6rsKAc3z4N90GPwaDYZvgwHwyez3hwVvQIdF8Kg7FKbAZMh1ZljH1oFv24XgOB4617BPIngjc7fCv8V4hHSej8g+G2AOLAO1lRN4hQpynRGCSgedoy8s/RNJGwBBrYOlfyJcK3dEzODdiOy7ESa/OOhdAqA02oCT54eZ/Vp/3qRxB+FaoTE4Lj9hXa7RQ6E3QWW0gdrsAK2NCxR6S/CCAmqzPexjK6HcpMNIHLoBMo6DdVApeNfsDJksv7dn6bwtKDN8Q774bNQHVWefgFJvBCcICG6Qwwhe59AExDfrAblaA14Q4BldFoJcAZXOgIbD56LbiqOQf2hloDWYUK/feLQatwS9luwqIninnbiFnvM2wsLSCmVrNUJiRj0IghzxlWt9MsH75eOXWLZxB758/BJLN2zH9AVL0L5Ld1StURshYeEwm60gVyhgY2srCV5J8P5tgjc1MQZqlRLO9jak5+6Qzi1xa+8q/Pz5HsJPZ7YQvto8F7unDEJ2vXT8eGyNJHj/hwTvjyc34vtDq7BpaGd0r5OKaF93cJwMHSrGSYJXErz/CMH7+PMjWDNrArKa1YejnQ0Ucjnsbaxw6/Bm6ptvp4vQo00T+Hu6S4L3Hyp4y6fXQMe+Q9C6e1806dgN9Vp2QI1GLVC5TgNwHAcLgxHpmU3Qe9QUrD1+6Q8J3gI2nboKmYyDs7snSqWkIaNBU6TVyoRSpUKDtlno0Gcw2vboj1Zde6NZVg4atctGZqsOqNOsDWo0ao6Meo1RuVYmKlarBVsHRwSGRSKuTDkcunpPEryS4JUEryR4/yeHJHg/ckiCVxK8kuD9+wRvQt4eaO08wMkVUJlsYfKNgTmoNKxCykJpYQXXtDYI67oQQW0mwa/REHjW7Fmi4FVZOkJhsIEpMBmOqZ0RlLMVQTlbYZvUArxcBY2D318qeMN7rYPG1h1yjQUEtR4qkz3kOhPkaj0UFmboXQLgmt4ZHjV7gZMrIKi0iBq4C6HdV8K5QktwvEB28MYN34u44XvhXa8vdI7eRN7KNXrItQa4V24D57KZsI+tDBnH5T+nUo2I7OmkRUO5iYdhF50KQaUBr1BCxnHgFSpYBSXAqXRN2IQmweAWAF5Q5P9cJoNCb4KFsw84XoDabA9ergD/QTCrLW1hFxQLj6RqMLn6QGOw/NCnVkDZjkOR1mUEnAIjodIZYGFtB53JChzPw8EnEKXrtEBY+arwCI2BIFeg+fAZyF19CNlTl6Nh31Hwiy4FuVKFqq2yEVo6BTXa98CYbaeI3P1Ugpfm1tNX4DgOLm7uaNKiFXYfOYH7z3/A/eeFcnfvkeNYuno9Hjz/ASvWbcLAYXlo1KwFWegdPn0Bzdu0g9nKGqcuXUev/oOht7BAxy45WLd9N5Zv2IKY+FKYOHMuth86jhvffi8JXknwslw9BL1WwwSqbZ89BvUql0dmpXLYPHUYbu9ezgjen85swY/H1hAkwfu/JXh/PLkR73bOJjxYPYHIXUnwSoL3rxS8P315HBMH9sSKKSOxf+UcXN67Hk8uHcWbG2fx5dHt2L9mIRZNGonhvbsgNNAPkSGB0Ou0qFI+CaN6Z2PnomnYuXgati+YxLQ1K5C61/etx5g+2UiIDEVCZCgOrJglCd5/mOA9+OUjTF21BTq9BXQWFogrm4I2Obno1G8oug8dgz6jpyAyvjSiE8vCwdkVao0GMpkM1Ru1/MOC9/DNp6hStyHa9x6I7IF56DF8PPqNnYbBU+bi8I2nBPFu4hO3vyPQfyfH8eB5HhzHwTcwBG279saE+cslwfuJBO+zrTNxaeFISfBKglcSvH/jkATvRw5J8EqCVxK8f4/gVehNkBUIDY5jiB+6A8EdpuZLR2tnWLgGweQTA7XZCSqzIxzLNkRgu1lFBK9zpWxYBqdAabSHoLaAwsIaQTlbEdBtM3RuERBUejhVHwCvNouI4LWKzYRD5V5wbzQVgd03/+EdvHKdCbxcCV6uhHtGFxi9o6F18CI7bHmlBuG91iG85xq2N+/g3bBwD4Pa2oURvHHD8/vzRvVeDkGlhcrSHhYu/nBJbgiP9HbwrdcT/o36I6zjZLhXaglBqYZHelsieDU2zhBUmsLQMEEOjhcgqHXgBDnkah3TAzlx+CbE9Z6PqM6TUHHaUVSavA+BdbNReeoBlBuyEkk5kxHdvC+svUMQXT8LMQ06I6JWG7RaeQ5dN15C142XkL3uPHNs9d95lbRncA2KgEZvAZ4XYGnnCJ+IOMSn10F6m24YuGo/5py6Q6Dl7t8leL+4/RB5E6YgMaks5HI5gkNCUbNOPfTKHYB5S5aD53kYjEa4urlDEASEhkeA53mER0ZBo9HC0ckZgiCgeZv2UCqVSK9eEzMXLkOnrjkwW1sjJj4BsQmlkFGzNnwDAiGTyeAXEIhqteqgZ+5AzFu6CsfPXcKdb59Lgvc/LHgLOLZiOix0WjjZWoPnOLJwtTRYQKNSITE8UBK8/0HB+27nbEnwSoL3LxO8S0b1g521GT7uLuD5fEFWN70ikuKi4OfpDpPBAjzPwd3FCWXiotCgRjp6dmyFUf264/D6xUVaNPxy8ywen96No2vmYcGYgaiSnIgKibEwm4xwc3JAzbRkpCUlFO7mlQTvRwveNQdOoU6TlkirXgcpVaohqWJlJJRLQXRiEsJj4hEUHgXfoBAYLc0IjoxBXFJ5dM4dhmO3niFv5mIcuPYQ8WVTEBwZA47jEBQRDWd3TxJAq9HqULtpa9Km4chNVtoevPEUm8989acEb7H8CcE7YvoCnP7mOVTq/CIpx/PgeQF988ZLgvcvELzvj6zE7skD0LdxNSSG+ELgeWjVKpQO8sa4tnVwc/EIRu6u79sCVaP8YdCoMKx+RVwa2VESvJLglQTvRw5J8H7k+K8J3r+C7oI7ob/SkyFP602gm3xPsfDBIrM/gb54ioM/DkbFE05WKMvweZ00wvU2NRlu9WhMuD+kLQMdFvNiQX+CuApJL5LpxfSPx9bg50t7CeJFGh0S8eO3dxjomzo96RRPDOgJpDjJ9vjtZ4QtVx4xLD57lzDl+C0GOqSq7/YrhOwNlxharzpPaLj4DAMdqlZ+yhGGguCvpHEHET9iHwMddGZXqh5kHAetox+0jr7Q2PtAY+cJtY07VJZORKrSO2oL8Gw0ARp7X3C8HJYRVeFYpSf8umyCT6cN8Om0ATalW4FXqKEwOkLvXRpeHdbDq8N6aF0jobbzBa9QQ1AboHUJh8rKDbxCDa1TMJQmJ8g4HgqjA7w6rIdH23UMBY/j1WE9gnpsRVCPrbCOqwNTUHmorZwhk3Gwic5A5ICd8Ko3EFpHX3C8kN8KgeMQ3m8HQvtsJwR22wS9RxRsExsjsPsWBHTbTCh4/ALoYDhx24qoXkth6RcLCxd/RPZcilKj9sOlYrMPgpcDJ8iJSHdIqIHwLnOZPscJeeznJA5/o0Pc6F69cT3nIqbDKMR1Ho+EblOQ3Gc2UvovQMXBS5E2fBVqjt+I2pO3Ia3/HDSYtBHtVp5Bh7WfEylcQPdNXxRLz62XCQN3XWMYeeArgvg4p6VxQWDbsvP3sP7SA4Yd1x4TDnz9BDsu3cHMDXvQZ+w0NG7fBaUrVIaNvWP+ooHjkNmyA2as3oaqdRvC0soauy7cwJoDpzB77XacvPMdVu37jOkFRweEFBRnTt95hpW7jyBv6hy07NQVSRXSYGvvAI7jkNWjL/Imz2AWFjdFoSr0dUG86KTbStDFIzrY8fmrN8yiQ7z4ZcXwSxbxIpoRxRQl/h4lxagwyvevnv+GXKYEWknhb3QI1pO7DKy0FYVilRSQRn99WRxURMlZRsKIJM+PR1cT3h9cykB/7VH4IHRlMhl4joPwQb6Y9Fr4OtuhVZWkwtATSjjR4pSWqq/XjMbrlSMIdLDZD8uGMDttXi0RUxiIVlTcFgq5t5unEN7tnsfw/vAKgjgcipFu50VQAo4RZBd2sfdeSpzTgp0Offrp/rUi0p4uwhYJYaKOQ3FxhA45pM+bt2/FAYhvCqHCD9/98JI5rosco9Rr/uXGSQZa1r0/uIzwbvdclj3zCfT7//7wClb+iUJ56EX/L9ePsdw6S0GdD18eY6CPefp1vNsznw273SaCCp6jA3LfrB/HHL/0cS0uZNDhe0WKKLRQpIsyd7/AT49uEMTFKvoz/v6HN4SXr1noa5w4iPHnO58TxO8XI3hFx/lPZ7cWcnoLgQlPOrmRDVg8vJLlQ1jS5wtHYklue/SoXwVpsSHQqpTgOQ46tRrWJgOGtWvIzG9/Or0Zr46uxU+nNzOv8cXn+3Fm0yKsmDwMQ7u1RZNaVREfGQorSxMsjQbEhoegYc2qSE6Mw5Yls3HvwtH84/nR1wzMvFgcUky9/8y9Q1Rs+b1BZ3TB9NsXr8m3dO4/LxpuTBeAafkn3mRBz8HFMpMuNu+89phh65VHhI1fPGRYe/EBYeWF+wR6DrPs/D0sOn0L47ccQ3LtRlCptdAZTdAZTFBrdWg3bCL6zFyJ3HnrMHjxFgxfsRMqjRaCIIAXBMhkMhgs81tRCfL8uWHunDVYcPImlp6/h6Xn72HyztOwdnAGzwsoX7sR89zLKVZcYKFfM12AX/X5fay5WIh4U8r6LwrZePkhQby22X7tMWHX9W8Ztl97jICIaITElsLAmUuRUrMe/MOj0bbfcGaeJ94MQIviC/e/J4jD2Og5GT0Hu/PsFSN4xQV5pgBPFw7f/MDeB5iCoKjATBUExdcuOsxTvA795cvjhVw5xMAI3mJ27P54dBXOzhue377N3Rk9Myth64hsvNwyDW93zMS63NZonBwDnVqFimG+mN62Fi5O7A6FIKB8sBcsdRq0KBcFg0aFlCBPVA71QU7lUuhSMRaN4oMxIbMiDndvSALVxev0b/o2J9zs2pDhetuaBHGhkg7ipIM9T5Qrw0jdvUHRhJ1e4Qz0RrW1toEMS8z+hFlGX4bJFj6EsTpvBtqH0BvoxN6ElrE5chZaznbk3Bj+v12QJHg/7ZAE70cOSfBKglcSvJ9O8Eb13wajdww4QYBcZwmFhTUUBmvI9WYIKh04uRJGvzIlCt7A7lsgaCygtvOG1jUMSpMDI3idawyFMSQdOvcYCBoDBK0JxtB0eHVYD6cawyC3sIEpvDoso2qDkyvBy1XwydoIn6yN8Gy7CoLODPu0XiUKXttSDWETXw8cL4CTK2EOKguF3gyOF+CVORhu1brDuWIbaOw8oXMOhMbOEwqdJXTOgUTwynVmcIICCoPNRwnexNH7ETtwPWQyGQKajSDtL6zDyiF20BYENMtD/PA9MPnFQq7Rg+N4hGXPhd7JFxE5i5GQtw9hXRcifsQ+OKc0Q3SflUUEb+lRuxDafhy80lvCKiAWgkoLvaMXTO4BsA1OgLV/NKx9w2H2DILJ1Q8GJ08Y7F2gNlhCodEjtn4nlGqaA8+4FLSet/cfK3hpmF0r1x9i3IKVOH7rGY6XsJNEHPbxa4K3ADrl+eqjFzBb26BqrbrgeR5ePn4Q5HKcvn5bErz/EcF7ft4wvNu7AI0qJODKwhH4Ycds3F87EVcW5uHEtAHYMToH/RpVhYutGd9tniYJXknwSoJXErwlCt5qZWLgZmcNrUoJbyc71CwTjYHNa2Ld0Gx8uWwscwyJ57cFwufbfcuxYHgvZCQnwsnOBhq1CqH+3qhdKRm92zfFvDGDcHjtfDw8s7foTlz6/JME7+8WvJM2HUbeip3ImTAfzXoNRXrTdohPzYBPaBTMtvbgeB7Wjs7wi4hFQFQC4lIzkNawFepn90Wv6cux5NxdLDl3F0vP3cPSc/dQvXUXjNt8FMvO30PZ6vUxaftJDFu+HdP3nidzo6UUglwOjuPQsPsATN5x8l8heGs2bw+j2Qocx0GhVMLW0Ql6gwl+YVGS4P2TgrdzvSrgOA46tQo8x+HtjpkMBd8K+mH9BCzp0gAOlgbE+LhApZBj/8BW5NsZKzrWhl6lhJOlBfQqJXKrlkaVEG/UjQmEm5URNhZaVAn2woC0eEyoUVYSvJLglcavDEnwfuSQBK8keCXB++kEr3v1HPCC4oPctYLCYANOUHzYResP6+hq8Gs7H8E9tsIptTMsvONhGZIKC59SRSRvQR9dQWsEJ1eCE5QfdukA3u4AACAASURBVMzKwPE8BK0JSktnCFoTzLENiJz17riB4NZ4OpG7PlkbobR0Bico4ZCeW6LgVZnzd+zyclV+P1ytEWorZ+hdAmHwisrvw6szQsZxUJrsYOEZBdv42nCt0ZcIXk6ugozjwSu1cKrc/aMEr3VYOfByBZzK1mcD7Jidunvz++qaHaG2doJcYwEZx0GhM4KXK6G0sILK0gFyrQFaew9obFzhWLo2LFwDwPECjF5h8EhtjPB2o1Bu9HZUnHYUGbNPEOouOMXQdNlZNF12Fr7layGqdhuEVW0C/sPnk9JhIOrlLf7XCN4CsfspBW8Bq7bvw+DR42HnkL9zWBK8/w3BW7BLnP+we1elkKNL7VRszeuGt7vm5gvTXXPQPiMZHaol492uObi7chw+m5qLtYM6Yk1ua0nwSoJXErz/YcF7eNZwXF4+EXc3zYKFVgOFXIBRp8WTLbPwfv/iIiFJxQnemxtmYkqvdkhNiIRCLkfNCmUwf3gvnFs3h/1K+Nef4Zfb5wiS4P1zgnf+/vPI7NAdeqMJKo0WCpUK7n5BiCqbitTM5qjfpR86jZyGgQs3YvLOU1h67i5hSQkUCN4CxDuBaQrk7owDF8kc2s7VHX1mrPhXCN6Cf1ep1fAOCgXP57dI23r1kSR4/6TgrZwQAbkgILdpDbzYMadYwftm40S8XpWH3YPaonn5GFSJ8mfa7xg0KjSID4GXrSXSw3zwZFJ3wqNRWTjTpxnalg6DjT6/xYYkeCXBK42iQxK8HzkkwSsJXknwfhrBq7F1h0JvhlVYRbhW7Qan1A4wh1SAU2oHBHdfD5+mExHaexuCe2zNDxjTGqG0dAQnV0Jl5YrA7ltgCq4IC88Y2JZpBtc6eXCs3APWcZnQOAfDu90qeHdYC59OG+DZbjXcm82HS+YkONUYxshZWvDSctcnayNU1h5QGO1/V4sGr2aT4Z+1EkE9tjK9db0bDofSYAOO46G2cmbkbIHc9W09EzKOg9rWGxp734/ewSso1XBKboDo3LXFCt5SI/ejVN5ehGXPgXt6BwS2HI2IHksR1mUe4kfsg1vldqRFg0fVjhDUerhXboPwrKlIGn+gSIuG3yt4my47S3o9h6Y3Rnh6QxhsneAaGicJ3l8RvFcfvUCbrK7Q6fXQ6nSYOGu+JHj/A4L35qoJWDM4C13rpCLUM38XjJ2lAVYGPRRyARkJ4ZjUqSFaV0lCQpA3Jmc1gkohR6inMzQqBTiOw4t143FkbHdJ8EqCVxK8/xHBW6dCIi4sm4Afj6/N79VtoYeNyQCe4/D12mmkRUNJgvfJtrmoX7E07MwmhPm4w9JCjybp5bFqVG+8Pr6eeY2S4P3zgnfE3JVYcvgi1p65ga1XHmHUsq0oXyMTcrkClRu0QM8J87D0s69+s0XDpxS8S8/fw8yDXyCjRSfIlUoIcgU65k371wjeDRduY+nRS6hUtzF0BoMkeD9C8Ao8D7nAI8bfE+/2LfxNwUtDC15/B2tY6tQwalQYWKMsbo7KYgTvo1FZkMlkcDFZYHOr6pLglQSvNH5lSIL3I4ckeCXBKwneTyN4vermwiGpIUx+CVAabaGx9YBca4DBOxa8Qg251gCl0Q56tzAIagOUJnvwCjWUJgco9FbgBAVkHAeV2RmcXAmFhTUEjREyjofaxhNOGQNJmwavDuvh2mgGbMq2h96rFDSOQbCv1BuujWZArrOC3jsRDlX6waXOKNiV7wTL8GqQG2yh84wjEvf39OAtgBa8kQN2QmPnCUGth9JgA8vgZJhDUmAOqwhzWBqsIirD6JcIjpdDrjWRHckfI3gdEqpDJuMQ2ml6yYL3A39FD94CwVtl2sHfJXjT+02HWm8ELwiwdHRDvRGLJMFbjOD96tuX2H/6IpxcXGAwmtB/2EgsXL0BRy5ckQTv/6jgdbE1QyaTwcPBFqFeLvB0sCE9eN3trGBt0CPK1x0KuYBvVo5DuTB/xPp7oGP1ZPK7HCeD2UInCV5J8EqC9z8geHs2rQWZTAajXgulXA4XOyvsnzoI7w+vxMu9S5gevGLBmxwRiMoJ4YgJ8IKVQY9uDTLQr3ltbB3fj2nRIO7BKwnePy945XIF+aaGTCaDraMzmnXvj2Unrv+hHryfWvAWMPfYdUSXr4zFp2//KwTv7O3HULVRS3Ach/QGzTFj62FJ8H6E4L2/ZQ6appWGn6sD1g3r8quCd9uQDtg9PIuRuw8WDMSpvA7Y0KMRprbMQPVIf9SMDoBC4OFkaQGB5+BsNiDS1R5J3s6w1KqR4u+GDS2rST14JcErjWKGJHg/ckiC99PRTXBnGKTyJNApkXNNfgxrbQIIOzzCGA5ExBFOJCcxnK9RkXC1eQbDjez6hLsDWhGeTOjK8HLBAMKbDeMZ3u1bRBAv5pmbKb0YunWOTQimJrXiheTzH94QxKmttAyiJ5rHbz/D5iuPCIvP3WWgJVi/HVcItNBtveo8as8/SUiZepQhafwhQuLo/Qy0eIwetIshrM92QoHUdE7vBdsyzSFojbAr1waW4VVhGZIKt7p5cK01GMaActDY+4AT5FDbekFl5QpTSBosQyvDGJIOvUccPJovyG+30GIpbFN7wRBUGQqTMwStJfQ+SbAu2wmm6PrglVrILWyhsvGBOb45eLUBKhtv6H3KwTK2EWxTe8O54Wy4tlgO1xbL4dJ0MYNbq1UEsfz1bL+e4Nt5I7zbr4RDpR5wSOsOx7RucEjtAoeKneFQMQsOFTrCvnx7OJRvy0jckF7bCKG9t7NQ4Wy07A3vtwMRuTsRkbsTBq9omEMrIqzvVvi1mgqtkx/kGkPh7uHe2xDaexscyrWEyuwEvXsEBI0F/DouZVpfBOWw0K8ratAuhvgR+/K/Tm6yg3/TYYxcLjP2IKHcxMMIbTcu/6t/ghyCSgOZTIbyU44gdfoxAr0jOGP2CWQuPEVoueIcQ9b6i4ReWy8zDNh5lTBs75eEMYe+ZqDPh1knbzMsPPMNYfmFewxrLj4g0AuSjZcfYtvVR4TdX35LEKdF0ynZxSU7L1i3DQNGjkejVu0QGRsPjuPQpG1Hsuj4ogSuP35JEKd809eSxy9eM9AimF6c/PDmN4QWA7UQFyVHv3v9QyEi+fv+5fNCxIKXFroiIUAnrdOyhhEM968xCyNa+Pxy+3zxC6MvjzOCQyzFaHH7bt9Cwttt0xnerBtHeL1qBEOBbD2R1xGpoT7wsjOjRkwghtevAI6TwcXKmP+tBp7H2REd8N3cXKzv1hAzW1XD0LopyEqNR7VIP3jYWuLiqE54PqsPw7NpPQuZ2oPhu+m9CN/P6cvwatFAwusVw1gowftm3VhCEbm8aiQFu8vnzaZJBFpEvd+/GD8eX0cQJ3vTYphOBqdl7y9fnWBl0+ObDHRRgC46vHv1PXP8igsg9PnwioIumvwWzKJfdO4wBY/n37J896gQquDBFFdevWDOt9dv3jIUdz6/EZ/DoveEfj6moEKJ8h+f3mOF9VMRjMy+w0IJUfFnxRRjijmfi8qOsyw3ThcPnUrPiOyzrMy8dqQQ0WPQzy0WnYzgFYlnupAh5ucv9hdCid8Cwfv62FrotRoolQoIPI/kiMAS2zC8P7wcL/ctQrUy0fBysiOysXF6Mn6+fICB+dvuXCzk3lUG+nor/rzZoslzBlp0vX77luHF6zeE714VUpKovfX0FcO1xy8Jlx68YDh/73sCXZA9/c1znLj9jHDwxlMCfV/fdvURIyzpTRWLz97F7JN3MPvkHfRfsgMZ7Xugdpf+GLz2EFKbdoBMJoN/bBlEpVbDsJ2XMOrAV4Rhe68T6GJ2v+1XGOjNGfQ8vt+OK+i/8ypBXBQfvLsQ+rmG7b1ebMGcLpbPOXUHcynEc6bpJ4pn5meFFLw/BdCPOf/0NwR6DrbwzDeM2KZl8tDFm1G6Sk3oLIyo1SYbCw99jk2XHxJoyS6eh9HSnha6X377koEuAjx4/gMDvTGHPnZfvGbvH+I1HlPQpuc31HzmxyffsIXou5cZmDmM+LpWzBzm50v7mGIq0+5FFLL2/uBSrBnWFd7O9ghwc8SsnJY4OWsI3u1diDMz+oPnONhZGmBt0CPAxR4GrRoWGjX8nWyREuqDarFB+a3hlHLEejnB2kILjpNBrZBja9cGWN2mBvpXScTjsdm4P7gtw+1eTQhfdazDcKVpVcKF2mkMZ6qUJxwvW4bhUEw8YU9AFGGrUzDDapsAwnxLPwZ6o9pIrTfDAJUnoYfcg6Ez7074//Yx/19IgvfPD0nwfuSQBO+nQxK8kuAVC97A7lvg33UzQ0C3zXCs0gOcXAm9eyRcag6CX6eVCOi2Gf5dNhE8Wy+DfWoOrOIbQeMUAhnHQeMUCsvYRnCsMRLurVcT3FqtpCgUte6t1zAUyN2PFbw09GtmRKpol+7HCt7QHuvAy5WQyWTgFfm9gTlBDo2tB0wBZWBXqj6swiuBE+Qk3I1XquHVbCp82y6Eb/ul+e9z9hpo7H1gn9wGpuAK8GwwCjKZDDqXEPBKDQLbz4RX5gB4NxwGj2rZEDR6KC2sYPSMgH+TIfBvOhS+DQfAN7MPfGp3h1f1zvDMaA/3yi2htrSDyScCUd1motyE/ZLg/Q3B+wW14Bg/exE4joOzmztiSyWhUrVakuD9HxO83y8ZhLQwH8xqUx2HB7XOP5c5DhZqFQSeh0ouQCEIUCvk2NuvBV7M71/IvFyCJHj/O4L38e2vcO/2Tdy58ZUkeP9jglepkIPjZFDIBejUql9twxAX5IPpOa1wbfkEuNhZg+NkUMrlMBv00GpU2DA+N3+XriR4/3LBazBbQ63Tw9bFHRzHQanRYsDaw5hw9AYmHL3ByF1J8P4+wTt5xym0GzIRSRl14REQArONPawdnNEkZyCWnbmF1RfvM3JXErwfL3jfH1yKt/sXo2ONCmhYoRQC3Z2g/BDEVyEqEG93zMSIZhk4M7kXHi7LK9Ky4dncvmhSJhxbejbCpdFZzHzk8dhsgiR4//eRBO+fH5Lg/cghCd5PhyR4JcH7ewVvQLfNcKs3Ehbe8eB4Hiprd+hcw6Bx8IPS7AxeqQWv0IBXamAKy4BDei7cWi6He5s1+VBy978ieCNydyI8dwfC+m2Dd+NRCM/dgdCeG+HXcircqveCXWIDKI22sAxJgW/7RXCp3heCWg+F0Q5yvRUEjQG8SgteUHwIf9N8aCNhhMbeB7xcCV6phsbOA3KNAQbvaNjFVoVjmUxE5CyFpV8cTL4xMAcmwjo0GXbRaXCIz4Bj6dpwLd8A7mnN4JnepkhbD0nw/j7Be/nhC5y7/S35eqcgCJLg/R8SvLm1k5Hg6wqlXECwix1CXe2hkAtwsDSgXKAH2qbEYFLTKtif2xLWFjrIZDJJ8EqCF54e7pDL5VAoFJLg/Y8I3lUje0GrVkGtyi/oygWh2D67sYHe4DgZLC10UMgFTMtpiaWDOuP6qklsGwZJ8P7lgnf2yTsoXbMRlGoNeF6AQqlC5dZdJcH7BwVvzXbdEVMhHS4+/rAwmRFXsSpa5Y5Et3FzMW3nKSw5dROrL94nSIL3rxe8+a2kFhKebZmFR2sn/Go/XrHgfbmgP4MkeCXBK40/PiTB+5FDEryfDknwSoL3jwjeAnzaLoJH48lwrT0ELjUHw6PJVPi2X86EpXl33FAod//jgpeBDnj70KIhtPe2Is/9MS0aCqDbM/xai4YCJMH75wRv8/adERweRdKhZTIZPr/3nSR4/0cEr1algJzn0SAxDGfyOhKxemZEeyztVAe5NcqiVmwgAp1tYWfU40D/lpLglQQv3n//LVo0a4Zrly5Kgvc/IHhPLJ0MuVzIb3fEcchukFGkz267auXRoEICzs4ZCk9HW6iVCjjZmHF30wy8P7ycIAneTy94eUGAlaMLrJ1cYWFphSrtekiC9w8KXpVGC47j0LTX0F9t0bDywn1J8P7Ngvfd3oXFBq5JglcSvMUhCd4/PyTB+5FDEryfDknwSoL3zwheGlqW/pMFr2OlnnCpNRzmmHpwbzC+WMEb0HUdfNstgHu9PEnwSoK3RMFrZWOLhDLl0C13MDx9fCEIAuwcHDF47GRJ8P5DBa+Pky3mdW/2uwSvTqXM74kpk0EpF+BqbULFUG90So3DyAYVsbtvMyJzn83py8pdSfD+pwWv1IP3f1vwPjq6Adunj0BWgxrgeQ4N0pLQObMqSocHwtnWGu/3L8b07i0wuUtTrB6cBY7joNeowXEcNGolto/rgyfb5jJyVxK8f4/gnXbiFtqNnoPE6g3AC/livn6/0ZLg/Q3BO3LDEVRt3gkGszV8wmPgHRoFN/9gxFXMQPVWnRGbUgWlKlUvInhb5+ahXruukuCVBK8keP+BSIL3zw9J8H7kkATv/w9ZXCF9FR4MIzRehKkGX4YlVv6ELQ5BDLt9IwgHo+IZPkspS/i8bhqBTua83rYmbvdsQng0stP/sXfXUVKVfxzHn1vTXTvb3btss2wnLAssDUs30t3SISHSIY0iICGohEopiKAgiqCihJQgiiggYuE5n98fwz7cZwgRVPDn3HPeRw+xbMzO3vu6zzxfpu/mDqIxU55ffAo/bX6W9uuetUzMRGIZKsgnpf52/nPmh7/8JPe7H64zWPPx+StMe05eom35/BsmOUzJT6rGbT/K1HnNQVqNeXuY5HCXPnYrkxwb3RFRvqpVjqNBHdcyhXZZR5OjamD7VfBqOItmqzWJybt8Ho0F3Rfh03Qhzbf5IlmLmQLarqT5tXyOybfFklu5/T2/Fkvg12IJ1P7JELQWcLwAcvOl9LzKANHgDdHgDaUzBpI5EILWCk5UghMk1/A3nQ3ejWbdepvyf6vFEvg2WyRrIRvz8bh3+/vo12IJ83E5SkfAXtgHhriaUNrDwEtqiDo7JLMflPZQqH1joQ1MgTYoFUprICJ7vcIU1ukF+JYNgdoZAXNiLViS68CaWh+OjHLYKzdA/MBNDDQnD3+dKW30FlrG+O1M2U+/ScubupOpYMbbNDkSu0Nx46X7aC1fOMDUcdWHtB7rDjEN2PgJzf0iaszWz2njdxxlmrzzOG3K2ydo8gucZ989xUyrvteKkzc+d881NbrfxJngOA6iJGHbsW+w7dg32HH8Iu2tE7dyvwl04Oz3NPeLX/mF8Rff/sD05XfXaO4X23IY/uHHn2juiMSg8G34e/VW7sDETJxmgZeZOC0HIBms3Dj9EX4/se9WbtDCXPwc2MT0696XaL/sXMH089ZFtJ82zqZdf2kySlOjwXEcAh0WLO9ZjgWd6qMoPhQKUUBhTAjGl1fFoQndKLa+M6QtBJ5Hp9xk7HuyLZa3r4MeBSkwqBTolJOE82M7MzETp4e2vWtfjuxAOz+uC9PXT/egXZzWh4nB3mWjmNyxlqKtDHuvvzSZuej7adNcJvkAKPfPOYPscoD74n0W09y+xvLudjP110vn2ZsLbo9D+WPU/SYHA7w/3r2rP16nuV/0X7l2q8tuyW/suv+eHBLkN2XcweHilR9p7m/jXh+PPHcYlgPc/d/ocev6dVnu3/sy/LjH9/49b/TcDZovnmXRxB2emb68e9+cprkjLvP4dHscyv/tXy5fZLtyicbA+Xdf4bevjqFujapQKBTIS09Gy3o10LR2dbSrX8MNbLahW7O6UEgSFJLoGnyqVMBuNjKrgJmFB5/uZL/HTn3AJH8elUP8L99fYJOdpzI37368xjwuvnd7bMsfy2cu/cB0WpYc1k5cZDt0/gpt3+nvmORQu+3oN0yrPzpHW/bBWabnDtxKDpsz3z6KKVsPYcLGfRjz0i4MWvY6+i58BT1mr0K7p5eg1di5aDpsKhoOHI+4vFKk1myCgNhkKDU66K0OaM02EI6DSmcAIQSZzXsw59md1xxE+xc/pLVecYDWYtn7TE2f30+T3wQvX7oP5c/tpzVb9j5Tq+UHaPJ/q/2LH6LTmoO0bi99RBuw4ROmoa8doY3c8hmT/BrimV3HmeRo7N7krYcw6qWdGLD4FdTs2AeJ+dWh1ulR2KQ9Bix6GbwgIKW4Fmp17IusOk0RFJMIZ0AIBFGE2eFEQk4x4qrkolrTdtAZTdAZjKjdpgsF+A2fXsC6g6cxZ8MuTFy4ElnFpej/1FSMnrUYs1esx/Mbd2D92wew+5Mv8NHZS/jkqys4fvEHJvlNcflj99urPzI37257Xrt2BXt370JaSgpCg4OgUavRoU0rrH5hKS6fPUafW5hzmAvH2WTfi7fdmJbdgHK/SXPj4Os095+v8gVJv+5dR/tlx3NMP7+xgPbThllsr86guf/c/3HlOJp8odTVJcNxeeGTtG+n96W5n9/Ir7+PdmnAdKi8lCa/nn+3KA+7KmfQtsenMr0emkh71SuG9oI1immuMYI2SRvGNEwRQpOj7X8Zbu83D/A++OEB3oc8PMD7aPIArwd4GeDtvPZfBby2/J5Q+yeBVxtBiAt2rQW9oY+tBWej2bAWDYAhtRnMOV1hLRoIe40x8G40E+qgypDM/iCEg614wD8KvN4Np0MXXc01nM4/CabUJnDWGInA1ksR0GIe/MpnwLfB03BW6wNtcBoIx0EbkIjglrPgX3801N5RLqCWVNAGJkMXmg5nQSd45bWHI6cNLImlkHRWGCOyPMD7NwBv7RbtIUoSfAODMX/Dmx7gfYTA+2SLMhx9YdJtwHv9pck4MncIKgX5QOB5KEQBzXMTYdGqoVUqIAkCeI4DxxEIvOu/WWF+CLWbMa28KmY3LcG4OrlQSyK+frqHB3g9wOsB3v8Y8J7YvxOtmzQAz/OwmAxQSBIMOg0GtGuCG4e3Y/O8ibhxeBtuHN4G4829uRWSCKNei8PrF3mA9wGAVxBF6M1W6EwW1/YAPA9RUkCtN8Boc8DmGwBncAT8o+IRkpCGiLRsxGQXI6GwFlJLG8IRGI6a3YcjNCULRocPeEGExmiGQqWBPSgSzaeuQe+XD3uAd89JVKnZCJJSCauPPwKiK8HuF4QmA5/CzN3HMGfvSfhHxMLq4w+HXxDMDm/wvACjzQstBj2FRfvPYOKre9B10nyExiWhWb+R6P70PLToMwyEEEQlpSE6pQpsTh+IkgS/4DBUyStGeEw8apW3RH5pbVTOyUdMpST4B4XAZLFCEARotTp4+/oiODQcUbFxMFusDwy8RYUF8Pfzg1qtQsd2rbFr62uYPH4sqhUVghCCyPBQzJ8+GSWFefhw5xse4PUA7/91HuB98MMDvA95eID30eQB3v828Aa0Wgqv6k/ClNwQGv9EcIIER0G3vxx4VT7xUDgiYUpvDa9aY2BMbQpTajP4lD/7UMBrrtwKgsYCUWeHwh4OjncNKlP5p8Ba2AfORrNvNodmTG4MXqkDJ6nAK1Ts2/wbgdenfA708WUgvAB9TAm8G81EYLsXafLtJvTRxeAlFSypDWFNbwqVI9Q11EVjAi+pwPEC9BE5iOz1CqL7bGCKH7gJQQ1HQ2n2RUzXpR7g/YuB943Pv8Hz295DtfrlUKpUiIhL8ADvIwJei8EFKyqFhGCnDfWzk9CjLBdJIX4QeB48x4HnOAi8678BViOC7WaYtCpYtGoE20yomRCO+ilRMKqVCLQa0axyLBqlRqNeYgQS/Bwe4PUArwd4/2PA+82R97Fo2kR0btMcHOcaplax/zohBFajARzHQa9Ro0VZMVrWrgqO41AjtzJufLTVlQd4/xTw6k1m6ExmdJ0wB1O2fIhZO49g3rsnMffdU0zTdn9Bm/jWMabRWz/H6K2fgxACtd6Esn4T0GrKCvRc/jZ6v3yY9l8F3tpdBiKjVmOYvXwQmZaFsS/vwai1OzH8xW148oXX0ajvSJS07grfsCgQQpDfqA2C45LRdvQMTN5yEHPfPYVF+88wybeiC46OgyiKUGt1ECUJi7cfwIZPL2DDpxew68S3TO+f/Z5WsT3DvmPn8PbBIzBZLPD1C4DN4Xgg4P3wgwMghGDm9KmuLajcvvcvnz0GjuNQvbiQDs99f/smD/B6gPf/Ng/wPvjhAd6HPDzA+2jyAO9/C3h9G06FLbcz9FFFkMz+4CQVVL7xMCbVh7N0CJzVB0LtEwvR4EVx15LRBo46k+8KvF51JsNeOhLOBjPvCLz2kmHgJBUIx0MTnAFR7wCv1EHlWwmcIEEbUQhn7afuG3jNGe1hTGkKbXg+xVN71YEQdXYQwoHjBNf2DHovBnhtJcOhCkgFJ6mgsIdDX6kOHDVH/2PAqwnOgGjwhrPeZPqx3Ql4rZltoLAGIrj1fEhmP/CiyvVxiUpwvABLcm0Y46ohotuquwJvWOsZMIRXgag1gVeoPcD7FwPv5o/PIDAsEhzPo26rjhg5a7EHeP9h4FUpJBfg8q4IIeAIgUWvcb1UWpIQ4rQi0G6Cj1kPg0YJSeDpBZ0kCuhWmIr8qEAMqZmF94e2wzdTetPkAOsBXg/weoD3vwO8HMehfs0SNKpdA0F+3hjdpxPO7NmMG4e3471Vc9G7VUNEBQfAoNNAEkU4LCZ89NKCW7jrAd4/DbyEEAiiiDlvHma2aHgQ4C3tMgRasw28ICI6tzqGbP70Pw+8aSX1oNYbwPE8VBotDGYbzF7esPkGwCswFD6hkbD7BaK0XU/0mPECZuz8HHP2nsScvSyy3wt41xw6B6d/ILQGI1r0GYp1B8/8KeCt2KIhLiERWp0O8YlJ6NF3ANZufOOewHvi1Bn8fP1H7HvvXfq8Vr9eXfA8j08OfXjb9778ueXLj/ejbo0SOB12D/B6gPf/Ng/wPvjhAd6HPDzA+/glf/IcJAUzjVOH0mYbIphW2qJpG33imF4PSaRti02l7c7KYnq/ZhHt4+Y1mE72a06TX2ifG/0Evp3Rj+b+w+2n1+bR5MN6bhsQIxse4r7pvvzCyB1/5QjjPlzp0wtXaO+cvESTn/Cu/ugcg1Tu8NVoyT5a6dw9TAXTd9HcsS60+USIWhMEb0OsPwAAIABJREFUlQ4Ksw8MUQXwyu8Ev4aTmX13K1b2BrZdDk6Q4FP/GWjDcsEJIjhBgmT2gzYsF8bU5rBVG0pX7RJCwIkKcLwIXmWAoDHBWW8yfJsvgrPxXFiLBoBXaGGv/TQc9abBUW8arDXGwl53CqwlI6CNrg5eZQQnaWAsGgZd7gAmS+lYmrPRbEiWQEi2EEjmQIgmP5gyO8Gr/gxYa02EJrLEtcqGF2AuGU0zVR0B0eDr2tpAZYRkDQbhOOgSGsFcMoZmKBzKpM8fRDNVG8VkKR13qxrjmex1pjDpKtUHr9TDWnMCk63saZqj3nTok8ohaCywVhsGhSPS9bFwHAjHgZc04FUG8AodOF6kn38WoRcxA+t8ykaDV6jh32QWwrutZ5Lv5ysf9hbeYRHiBmykJQzZzJQ87HVa6sgtTPLhb/IbEgUzdjFVnb2b5j7gTQ7DzZe9zyS/+HIf/vbE6oO0nusP0fpv+JhpzLbPafLvt8k7jzMQPOOdL5gGb/qU1n3dIfhEJyMoJRcGhy/UBhO6L92KYa8foRdFc/aevO0iVv69/uonXzFtP3aRJh8Et+/Md8wFkPvFtnzgzcWrP9LkmHXl2nUGjZhhbD9dx8/XrtLk8OGOHwzofn0SN84duZV80JJ8QJLbBZD7QCPmImfncqaftyyiuV/ktK9aBRwhqJoUiYF18jCzfRleGdwKQ2rnIDnYB1qlBFHg8UReMsVfnuOgEAWIPA+R5xFmN0EpiuAIgUYScWZIG9rpQa1pX/RpxnSyb3PaF72b3crtz50d2o52YWJ3pu+fHUS7sngo048rxtzKHXLXPn2reyCu/HP36ztrmJgBaW5fK/lFLPP1PXeEHZYmxzP5ELLvLuCXq5do7gP9GFCUDXz6+fq129BSnvsNi4puA9G7DDZzH852OwzLu+7Wrd+T/50/A7V3e/9vu/lyz+4xRPFuAxV/vHbbkKG7d5VN9rwgHybHDCm6+h0Lwe6QKhsS92e6r2GOF04wQ+Lcvwby1X/ue3vKv44VePzBzjewdM40cByHI29tcN2ckg/rPbEfX+/fCkkUIYoCdFoNpo/ojy/3vnbb4Dn5TY7bky0qkA+y++rYXb+v3PFd/vhxv5nw9eUfafLPwZlLP6Coeg1ICgX0BgNsdgd8/AIQHBaOqNh4xCenQm80om233pg47zls2HsI75/9Hm9/8S1TxflrvzGT0WPsNIxetJoOO5XfJHU/v10lyx0KR67cikrZRVBqtMzPXfeBaHLYlN8MHrDxEwZI2638AFVaD4DGZEO7lR+g6XP7aXUXvsskP5eWDzaWn1cXTN/FDK11T/7n7jXQtua8vUz1Fr1Ha/LcflqbFR8wyUG618uHmeSDbt3xt7hNT1h9AyGIIlQ6PeJySyiIywe8TXrrOO2ZXSeYpu/+guYO7vKhuLm1GoLjOITEJmDVR+eYwdNbj37DJL8Okg+6lQ+pXf7K6+jetz8qJSZDoVTC188PDi8vmC0W6PR6qFQqCIIAjuPg7e0NjcZ1c1e4ueK+T++e2PXmdnx3/ozbjepztIE9OsOg12FI7263LfZhvqfPHGJinhfcboT+fuK9W7n/nvxnrfxmt9tNoBsH36Axw9jee5kZivrT5rn4afNchPo40Lt+MZ5pUwur+7fA3ondcWpaH1yeP4T2zZReNPlQtdODWzMd69aI5n79va+kgPZ2lUym7XGptM0BlZjkw9Pkw9zlC8meUoeiFx9Ee9QG8v+UB3gf/PAA70MeHuB9/PIA778beGM6PANzVBUozT6wJtdEbM/liOz5Ck2OuxXAa8/tCsngBVFnB68yQGENQkCb5fBruRSOGiNhTm8FdXAmRKMPCMfDmNIMptRmUPnEgfCia7/Y8DwIahNM6a1hrzkGzsZzoQnJhiaimAKvve4UJmPRMIgmf6jCi+8JvMaUZuCVOtiqDoGz0WwYK7eBoLODV+rAq03gJDU4XoQpv+9twGuqOgK6tLYUV/VpbUA4HqLBG7zK9LcBr7X6aNfQN0l9T+A15/cF4QUYM56Ao950qPwSoYutCVvJMOgr1YXSOxa8ygDCccy2GPcC3pBOL0EXmgnCcXcFXrVvLIxRedD4xkDS20EIgSEiE4H1hiNuwEaEtXoGcX1We4DXDXgrCkrJASEEw25O0vYA7z8DvNfXPo1ALwucZgMEnnd9j91c0WvSqBDutEKrVEAliXDotYj2saN6TAgKIgMRYjNCEngoBAGamyuBtQrJA7we4PUA738UeAkh4HkeKqUSdqvl1qsP3IB381LXkE2DVovurRrj9xP78fuJ/f8K4PXy9kbzdh3x6Zff4sMTX2L34ePYvv9jvLb7AF7e/g5e2LgdfYaNQbcBQ5FbtRQ2LydUas1dgTc4PAoB4VHQ6g0oadzqoYB3/nun4R0UhsrV6vxlwCvvvwq8So0O4Wk5aDzkafR7/g1mxfNfDbyCKIHjeZjtXqhSrRaGzFj8UMD7+ddX6YrylzZvwQeffIbDR7/AZyfP4sSXF3Dh2+9w6coPuHztOo4eO4ZXN2zAsGHDUFBQAF9fH6hUKoiiCJ7nYDQYoNNqMWbEUHx/9hgF3s5tW6JPlw6uc5p/MfBmxIQgPtgPnapVQY3kKMQFOGHUqGBQKxHja0dJfBjaZlXC8JpZmN+iFK+0r4MDfZt7gPc/kgd4H/zwAO9DHh7gffzyAO+/F3jV9gAoDDaE1O3NrL78I+DleAGS2R+6iHwY4stgy+uGwHYvwq/lUpopoz3UAakghIMmJMu1wpTuT8fBktUR1txu4CQVOEGCObcHbCXDQHjhnsCrS38ChBegTe90zxW8+oT64EQFtFFV4VV3qmv1bvEQmIsGw1IyAtbqY2CtNfGOwGuqOoIBVlFrhzahMURzECR7xF8OvNZqw6HwioZkCYS12vA/XMGriSgGJyphrNIB+oT6IIRAG1kV1uJBMGV0gCWvJ5yN594X8HqVDofC5AfC8bBmtYcltRE0gUlwFHRBaIdlCO+yEpLRCwqTE1657RDUeALCOyxCdM+X4FOtOzS+0RCUWvCSCoJCA1FjhG/VTh7gvQm8RqcfrP5hdJW1UqvDsNePYMq2w+g+9TkP8P4DwFvRxsGt0b00ExkRAciPCUb1hHAkBjqRFREAlSRCKQowqpWI97Wjb3EaXu/eGBcmdUe8tw2BFgMUggClIHiA1wO8HuD9jwLv2Y/fh9PLAY7jUJKbdUfg7d2uGWxmE2wWM+pWzae4+28A3qUvrkViSirzOfjswlUm+dYLFS+fV2s0WPXW+3cE3qWbdsJks2Ple649Tf8IeCe/tB05tRqgz+T56D1jGXrPeB5zdn1Ggbda8ycgKZTIrN0ELYZPwci1uzzA+5DAK0dc9y0t/mrgnb/jIJ58diUK6zeDd2DIQ6/glQPv6Us/MNvjfO22DY77c2rFc9iZk8exddMrGDqoP2xWK1QqFTiOQ2J8HOZOnYSw4CDULq2GtUvnYfaEkdi9cTVOf7DrsQbe9xeOg8NsQEyQLxwmPQSeh1mngUohMVsWXp4/BKem9cHu4e3xYreGmFAvH90KUlAnMQLJfg546TUQeR46hYQgsx6pfg7UjApCh6RIjM5LwQt18zzA+3+SB3gf/PAA70MeHuB9/PIA778XeCPKh0JU6+CVXvangJdu09DuRSY58HKiAhzHQ+mIAK/UwV59ONQBKfCqPQGWzA7MXrScqII6JBvOxnPBq02wlgy/K/Aai4ZBGZwD0Sv2nsDrbDQbjrLxUAdngnA8FLZQqAMrQxNZFcqANFhrTbxv4LXWnOB6+TYvQh1e/JcDr7lwADhRBU1EVRf4/gHwOupNh6C1wJzXG85GsyEanOBEhet95HioA9LuC3gVlgDXiiSFGpyoBOE4+nXjlVpwvABeob65ZzEPQjgoDF4wRubAr9ZAuj1DaIspiB/wMiLazoQtrTY4QURIw2Ee4F13CLHFDeAXnw6VzgheEGGwe6Pz/I2uz7sgeID3HwTea8tH04piQ1ApwAmB56GUBFQJ8UWktxU2vQYx3lZkh/oh2GZEkNUIf7Medp0GSlHA0MI0D/B6gNcDvP9R4F02byZ8fbzx8d432f3DZZCzft5klORmoCizMoO7/wbgrVZaE09Pn/2ngTcqPgG9R064I/C+c/ISFEoV5m7eA53JhF7jZ94GvPU69ESVqjVhstrhHRAM74BgpFetidgqeTBYbOA4DtGVs1G/22AMW7YZg5e8iga9RyCpsAYMVjss3v7Ia9LBA7z/AuBd5bZK+3EA3p9/vMo+P135FisXz0NG5VS6lQPHcVAqFYiOCEVaUiXotBo0rlMD3x1577ED3nWTn4RKIaFZcRam92yJBjkp+GHDbLqS1x1477ZFg0mthF2rBiEEPgYtfAxacIRA5HkI/K1ZBWaVAmpRgE4SYVJKsCgU4DkO2XYr2vr5Y0JkFNYnp3qA9zHPA7wPfniA9yEPD/A+fnmA998HvHmTt8JZpTZ4SQVLTCai24z/y4HXu3wejGktXcDYeC58mi6guQ8bc5RNgKj3giGlCXiFFqLJD+b8PncFXl1qW3C88IfAW5Gt+iiYc3rAkNIU6vBC8Eo9JHsEjNnd7xt4OYXrJMeYP+AW7Ob2hyqqBlTRZRBtEQ8MvKrAKjehVXtfwGspGgxOUEDhjIHCHuHaLiGlKUSTLwghEI0+sJUM/UPg9W08E5LJh64uVTmjoQlIBuE4hLR/HoRwN1dec1CYfGBJrgNjdD4UJm9wgkiB1xSdC8LxdB9gwnEQVFpovCOgC4j7TwOvIzQWolKNuJJGMDp8oDVZ0W/1XsRnFUFSqRCVloXxa7YhJi3TA7x/EfCqFBKSwwIwqmUZdo7vfkfgvbzwSazpWY5gu9k1TET2M2F52zI0TYuGXqVAcoAXqkUFItxuRpjdxOCuB3g9wOsB3v9/4DWZTIiIiEREaAgIIdjx6hrXILe7AO/vJ/ajvFY15KUn/6uAd/ue/bDZ7bd9Hv4IePuPnojg8Eis3/sxxd1tn36JCfNfQL0W7WCxO2D39kOrvkPhHxqJRW9+iAlL16Jdv2FIyy1CWevOEAQR3gHByKhWhvw6jW/bouHZd46jx5TFKGjUBmqtHoIoMT93q7bpCV4QkdekIzpNW+4BXg/wPjTwVmzP8PPFs5g6bgTWPbcAoihCp9Fg/5aX8dv5z9G3czuEBwdi++oluHH2Y7yxcj5+OLr/kQPvO4ufRqivF8w6LZQKCf52M958pv+fBt6++SmIsJtREhmEJB87umbEQ6uQwN2cVyAKPJSigMGpMdhfXoJ3G1fD7oZV8XpBFpZUScGkxDi09PVDgsEAkeNQand4gPcxzgO8D354gPchDw/w/nvr7NYAMZg2Vh3KNF0fTltijqStskczbfSNo8kheFtsKvbm59AONa7OdLRTfdqpga2YLkzoRpNfXF9f9wzTL2+/SLtxaCuTfBq8+wk9Mync7cLs0g/XafKLDjn8fnrhCnae+Jb24sFzTBXTcGfuOcmcjE166ziGbP4UQzZ/ipJuI2D2D0P5rNfoiW3OxM0omPE2Cma8jdRRW2iVBm1miur9Ks0df+XY69tiCZsMF+XY69N0AbybzIM5oz0EjQW24kFQ2EJBCLkNah31p9PUQZlQeMXc2ubg5opca62JsNd55u7dxGJdpfrgJBVUwdkwVxsJc/UxMBYNgyahsWvLgypdoM3qBU1yS6iiaoLjJRBCoIwvhzqjB9QZPaCMbwzCCXTrCVVCUyij6kAZ1wjqjJ5QZ/SEIuUJmpTYlkmd3g3q9G7g9T7gVEZos/tCm90Xupz+bDLI1ucNgj5vEERbOF11q/BLhaFwKExVR8CQ0xuiwQeGvH4MNJurj2Gy1HgKlhpPQRlYBRzPQ7KHw5TXC/a6U2m8QguOF29CrwtwNSHZ8G78LLwbPwufpgvgVTYenCBB1DtACIHCGgRHyRBYczpCG5QGTpDgVdgZluQ69HETP3ATLXn4G7TKY7YyVRm3jZY5YQdT9tNv0twvsOQXSjWe3cNUKqtkzju0arPZ6ix4l9bs+f1MeVN30mL6bGAK6riWFtl1BfRhGa4V0rwAQaVD2ugtiO08B/4FTSGqDeAFEZwgQusMRNaoNcgauRpNZryKJjNfRac1B5nJ1+O2H2UulF755Csm+fOC/CL80PkrOP7NVZr8ueWbKz8yyS+G3PHsl6vf0xhYuXQev134gnbjy0+Yfj954Fayi5UbH21hkk+Olj+//vL2i/h52xLaT5vmMMmnQ19bPhoz2pUhIyLg5ioTDgkBThwa35WZCP3VU12Yzg5vTzs9qBVtUmkmfA1aEEJwelArdEuPw6n+LWknejahHevaiK1Lw1vJ9quT/50TPZsw+9p9/XQPpqtLh9N+2jiLSf75+e39DWwyHL/x0dZbydDWBbfv0eT4fuPUQQab5ED26zenmAE0v3z/NZsc7mTAd0/EvS0ZPF6/V/cATKbrbO43L5hu/Uy+Fya7d290vRvAuid/n90+Vvnn5NrVe3Tl4XODwr+6X374nu2qPDcYlt0IcEcYBntlU+/dsZS5IfHlp0zMnz33GdOHr62Cw2bBh6+twv6NK7Br7RL6dpi/J7uh9eul81AqFYgMD8Ovl84zH6f7DQM5NN8O8Le+H9wfa/K/J7/J8P0PbF9dvkaTI9jpSz/g6DdXaTsPHUNMfCKe6NUfn3x1a2Xu+2e/x95Tl5jkNxX7DBsDjVaH9Tv34dD5K1ixaQfik1LAcRyq5Bag97CxWLX1HQycMA06vQFrdx/EsClzYTBZ0LBtZ3ToPwxlrTrD4RsAtU4PQgj8wqKweP8ZLN5/BrP3nmR6eudxtJu0CIFxydCZrchr3gXtpixH+3mbUK3bCCSWlsPmHwqFRgtHaCy6vfQR2q78gKn8uf202gv2MslvKst/zudN3YmsSW/S5OcmaaO2sI3eSqs8lk3+99wHHWdN2kHLnfIWU8W5ecGMt1F97js0OfzWW/Qemi17n9Z6+QGmDqs+pHVd+xFT75cP0wZt/IRp6GtHaKO2fEYbv+Mo05RdJ2iz9pxkWrjvNO2FD84yrT18nrbxyAWmbce+ockfd+7XRF98+wNN/pj/6vK1PwDeW99jdwPeXy+dozcsd21cC5VSCY4QevPlhVkTodNqUFY1HwadFoF+3vh020vsec/JA7hx+iDTL0ffRaWocPg47Pj983eYbny841aya8vfPnyN7cAm2q/vrmPaPWsYVAoJDfPScP2lp5muLB5Guzi9D9O5MZ1opwa0xKkBLXGsX3OoRAEWtRI+eg0EjoPI88hw2rCrYTH2lxYyvZ2RibczMpFoMMCucL26MFGnB0cIXgyJw5aIJGyJSLptcddSSxRthj6c9qj94r+SB3gf/PAA70MeHuD99+YB3scHeLUmK/QOX4RkVIM9NA6CQgVCyB2A9w3E9lqFqE6LENpsIrzz2/1twGvKaOfCRI6HOqgKHGXj7wm89jpToA7KhGQLfSDgtdedAmvpaAgaK5QB6RR4eY3V9XIsQQHCi+B1Doj2KIh+lSEF50Kd0RO8wdc1qE1tgugVD0VwHjhRCY4XwYkqcKIKqsSW9w+8Bl9wvABNepf7Bl5dRndI3gngRBUEvROE48EJomuVceEQ10rk+wBeS42nYKs1EbaySbCVTWKA1153KrwazoI5pxu8Gs6CPq6M4m4F8Po0XQBjShOIegfsVQfe2meZ4yFqra5tHwQJvFJLHzf29IZQ2gJgTSlDUL1BiO2+9P8SeF3begiwZzZDeIfFSBu9BWmjt4CXXCe8vll1wIsSJK0BSqMNktbg+l7kOKQ0fAKtl+z0AO/bfx54xzWthvzYEAQ7zFCIrunZAs8jxseOJ/KS8VS9fDxTLx9zGxfj+MgO9wReQggUokCxWC2JON63uQd4PcDrAd7/APCO6tMZapUK6+dPxauLpmNYz454dvww/H7qQzSqXQO/nT+Kwztfuw14f710Hg3q1ELPzh0fa+B998hJdOzRG4IgoGXHLlixaft9A+/slS8jIiYOTl8/HDx3GYfOX0Fe1erwCwjEvhNf4cDZ72nbj5yDl68/imrVw/YjX4IXBDw55VlsPfIVXck5ask6zNv+IcXduwFvRV3nb0B6nRbQGM2w+AbB6h8CW2A4LL5B4HgBaqMVaQ2f8ACvB3j/MuD97esvUFZSBLPJeGvI2plD+PStV+GwW6FUSBAFAYO6tLkn8F797F0UZqahRkEWKkWHIyUuCksnDr0j8B7d9ByWjhuIjg1rwt9px5yhPfD1W6tvA96ynDQ0KclBTIg/hrZvjJ+3LsZX62ZCpZDw8exBDwW8pwa0BMe5BtT66jWoHR6A2iF++KRFTXzSouZdgVfkONdwWkGEdPP/uzr8MN43zAO8j2Ee4H3wwwO8D3l4gPfh6kAC4ENUqEkcaE8C/tF/2wO8jw/wDtpwGBH5dZHf/SnXykKFEoJSDXNkKvT+kVCavcErNDehU3LB4c2X3f9dwFuRJbcHvBvPhXfjuX8IvOaCAeCV+gcGXnvdKTCXjIJg9IHCOx66tHbQxNYFJ6kh6BzQ5fanqTN6QpXYEqJvCjiFFoQTIPmmQp3RA5rMXlCntocmsxdUlTtB9EsHERQQHbGQ4sr/EHilgCxwKiMUYcVQxTeGJrEFNCltoUnrCG2VrtCktr8NeCvSprWH5IgCrzZDtIa6gDyq9M8B703cvRvwViTHXTnw+jRdAP/Wy+DfehkEtYlu06ANzby59YQGnCBC7R0Fc2ItqL1CEdx4LLwL2sMUnQNBqYU9tdb/HfBG9XwJ1pS6IISDoDbAFF4Zlrg8qGx+4ASJvmxT0hjAixKURisEpQoc71oVnlinjQd43/7zwPvVwieRHu6PRpmVMLgsBx0LUtAmNwmRTivMWjV4joNZo4ROKUGjkFA/IRwf9G12R+Bd16I6FjcoBM9xsGiUUAg8LGqlB3g9wOsB3v8A8P5+8gOsmDEegiCgWm4G2jaug8iQIOi0rvOj2MhwcBx3R+C9/OUJxERGYOG8OY8d8B46cQade/eDQqFAy/adsHX/x8wWP/cDvBzPo1pZPRw8dxkHz12GUqVGpZQ0vHnoGA6dv8IA7/q9H4MXBPQYNg6LN76Jhm06IykjB5KkQGpBCRp3G4A2g8aiStVaWLTv9H0BrxwbB2z8BJ0Wb0VOy55QanSIKqgDjcmKZjNe9gCvB3j/UuBdNvsZKJVKBnhvnDmEGWOGoHndGuB5HjtXL7wn8NYsykVOWhJ+/2I/fv9iP155dhKqZlWGQhJRlJGKVnVKkJkUhwAfL/h62dCoJA/TBnXFxN7tUV6SB1EQUKcgE8ueGoDr772KmjmV4bSasWRET6ydNAgNizKhU6vgbTVBFHjM69b4oYH3aOcGWFu/AEc7N8DRzg0o7t4LeHekV8HmhDRsqJSK9fEp4AiBgudBCMFInxAMswTgCaM3ljujPMD7GOQB3gc/PMD7kIcHeB+sjiQAlYkJKsLDShTwJipwhMBIRBQRG7KJBYXE9re+Dx7gfXyAd8jmT+nWDI1nbERKoy7wy20Ie0IedL5hLoyzB8KWXB2+Jd0R3nrG375FA+0m7t4P8GpjakIdkv1wwFt9DAzZ3aHwTYKgd0I0B0EdUxu63H63AS/heAiWcIh+aSCcAEVYVQq8FVVszaCu3Bm82gzBJ+UPgVed3g2KoBxwGgsEvTd4vRO8xgpeZQQnuS4kRa9YqBOb3cLdnH5Qx9SF5JsMQe+8uZUCgdI/7dZewo8AeP1bLwMnKiEodbAXdAchBBr/eNnKXg4RHRfc2qah13L4FreHoNQgqvUkVOq55P8GeGP6bkBM3w3wLuoMW3oj+BW1QWjDIYjuOANZY1+hwJvcYwbMEcl0YAUvSuA4Du2W7fEA79t/HnjlrenRmO4tV7E9w6lJPTCuVjY4QqCSRDRLjYbI86gXH4aVLUoZ4K1ILYloEB8CjhAIPPevA97PNizFyK6t0KBqrgd4/0+Ad8+uncjJzsKOrVvw5akvbgPe82dO4tAH72PVyhc8wPsQwEuTvY0dLy7E4mkTQQiB3WpF9aL824D310vnsev1VyEIPPr37YXrl799LIB3zuLnIYoimrXpgO37D+HoN1cZ3L1f4J276lVUrVUH/kHBqNOkBSbMXoBqterCYDRhw+4DDPDuPnkJudVqIr+0NsKiY6FUqWF3esPpFwDvwBB4+QVCqzfS84TGvYb+KeBtPnk5OJ5HXFEdFHQYBMJxqDdmiWeLBg/w/uXA++u5z5j9sdmhagewfPpT8HbYsXrOpDsC7+Th/UAIQVxEKAXeipW76+dMwBuLp2HB6P6YPKALjmx6/o5bNFzesx6LRvdFaXYaNColOI4Dx3FYNX4A3aLhhaGdcXzFZPy8dfFDb9FQAbzy7gd4387IxJtJ6TSLJEHkOBgFEQ5JQmWVHiGSCkZeRB+T330DbxvijybEB3WJE1WJHU2IL9r9w4vW/h/zAO+DHx7gfcjDA7x3rwnxRQ6xMr/WlgQgnZihJgIiiBYNiTc6kUDUJl4wEQkGIsJCJCgJD55wEAmHjjefJMuJDwqJDVFEhyJiQ13iREvi98Dvnwd4H0/gFSQFNGYH7In5CK3dGYndpyPpyVf+8T14HwR4Ba0dotEX5txeDwW8FVUMcTMWDWNwtwJ4OUkDyb8K3YO3ojsCb0ZPCF7xEJyJ9wW82uy+4ASJ7nfLaywQLSGQnPEQvWIh6LzA8RI4he7mn3Ntg8Ar9RDNQeBE1zYbyoD0Rw682vBchHReh5DO6+BdNso1EC84BYQQBDSagPiBG+FXsy/0ISngJRXM0TmwJpZA6xsJThARVLsXkgauRkz7Kf8XwFtRxRYNlXotZQavFM/ajeJZuxFSox10PiEUwsnNk/bhrx7wAO+fBF5vsx46lRKEEER621AYE4xQhxk+Jj2HuQYxAAAgAElEQVQ4zoW0HMehQ2Y8vnqqCz4d2BL981OgEIQ7Au/pQa3AEQKlIMCoUvyrgHdQ+ybgeR5mgw6EEHy351UP8P5Lgbdr584YOKA/dr253bX1iCBAqVAgJDgYPbp1xavr18Fms4HneVgsZgQE+IPnefTo1hXHPvsExz/7xAO8fwHw/n7qQ1w58REEnkdIoD8S4mLuCLy/XjqPDevWoEG9urBaLBgwcBA+P3bikQIvIQRKpZLZg/dBgHffme9w8Nxl9B81Hla7A7uPnMah81cwcPQEBIdFYOPeQwzwyttx7CJW7vwQ8alVkJhdiM6jpyAlryrMdi+otK7nKYPVBl4Q7wt46wyeCo7nEZKSg7w2feGfkIHUhh09wOsB3r8ceJnhh3cA3t9PHkBpfhZCA/2QnZaEYT06IDkuGjdOH8T7m1fBbDRgzlNPYv28ybcB74PswXt2ywtoUj0PvZvVZvbg/XnrYtrjArxvJqXT/XflWzSoeJdB5CtN6KTzQTONF0oUFmRJRiSKOvgQFSxEgoYIrvMwwsNIRHgRJcw3LUMkHBSEh4lI8CEqhBEtKhEDqhAzCokNtYjXI3eaxz0P8D744QHehzw8wHt7jYkP4ohrOAFHCGKIHr5EBR0RwROCcKJFg5uwW9ETJBA84aAmAvJvonBb4g9CCNREgIrwMBARoUQLH6JCKNFAT0RwhPwtH0NfIYhpiBRMG6cOpU3ThTMtMEXSllmjmO6Fv7vSM2jvZGcz7auWT/uoUXWa+w+3c6OeoH0/bzCTHBx+fmMB06/vrqe5TyaXnzTIL3Cuuk3v/vK7a7QjF64wyU+i3QFo2QdnaRXTbYubPwFRUqB65yF0om77Fz+k1Zq/F7Xm70X1mTtQMG4tknrMRmybsQhv0Af6wDiENx2JpP4rkD52G+IGbKRVAF9FcgD0abaQydloDs0dceXJIdJSYzwsNcZDG1sbnKR2DUsrcQ1L0yU3u4WcVUfAUDCEpkjuwOSOrhWp0rowiWHVQXgRYkg18PYYSEnt7pj8bRNRDU5theCfBalSq7v+WxUJvumufyOsOsSoehBCiiH4pkPwqwIxqABieA0oYxpCCsqDMrGN631L70aTQgqgSmxxR3jWZvVhuznQTZvdl9nj11D4JE2f3QumoiGwlI6DpXQcg+iuJtEc9aYxeZfPo/m3eh7+rZ6Hs/Z4+Ld6HipnFAVMpT0Eos4KXUg6dIGJ4HgRCqOTblOgMNhhis5BQM0eiO2+GCkj30DKyDeQOnILzf0Ci7mgemr7XXO/wJKXOXHHre6BywlDNjOFd1tPC+n0ElNkhwWwJNZwrdKVlFAY7NA4QyCqdfDNb4ao1uORNmIDknvPhTU2E0qTHYIoQWNx0gvSEW98Rnv23VNM8hs9b3z+NZP84kj+fHHq0g9Mcux1X20mBxr5FPdfL57BjbOf0Jjp0Cfew42Pt9N+2/cq7ZddK5l+3rKQ9tOrM5iur51E+3HFGKarS4bRvn92EA4/1QWNKsdAEgTE+zoQajdDKQqIcVrRMj0WL7arjU8GtcLuHuXQKCTs7lFOb/D5GLTokR6HE72a0MYVuG5ObGtRSqdHv9u+Lk70bIIv+jSjud8s/HJkB9rFqb1plxcMYZJ/LNfXT2WSw7YcwH/b9wpzESi/qfj7iX24cfoj3Dj9EeqUFEKlVKJejWpYu2gWfjj9KX67cILGoK3b11QOZr9+9xWTHNZuAzkZ3D34FgHy/gQU3q2rD9ifejvuMPnnmjzhKSxbshCTxo9Dj66dUVpSApPJSD8Pep0OkiShuLAQer0eVqsFPM8jIiwMgQEB0Om06PJEB2g0GnAcB5PJBI7jYDaZEBQYAKVSAT8fb0ybOA4LZ03DsIH98PnBffjluwuu7gLzf677/Fze68/dC3HdHodyhJE/dm+DWtl51i87VzD99No8mvvv/X5kF839bX5/7ToEQUBiUhLade2FyJg4VMnJx4q3DqBRuy7oPWYydhy/iAkLVyAoPBJ1W7RDdnEJBFFEXHIa3jv9HT7+6grt86+vMt3tptxZ2fnfl26/fubSD0wnv71VxXO+WqOBRquFSq3BuLlLsOfUJWz49AJTxb64qz46dxvIPX/gVgv2ncaCfadhcfqg/egZmP/eacx/7zTqdx8M//BoPPPa+1i47zQW7WeT/9ya8c4XTGXdhsI3PBY5jduh1YTFGL31c9rAjZ/Q+rzyMW3gKwchKdUQRAnh6QUwOv1BOA5tnn0NLV84wFQ4821a7pSdTFkTd9DSx25jShnxBi1xyGu0+AGbmGL7baC53+SN7b+RJh82Gz9wExIGb6YlDXudSX6+kz5uG8393CRn8ls0+U3k/Gm7mI+71O1md92F79LkAF7+3H4GiTutOUjr88phJjkEj99xjEm+8MT9sbDy4Jc092sWOfC+d/o7mvsNiRMXf6Cd+/4ak3zhjPzGyLXrbsArf/67fBG/XjxL++3C8Vu5PQ8wN7Rl2HvjzCGsmz8VaQlx8PfxQqCfD0RBQNWcKi4Ilv/MPraH7bNdNOb8Sbbn7m8HNuHXd1bT5OcKP29bgp82zKL9uGo80+UFT9K+ntSD6fTgNjT5Ne/hJqVM+0oKaDvTqjC9HpJIW22PZpprjKCNV4divDoU1SUr0gQDDERENK9DCm9AKjEhh1hQldhRRrzQiPigJfGji9DuVFvij3LigzLihSJiQwYxI4EYEEa00BABFiKhlDgeuds8rnmA98EPD/A+5OEB3luVEx+kEZMLC25irUg4ZBMLahIvNCO+f/g2OtzhibLxzSdR91/niOvlwxLhoCUCSokDJcSOqsSOQmJDPrEil1iRTSzIIGZEEx1qEy+0vo9Vv/9F4B3RsQkiQwKxadHURwq8c989hSeXvYaw1GxIShU0Rgs0Zjt0dh8YvQMgafQQVRoIChU0Nh8YgmJhi8uBT0ZtGIITYIqsAklvgcJggyG8CryyWyCo4WgEtnnuHwFeS43xMBUPhdIvBYQXXNsa8DxEcyDU0TVhLBj4lwCvIrmja2/dmy8h5A3+fwi8iuQOEIKLwOl9QTgOUqWWf4y8Admu4W62GPrn6aC25PYQA7KhSusCwRJyG/Dea2XxnwFefW5f6DK7u5CV42HM7f2XAG9FAa2WghMU0EUVwZbZ6uZez64tJhRmb3AcB15SQmnxRUDNPggo6wdrQlWIagN4UfGvBV5LQikIx8EQlo6QegNQqffziO08FwEl7eGb3xyG4ARwvABDYAw0XoEUuQnhPMB7H8A7sHYOuhSmolHlGChFEX4WAzQKCTkR/qiTGIG0QG8EW41wGnQQeA5WrQoGlQIrW9agKLuuRSl89BpE2oxokxiBMYWpqBnmD5tGhbH5KeidHg+e4zC9eua/AnhvnP6IvSCV4a4HeB8v4LVaLCCEoFJ8HKIiI8HzPFq3bIFzp77AxpfXg+M4KJVKjB01EjHR0YiPi8OwIYOg1+uRmJAAQRBQWlINSqUCzy2aR1+2q1QoUFqtGD9d+gqznpmI6sWFaNm0MSTJ9UoQP18ffHn0Ew/wPgDwHv7sc6xauw69Bg9HWFQ07F5O12p5qx2VcwshiCIkhQKCKKJFlz5IzymAUqlCTELyIwPeimwOJ17c8d5DA2/bEVMgiCLF3Yq8AkNQv9ugPw288ledyXH3XsCrM9vBcRxyWnRHfpveSChtgqRaLeAXm+oBXg/wPjLgrVjtv2X5s3iye3uc2rP51quZPMBLgbeigVIw7e9wk2rEDiMREUV0aE38H7njPG55gPfBDw/wPuTxXwXeGsSBcKJFDeJAAjHATCToiIgAooZwE16jiR4xRP+3vQ95xIoCYoOC8DASCQFEjSCiQQjRIIxoEUl0iCY6xBI9KhEDfIgKTqKEkvDQEAG+RIU4okcOsaA2cTJPrv+PwHtp5Xhcf2kyfnxtHqZ1bXob8BJCUCkqDE67FSU56Zg1qv8jA965757CyC2fYfD6/RiwZi+azt2C8pmb0WjaK6jcYwqKJryM7CGLkNR+FIJK2kJt9YFffjn8q7ZHcN2+iGg2CuHlw+As7ABTTAGUtiBwggReUiGo/fK/HXgtNca7tljI7w9NXB2owouhTSyHwhkHQjhIjmho4uo9FPBKsY3AKQ0Q7NEQfKvc1wpe19tvBymxHXijPzi1Bbwj/g+Rl3cmgDcFg3ACeGskBN/KEIPyQAQFCMe7Bt9J6r8NeJVB2a6tIggHwgngRCU0MWWwVBsOa42nHhp45dsYcKICCotrtY1XXluEd1wMY1QOQlrNRMLgjYhsPxuBdQbAUqkQhOPAiwr4FreHI63sXwe8gfWGQWFywhCeAY0zFJwgwRSRjohmI+nLNtPHbkFij5kIrtEBSrOD3lAIL2rkAd4/AF6bXgOTRgVJ4KFRSPRzp5JEGNVKGFRKCDwHvUqBsaWZKI0OhsjzUEsiisL8MCgvGWuaVcfqRsVYVCcPT+YkoTwuFA6tCpFWI/wMWvAchxrhAdjcrLoHeD3A+5cAb69uXbBh3Vpse20j/Hx90a3zE5g1fSre3LoFM6ZOAc/ziImOho+3N/24LWYzMqukw2I249WX1uCXq9+B53mkpiRjxpSn8cuVb3Hh1HHExcSA4zh8c+oYfvn+a+Zr2LdHVyyYNR3VqxXDZDRi9bKlHuD9k8BbkRyb1uz5GMvffB87jl/EpOfW4Nn1W9Gh75N468S3DFI9SuBd88ZbCAgJw55Tlx4aeCOTq4DjeAxe/ArF3bKOfWDz8UfrYU//I8CbWrsFFGotnpi3EYKkgKRUQW0wwxYU6QFeD/A+cuD9/dSHtw1d8wDvPw+8nYjrFcwhRAMNER657TxueYD3wQ8P8D7k8V8E3mRya/CAgyiRSkyoJ9tyoQnxQTIxPvL38141J36oQRzIIGZEER28iBIKwkNLBPgRFZI5A4p5K8p5b3QVAtBd9Ecr0Qf1BAdqSDZkiSZ480rUVFjRTxPwWAPv4LIclCRHQaWQUJIcBV+7GUatGk0K0ynwDu9QDh+7FTzPQ6dRo02DWvBzOvDJ7jduA961Ly7H3GfnQxAEREVH/63A22HmatQfPBnJDTsjLKcmHOGVoNCZIKl1MAZGwSetGIFVW8I7vSZCyrrAJ6cJ7CmlMEdnQh8YB6XFD7xCDX1YZZiSG8CS0Rp+5dP/MeCtSL49g7FgECTvSuAUOvBKPTiN/cFW8Ca1d61gj25wV9y9G/ByaisIx9O9VcXQkj9EXimxLcTYcgjeKeANfi7otUVDsEaC1zlBCIHgiIUirASKuHIo4suhrNSESZXQjKap0o0BXk5QQDD6QxFaCHVCU2izejFbNOhz+kIVWQJeqYfCOx6cpAan0IAQ7i8F3vDuL0PjFwfJ4IWYfhsQ028Donqshim+GgSlFhzHg+MF1385DhzHQ2nxhcJggykqEwn9Vv0rgNe75gjwkhLGiCw4qjSGJS4fGu9QEI6DQm+FoFTDnlIdvnlNEdtuLC2rxySEFzdGYtM+HuC9zy0aorxt8DUbYNNrIPA8Aq1GmLUqaJUSjGollKKAxokRmFm/AMtblGJo1XTMrZOHdqkxSPC2QeR5hFuNKA7xRVaAE4lOK0LMeihFAXvb12H2z/UArwd4/yzw/nzlEv3/699fhFarhVajgUqphMNuh1qtBsdxiI+Lg9ViwZqVK5jPw+gRw6HVaJCUkICD+9+9+X59h9deWYfPDn+IhXNnoXPHdsjLyYZCklC3rAacXg7ERkehMDcbLcobYUCv7ijKz0NuVgY0ajUy0ytj3sxpHuD9C4B3x/GLTG+d+Jb2uABvzboNIYoSRk6b99DAa7DYEJ5UmeKuzccfIfHJdHuGfwJ4h2z+FIKkgEKthVKthahUodf6w+i1/rAHeD3A6wFeD/AycYTAQhSP3EYqqkW8IBIOoURD9w0uIjbUJk40Jb53fLX135EHeB/88ADvQx7/JeBtRHzgQ1QIIRqUEDsaEZ9H/j791TUnvqhBHMjiXFs6OIkSAuGgIwKcRIkwToMkzoAc3oxUzohU3gArJ8HAiUjg9WgoeWGQMggjlCG3DWqbpA2jzTJEMMkHt620RTO9YI2irXPE0N4IS2R6u0om7ZXCTDQK8oNKEKAXRXRKiMDmhkXokhQJi0YFlSQizGqCyPMYXicXEU4r6qVG4fs1k3H95Wm4/vI0PN2uLuJCA3Bu40L8+s4a/H5sL34/thfBfj7gOQ5arcY1IOfYQeZCaeacZ7F+wybs+/AjnL/4Hb64+APt8PkrTHL8dT+hX7z/DCSFElEpGcht1hl1+09Au6krUD53G9qs+IBWMRCqeNbu206A5Xvwhnd/mUmOen4tn2OSD1bzajCDZit7molF3JFMxuJhNFPVEdAlN4dkj4AqrBDanL7gVEYoQwshmAKgrtKdRrc/SHkCipSOtDtun+CXASJIEAKyWMRNan8r97+X0Bq81guEF8EpDZDimt4X7v5hcU3AOxPBSRoQQQQnql0D2JQGcCoTOLUZnNriSuHao5s3BkAIyIbgneIa4CUqQQQFOEkLwguuFcq2CAimAIjeCRCsYeAkNXTx9WCrPRleDWe59sj1jgMnKpkBeO7D6+RfNznaO+pPh3f5szS/FkvgrPcM7MX9ENB2JQLaroTSK+rmCmICpS0EvFILUWcFr9RCH54DR2FXRHZdBUtSGTheRFz/jXfN/SJKPjAw8cnXaMnDXmcbfqvEoa8xRXR/mSaHbO/yeXcd9qeLLaM36pTOGPi3eQH+bV6AX8vFMCU3BCeIUHnHQGEJgCE8E7rgFPCS2oXbvAhOEBHdeiwdjthu5QcYu+0ok/yiefVH55h2HLtI++jcZdrxiz8wXbj8I839YkiOLr99dZzp9y/ep7kPT/v1nTW0n7cuol1/ZTqT/ALk2rJRTPKhIN89O4hJPiDkwsTuKIsPQ7WYYKQFesPboAUhBCNLqjDDzNwHnX3+RH3azmbVMaByLEJMetdNBULg1KphUSsZtP1yZAdcnNaHdmXxUKarS0fQ5AM63S/Efjuwkfb7kZ1ssiFPN748wsRM9nbHWdmQJwZj3S5iGUi7F9zdA0//nsFasq5cYmM+hm/YvpcnG/xWsc/szW6DQqbzt7p099zfpvx9rBiolp+fj1c3bcbla9ex/a2d2Ll7D+x2B2rXq4+mLVqC4zhotTqYzGaIooi8omJUyc5F/fJmiIiOASEEg0c9haNfX8VnN5u/Yi0aNmuJg6cuUAxMSc+gWzKo1Rr4+PohPCoaoijCarMhr6AI1WuWITgkFDzPQ6FQIDsnF5lZ2dj0+ht4fvkK/HDtGq7/9BOKi4shCP9j77yjqyjaPz4zW24vuS29904IECAQEggQIA0IHUIJCEiTokgvigJSpImAKFUkKihIURFQBKTapdlARcCKoO9rOef7++Mmw+4NPTTf351zPudAcrO7d+/enZnPPPs8AoqLCjFn1kx8ePjAVc7/TV5PV/uMPbb53c8XOMriXwdO/YyXP/qOs//kzxzP+9q58xc5VYpHKq9lZXG/ixdw7teLHKVwPXH2PA598zPntc++51Tmpa1k5jufczx/pxSpnoty20+cw/YT59Br6CgMGPMIHlu8Cstf341tR79TjeWU58NzzHf4m184laJsxVv7odFq0aioA+Zseg+rD3+Dp9/7SsWsdz7neMo6pXB9+LVPEdcgD6nN2uDBjZ/gwY2fQNYb0H/5dlVRX09GbPiYoyzw9cD6jzDgpQ84fV44rKLrygOctkvf41QWSctf+A7qDZ2LmJY9ULh4LwoX70XrZ9Qoi7B6Ct7K4sK1Jr6uGh/UGL1ZNY6oXIxOGL4BsYNfURF1/zqO51M8SjyLFCsXhz23GT/0VY5yfJPy8CYVaWO2cGpN2Koi45E3OJ5iOGvGDo5SBDee+w7yn97D6bhsP8fzs1HKXuVC9PitR1TF8TyvtVWHv+G8+slpFcqFEuV1XqXImmLeo7xffPfzBfz02++cKoJXUcTSs5/584dvOcoisp4FHP/+9rNLeBTVVi60ehZpVBVwVIyf/vnigFr+HtvN+fujN1WoCtPuXKXij80LORfXTlWhDEo6PaW/ii+HdeF8WprP2Z/XWMWO9LqczWEpKpRzas/59yRtJGcIC1NxJ7xDQ2IDIxQ5HkXpr4deNyFay67jb9oQfxBCkFuRNziFmBFJDPAjGl7/KJIYIBHGayUZiQgLkWAjMpxEhj/RIIhoEUp00BMBLW8i17BX8N588wrearb/T4KXEII6xHrXj+NOMIBe4n4aisEsjDNUuMRIKRwjpXD0EYOQK9gRzfRghCKM6RAl6FEsO9FN9kd/TRDG6MMw9TYJ3uVhCejoHwBCCAyCCJkxtAkNRLvQICRZzRifmQKbVgONIMCokVCUFImOabEQGIMoCJjUJgc/LxzJ5W4lY3uWoEFqPC7uXMMFL2Nu0TXxoSHQ67SwWS18MrJx/Uvw8fFBVqNsRERGQqPRwOF0IrlGTTRvVYjS+wZg34nT1y14u4+eClmjRcOO92HQ0s2Y+PoRldy91wUv05gg+SXDkNYZhBCI9khIvgmgogZMawHTO0C15psWvFKNnhAjmlbIUBOYPQZiWCMw/3QIAbWrCF7mTHRH7kp6MFsUpKSOEONLwCwht0by1ugJKbmL+3gMLjBLCKjBCSobQZgIIkhu4WvwBbOEuIu+STpQUyCE0CwwVxKIILnTWNToCTGuNeSYFmAmf8gROdDEFcDacBDsLR/hgpdQAUxrcr8vSqENTIVo8a+W4K2EC15XDLSBKW4hytz7Myc0gSkmC4bQmqCCCCbrufwMazvxnhe8VJB4eg1DXFM4c0dwyRvWpxzBXZfAnNQKlInQByXBr1EvUMZ4MTpKKULzensF73UIXiXfTuyDI6O649uJfa5L8I6qnwKx4p5LCAGjFMcHtMOJge1xYmB7r+D1Ct6rCt7FC+Zh5xtbMHjwYKTVqMGla3qt2pBlGYQQdO3eA7KsQUhoKGRZxnsfHsHTz61CYFAw6mdl80i0Y2fO4+33j+DYmfMqwXvEI9KTUoqgkFA8uehZHD97Hl/98Bvnm58uQKvVQpY1YIxBEAToDQaEhoVBkqQKwWwApe5rPjo6mr+uS+eOaJyTDZ1Wi7Url3sF7x0WvH0fGo/A0HBExiWiUV4B6uU0RUhEFARBgF9QCGplNkJR5x4YMmYynliyEmveeBf7v/j+moJ38sIVMFosSGuYiy7DxmH0ohcw8433b1rw5vQagfC0TDy48RO0HjsPGoMJIzZ8fFcE7yX2egWvV/B6Ba9X8FahjISgNrEimOggEYY4YkQr4qt6TRHxg5PICCY6OIgMIxEhEgqRUFiJhFhiREviQgnxR2cSiJ6XyefbjvgjiZjACIUf0aCY+F32eIqJH3yJBoxQ3HeFY+5NQlC/QkwbiYhSEoQuJBAdSQDaEX+0Jn4oJH5oRXyRR1xIICbYiQwrkVCLWNGMONHhOoIEvYL35ptX8Faz/X8RvK2IL/yI5q4fx51CKXgHXIfgrWS8JgJjNeFoKFpBCUVNwYQYQQ9/poGJugsUaShDfdmCoYbgagve8vAkTPaPQJisRW2LFXlOJ7oEBrqLQzHGpYDIGCKtJsxtUgenxpVxVnZujg+n9MPPC0deVvD++W45BrRrAbvFhNH9e6B2SgJEQUDrls1wYt8ONG3UEDVTErFl4yuYPGEcnE4HZs2ZpxrAvPfxCazbuh3DR09AQUlH6A0G9Ow/GHOeff6agnfp/pOY9PzryCjuCkIpOoybg1aTlqFkzmsoXbHvzgve/KkQfUKgj24Ce96kawpeTag7wpYKUkXhLhmSMwZyRA60KR2hiW4GKSyrWoJXqtHTHbWbUAIxuD6YTziIZKiImrWDGlyglIH5pkJK7goWlAEhpAGYI55fH4QyUI3ZHdUrGaoneFNK3YI2ufNl5a8Y35anhiCEgIjaqtI6oR3/tz5zqApH4RMc35J5cBY8Dt+SedD4J0IblAZCGQSTC7amo2+Z4A3p+Tz0YRmXzpUgVkSziu7czlozDKFpsKcXw69xP0R1n3fPC15DfAsYYppAdkSC6ay8gBrTGOHXagLMyfmQLP4QTS7oAxMQ1WOB4npxf3ZJ9830Ct6bELyVXEvwjq6fAkYpHDoNGKX4oGcBjvQu5nLXK3i9gvdKgvf+PmVcmGq1WjDGwCrGBJRShIWHQxAEFBa3htPl4uL31E8XcPSbM/wRe+WjxpVi92qCN791O1h9bDh+9jzHU/BWsuGN7aCUIjwyCtGxsSCEICQ0FGazGYQQ/PLrr9i3fz9WrFgBfz93GqDAQHfl9w0vl6Nzx/a4+OMZr+C9A4L3wenzoTMYMG3pWmw/cQ5vf/GDirU7D2Lm8hcxbPJ0dO5zP7KatkB4dCwkWYYkyRjw4Gi8ceDTywresuFjQQhBx8Gj0LxTL8TVzAChFLPe/PCmBG9Co5Zo2GUgj+BNa9UJcQ1beAWvV/B6Ba9X8N5zgldJFxKIesQHlBB0IIHIID6wExk+REIk0aMxsaMN8UcXEsgjcYuIHyxEgj/Rwl4hf2XCQAmBhjCYK/6vJwJqEgs6k0BkETsIIZcVuKUkCHYiQyYMdYnPLX1/ycSENGJBGNHDTEQIhMJJZMQQI2oRK9op0n32JV7BW53mFbzVbP8fBG8ucUJLGCKJ4a4fy52iOoJ3vCYC7SV3/prLpWh4QBeCQo0DvkxGmKBFB60LT1tjbkjw1taYECJroWcCaupN6GzzRbheDx9JgkApBEoRXJFCgRACoyTiSFkRjpQVqQTvqXFlXO5eSfD++W45di95HCN6d4EsSbCajejesS3+On0cZpMRDTJqIbtRFpISE7BowVzV4OWn336vkqJh0573kZGZhZiEJGi0WqTVzUSXfoMxeu6zWLbzgyqCd+n+k5j4+hHE1WuCuPq5cEYmwWD3AxUEaM0+MAVGwUx8xRsAACAASURBVJ5QFwH1WiEwuwtsCQ1ui+B1tnoEki0c2qB0UFEDQ1IhzA0HwZo75qopGkR7lDuvqW8i5IBUEMogh2bC0HA4DA2Hq+RudQSvZ4oGMbyJO62AqOGRp5fLqStG5nH5TCgFNfhd+n1sIajRBTGqxQ1JXmYNB3PEQ0rtcQUJ3A1iRFMIjjh3BK5PJISAWmDOxCqvvZbgVeLXbj4cTR+GIToHVNJBsoXBkf/YLRG8QZ2XIPy+lxB+30tgGuMl2UkIqChB6xsNfWAidH4xEDQGGIKS7mnB6yyagYBOi+Fb8BiYbHAXyhNlMI0RGmckrOntEdB6GsL6lCNx+EYkDt8IW80CMFGGqHVH2FljansF7y0WvMcHdYBDr0WMzYwQswE9U6KxvWNzHOldzPEKXq/gvZrgPbhrOxhjcNjtaFC/HkRRdBf302ohSRIEQcQvF35HckoKAgODYHc48P4nR1G+bgPiE5O4BB4xetwNC15BEHD/sJHXFLyLlq0EYwJEUQSlFKk10jDtiRn45cLvnN//+IPznwu/oiC/FYoLC0AphSAI0MgyKKVw2O1ISohHk5xG6NKhHYYNHojpUyZj+TNP45ND+7yC9xZF8Jb07Ius5vlYv/9oFcF7tRQNc5etQYfuvUEZQ71GjTFm6mxs3POBKp/pK4dOYPXhb9zpGbZ/BCaImPH64ZsSvElNitBq6GNc8HaatgJakwX3P/cmF7rDyt9DtydWocWgiYitn4uc3iPRY956r+D1Cl6v4PUK3rsmePsSd9E1SgiyiB1WIqHAI5r3RrbTgwSjEwlEWw9x2peEQiQUacSCVsQXPS4T8duJBIIRetP7vx56kRC0Jn5oVCGcCSEwEAHNiBN9iVfwVqd5BW81W3l5ObKJHc0rLsZ/K6UkCO1JAAqIL5oSJxoQG9KJBWYiwkFktLiJ3Cn/Zm6n4FWmaOinD0SaZIJMGXI0VvTU+2GZPbaK4F1uj8VCWzRGW0LgYBIyNWZMC4zC1qgaeC0yFa0sDlBCEGc0QmYMY1PicTC/CQ7mN0G2nxN1A5zVErzKHLz/HN+Dv04fV6GckFxL8CrZ+uFXmLX8RZQNfRi1sprAZPWBf0g4sgvaosuIyRi3bCMXvBNfP4IGHfqgbo+H0aDvRBRNK0eHp95ExshnUaPfdMR3HonAnK4glCGyZGT1BG+7+bBlDYI1owdMKa2hC6sLpjFCH9scjoLpEH1CIFqDIBgcoKIGlIkgTLys4CWUQRfXAtam46GLzoVgDgCh7LYKXjGxI6g5GIRQMFMgqCX4qn8vhue6i75Zw3hOXiEowy1freGgWh9QvQNCUD1Iie2vLXgD64DqHRWRwZarvlYIaQDmmwyqtYIIEsToltUSvNqQdPfnpTODEApDUgG0YXVBRQnmjLKbFrwhPZ/ngtfRaACPZKUVxeoEnQWuzFJY4rOhsQfDGp/9rxC8lfgVT4M2qAb8285AWJ9yFZWC11G7xJ2mobI4n87kFby3UPDW9HffxxmlWNCsLo70cadpUMpdr+D1Cl4lK5csxIpF87GxfDV+/vZL/Pen71G3Ti0wxuDjY4UouiWqXq/Hgf37cfTIESxe+qxKpAqCAI1GA6FCBG/bcwBFbduBEIIpM+bekOBljOGp5S9cU/D2HTCIT+imz56DM79eVB3T5QRvJZMmjIdGo4Eoivj1zLc4dfwzHHh3J157eS2eeWoepkwch0H9+6JGSjKcDgcaZzfC4gVzcf7c6f95wfvkshcwdvoctO7RD/VyW9yU4H18zRY0btMJWXmF2PTpd6ocvL4BgRBFCU+uWn/dgrcSu9OFQQ+PR6s2HWB3OBERl4B2Zfdj6rNr8ebxs1zwrj78DVr2GgRnYAg6DJuANgNGokmXvtcteFObl6gieAev2QOrXxDMTj9QxsAEEZJWj4DYFKQ2a4PojMYISa4Dk90Fi28Qkpq2RcsRT6Dfil1ewesVvF7B6xW8d5SeJBiEEPgSDYxEvG37aUwcSCFmBBAtJMIgElrlNaFEj9p3KDVnM+JEAfFFTWKBoyIdhVfw3nzzCt5qtvLyctiJDAMRYCESmhDHXZeT10t3EgxG3AVbtITBpyLEP4LokUhMSCcWhBLdXT/OG2UQC+MMF9QoZew4TcQVGSWFqxghXuIBFnZlBDcFzAmBUFVHoTyugTRURTcShDrECjMRwQiFD5EQRQzIID6IJO6iPFrCIFTk3IkjRr5dQggkQsEIgZWKmGGIwhpHvIo34mpy3muaraJS/B4pK1LJh28n9sGvz4zhKDtnT2Hy9zefcjwHJcqKsV/88JuKy0WcPLXxbQx5dDYate6M4Gh3GgEfv0AEx6dWDMx1iKyTA5+AMMg6PWJyWqPkyY3osfoQChbtAZNk1B82DwWL9qDB9O2cOpPfUKGsEBw/dAPiH3gF0fcth6NuB4hGBwS9D4xRDWGMy4UhuhFkWxg0AakQ9DZQWQ8qyBBsEdDGF7oFb0WaA2b0g+DjjmBllhAwRzwESxDPuyvaoyBYgqGvPwT6+kNgbTZRRaX4NTQcDm2d+zk3EkErhDR0FzvTWCom0RRibNG1xawrCYRSSMldwJzxYPaYSxI4oimYJRRU1EEIb3x1YRzR1H0+qABmCrjmft0Rxm5JLsYWqn7nKcBNOQ9zPPPsmtLaQ7QGQnbFuiOW7eGQbGFcJOjC68MnZzgcLSbC1Xo2Ry0+Z3JcrZ9UUSmS3fl+Gf/cCaUwROcguHQ5gkuXcxFciVLAxj3wqgrlRElZ0Vq5OJH0oFoSxwxaryK07AWOq3iWCluLKRxL0/EqfPIeuUTzSRylFLbnT+UTQNFod0ttwS2CwgsGovcLhznKqtVjNn+mqkSujAx74YNvecGe7SfOqSq3f/3jbyqUk6H/XDiv4s9zX3OUE5e/v/4Af3+ynfPn7hdV/GfLIo5ykqG83/36zBj8OG8E5+zMISpU4naampOje3JODOqg4mjv4kv0aY2jfVpjU7tc9EyLhUYQUDfIhS8e6IRvJ97HOTfrARW/LRvP+WPDXBX/3bGSo5xs/bXvFfx1aBPn74/f4vzz+X4Vf5/8iOMpzv88+9UlfjilRiEi//vz92quJHWVQvfXH9T9x1Wk7vVK3P/89otKDl5d8CoFn8dxKY9ZKWp/PqOWsZ6RtT98cwlFFfQqAlx5Xj1RvO6/P32PF5YvRVn3rrBaLGCMQZIkmEwmREZFoVevXnj55XV46KGHEBYewaNxj3x/nrPv5E+cvV/94I729Q+A1e4EIQTpWU3wyienkde+FIwxdBs2Dms/+BYrD53Cgm3vI7u4IxhjSG/cEpOffx1L95/E8IUvwOJwQdbq0Gvik6oncJTSc8On36PniPHuRTFRxNSVr/CndpQRnW8eP6s6TqU8eWzOQrTv0g17PzqGL3+oKlB+PP8758Lvf2DFqlUoKCyEVqtF925dsWnDK/jPhV+v8ZleupaVCxd/nflCdS3//scfvBjc73/8gW9/vsBRRj/v/vJHFS9++B3nqb1fqZi6/Thn8ptHVTy+/TinUso+uOhFNOnQE1anL89dbLT4IDgmAc/s/xrz93ypYu7uS8yrYNJL7yC7fQ/331ptsPkFgQkCkuo3xuydRzFqxRa0HjwWifVzQBlDn8cWYsGeLznK7c9TsluNsk8YtvhltOw9FBEptSBptKjTsi3Gv7SLS9yomplIz2sLQihkrR7jth7BuK1HuLitZNDLH3K6rzqIuKbtQChFcochKF6yl9Ny4W5kPvwMwnM7ITynBLbIFAiyFka/UJhDYiHIWgQ1LEZ0m8GwxdcBoRQ5T76N7NkKnlSTNXMHp8G07Zx6j21ToZSZtSe9rqLulDc5nmnGlAu7yjFr6sObVL9LH7+V47mIrAxs8BybhPRczQnuvkJFaK/nOcqAiLA+LyKi38ucq4nghGEbOJ5jGvV72aqi7pRtHE/pnffUu5z2z+3jlK05pGLI+o84nmMT5fdIuRC9cO9XWPP+t5zNR86o2P3Vjxzl4oVyQev42fM4+eMFztlfL6r49cLvnIt//KHiP79f5Hj2f6p+RtEn/HXmSzXKAJxvj6j4+5tPLnHKE4UIVowB/j75kVoMK8cLn72t4q/Dmzl/7n5JxX9eX8K5uPZxFT899RDnu8l9VSjHTx+UNOfsysxUsTk8lbPCHqdiljGaM0aOUNGPhHLutr+opAcJhrYizUIpCboj+wwgGoQTPTKJDVnEDpFQCIQi/zZG8F6NEK/grVbzCt5qtvLycqQTC/qSULQkLriIBsFEh1CiQ8llQuLvJfKICwFEe8Uk2v9W/o2Ctz+5RF8SihLij5yK1TV/ooVQIeL7klCkEbe0q9xuGNVBQxjCBS3SRdO/XvBWUjk5nL3lIB5c9Rb6zVuLrpMXILp+U/7oXO8lbyK1uAyUMSQX9ECLJ99EdMsekHRGhGYVI2P8y6g57Fkk952FqPZjENpqAAKzu8JVOx+W2EwYgpOgtQdD0JndEYl6KzS2YPgXPgKNKwYaZ6R7cuGIgDE2F8Ya7WHOKIMpvSt00Y3dBcOYCF1yCbS1+kCT2gVyQmtI0c0hBNcHc8RBCKoHfVpnGBsM4WKyUu7eiOBlAbUhRreCmNjhmsJUTGgHagoAs0WD+USAUAYxpuDaYjgiF9ToD6lGT3dE72WKrzGfKDCfyCtLYmcCqMbijvqVjZBSu19lf83cxxtTADGiKajWp8q2b0TwWjP7gjIRhrjmcLacDL+S+fArmQ9X/mNgkh6CwQ5B7wNCKYwpxTcteH0aDgLTGHmhMkIIrLU6wRiTg8COC/9HBO/jMKa0hT6hFXzS28GS3Aq0It2HPSUbGZM2od5j2/5fCd55nZqhMDX6pgXvsHrJeLk4Gy8VZ2NSgxpoFxeGeLsFeknE/XUS8U6vQnzxQCev4PUK3qsKXkopZNmdX5cxVvF/GU6XC06nE1FRUTzfLiEEaem18MRTz2DrnsNVBG+TVkUghKCoSy9sO34OI2Y8Dad/IARBRHZBW9RrVsClYeU2fZy+iEhMhTPIXXxXkt33hfg6DXgU3NUE77gFy92F3rKaqPLuX6/g/fT7X/HlD79xriV4K/nqxDFMe2wKaqalISE+Hnt3brslgpcQAh+bDbVq10aL/EL07NMXo8ZPwowFi7Fy3Wt4c88hbD50/JYJ3omvvY9+c19A/VYlEEQRkiSj8L5hGL/mTbQe8DCMVhtmbjmAZ/Z/zQXvsKfL0axbf/i4/OEXFoW4Og2Q0aoEOR16ITotA4IoIbdLX2S1LUW7oRMxdfMhmO1OGCxW5HbtC53RhMyizuj5yHw8vuWwSu7erOBViuZJ695Fk679QClF09IBmLTlYzz21nF0e3QhKGO4/5nN1y14u686iKKpa+FKqAPfpLpoMnkNipfsRd7cHSCEwr9WLhLbDUH94QvQYs6bKFi0B7nzd6HBIy/Dr1YujIFRSO03A6aQONS4f6ZX8HoFr1fwegXvHSOVmCEQd597J+Vqa+KHFGJGIjEhnhihJwJaX6EQ250gnVi8grcazSt4q9nKy8vh71F8rAGxgVYMrGXCkE3sd/2G4UkQ0cFERC6n/5e4NwSvq1qC93J0JoH832UkpMqjJDMMUZz/JcG7dP9JPPbWMY5nfrQeqw+h3bzNsIfHI7plDxQs2oOgei3dE0+jFXrfMFgia8CWlAXfOoUIzClFWP4ghBaPQmTnqYjtvRAx/Va5o3grMMU3g2wLgV/LcbCklcCR+yB88x+BLiYXgtEJJhshVkTlUspAtWaIQXWgrdOfI6eVcZRS8sYEb38ItkgIfikgTHBHuQqSW4KmdIMQnOkWoRVpFaoI1PDcivQKTlXhsivKWUsIqMEF5kwEs4ZXFceRzSAEpIMI8hW3QbXW65LJ7shdyqN3qcYEwT+9ynu5EcHr23Yup1LucsnbZg5EazAkRyQoE2FMbQPZGX1Tgte3ZB4M0dkwxjWDMaElTIn5kGwhvAgboQy6wOR/peDVBNWE7JcIKukgGF3QRjSET60O7hzNFZ9XzQdX84nr/yfB2zY9DnpZQmm95CsK3on5DVCUGIEDgzsi1umD0tRo3F87AQ1C3EWi/Aw6xNosaBsTigmZNVBenI1Pyoq42PUKXq/gvZbgffv11/DswnnIz2sOURTBKIXRYIDJZIJGo4HBYEBwcDAEQYAgCHjx1U08kpdSClmjgY/diYjYeAiCu7jituPnsO34ObzyyWm88slplI2cDL3RXexM0mig0emR16kMM17dhZWHTmHloVNYuv8knnr7CHLadkWP8TNUjzlfTfDmtukESZKrFFa93YJXeR3MmT0TkiShdWE+Th77pFqCd9369UhISECjRo3wyLQnMHnqdNw/eCiKSjogI7MhgkJCERAcioXlr92U4B3z6iHEZ+YivkFT2ANDIWm0CI5PhSjJYEwAoRSL932NskfmoUWPgRAkCcPnr8KopeswY9M+SBoNgqITkNdjAAbOWYFRK7ei/6xl6DxqGlr1HoqotAw8vumgSsTO3P4ZKKVIqNsIsbUzQQjBxJd38fv5rRa8c3d/iVnvfI6xa3eibn57aA0mFAwaD53JgrYjHuNy93oFb/dVB1G8ZC+CMpqDEILiJXuR1nsyzIGRaLlwNwoW7VGRO38XJzCzCHpXMEzBsdC7QlD7wWe9gtcreL2C1yt47wj+RAuRUDS6B93RnT0PGq/grUbzCt5qNmUEr5KeJBjxxFhRuVBEJrGpBN3dxk5kCIQikGj/VWklrof/VcHriVfwfgSfgFA4o5Jh9g+FrDNC5+OLgkV70GzGJhQs2n1jKRoUUEECZQKsNVqDiRr3I+mUQTT7uyUXZTAkFbojd+OLoIluyuWeFNsKcnwxxOBMMFsMpNjimxa8cmw+CKUQXEkQ/GtCCKjtFrE2d+E2Qhmo1se93xo9ISa2dxdOiykEs0WBaiwQwq6eTkFFag9Qk79b4KZ0qypkKQUVNCBMgpTStaoAji8BkfTXvT8xrrX7fDLxiq+5lYK3El1YPS4rqaiFo+WjNyx4AzouUkEovSSsKYVkCYA+JB2W5HxE9V3DBW/s4HX3tOCtfB9U0oJWRD0zSafINWxEnYkb/18K3rMzh0ASBB7RqBUFfDimF7YN6QiRMYTazDBrNehYIwYiY2CUIthswMA6iVhS0BD7lOkZFCkajvZp7RW8XsF73YK3ElmWEBMTDZfTCZfLxSNsjUYj6tevD0IIIqOi8eV350AIwZHvz2P7wU/w+MLn0GvwcDRpVYTQyGg8NG1eFcFbyfI9RzFk2lPwDwkHIQR1clupBG8lnnksryZ4N3z6PURRgtnHhqZtO6PbkFF3XPD+58Kv+HDfbmTWqwu9Xo8mOY0w54mpeG/nm+jasf0NCd5KhgwZAlmjuWyKhnEzn4JGq0P7Hn2vW/AOfXYT6rbuBlHWICm7JRp3H4Jhy7ZyMZXTrhQ57brj4WfWYfG+ryHKMpggQNZoodHpodUbYLT4ICEj65opGi7HyOc2ov+MZ9Fl1DS0HTJOdT+/XYK3koTMJqCMoePYJ/HYW8dvSvAa/UJg9AtFapcRKF6yF/UfWgK9MxBBmflXFbymkDhQyuCf0RKizgRTcJxX8HoFr1fwegWvlzuIN4K3es0reKvZLhfBq6QPCUEz4kQsMUJLBPgSDeoQK9rdA+kb+pAQ5BAHQogOMmFIICYU3qVcK7cSr+D93xe8rccvhG90EiilyBuzGK1nvIyOC7chf+Eu1aD9aoI3cdAqBDbtB60jBH6N+6kEb/h9L8EY2QCmuFy3RBU1YBoTdDFNYGk4EOa6vWHPnwpj1oMcTc1eEANquguTGf3A7LGgBheo1gfauFYwZg27ouC1NH4YpjplVQSvFNbILQ0FCUJALXfRNKs7vy9hAqhsArPHgFlDIfinuyNhJQOIIIP5pl6/2L1OiCBDiiuuUgjNLYdLQfUOUK3PDW2T6nxAxStL4dsheF2tZ8NZMBWuohkQDHaY07tUW/AGly6HKbElfFtN4pKXEAIqSJDMLlBRhsYZDkoZAluNvCcFryV7GKikdT994oyBYHBAtARCNDkrFjYof1+y2QFrdK3/d4J3TMv6MMgSgqwmxLhscBr1kAUBBllEeogfIh1WnBzdE1t7F+HEyO7XlYPXK3i9gvdmBO+FM6dgs/nwBQdZlnmkrk6n4/8WRRGhEZGXzcG77+RPXO5eTvAqCyMOnv40NDo9BFGqtuAdPm0+MpsXwGAyg1KKNmUD7rjgrfw8//jpDF5YvhSd25dAlmVIkoQHhwy4YcE7duxYOJzOK+bgnbd6PTRaLbZ9cuqygjciJR3dxj6BvD4jkNigKYxWOxp16Y/hz++4ag7eSiq3M33rYYxbsRHP7P8ag2YtxcQXd96U4L2anL3dgnf8hsMofXQRL6R2M4I3Oq8b4ovvU+XgbTpjKygTrip4Q3I6QmN1wScqDRmjV3pTNHgFr1fwegWvlzuMN4K3es0reKvZrhTBeyXyiS+SiQlmIsKHSEgm5nsiB25nEogMYoWdyPAhEmoTKzrd5Yjj4WK4CmWlyzmmaM5yW5yKda4EzsbAJBUb/BI5nhJ0sTWWo9z+HFO0qnNQitQnrkB3jT9EQjHdEHVZpnkwRRfJGa+JUKEUzcpOSfk3U3SRWGCO4ax1xqvYHJbK2VmrroqD+U04x/uXqDg95X7OhZWTOP/dvkLFP8d3czwHG8rq0MoCJN/+fEE1QPIcSCknLsrqt/etfR9Nh82ANSAMlDGYAsJhi0yGb1I9uNIaw79eIYIbd0J4y94IbTUQfvXaIKxwKPyySuGoVQRrQg5EvQVU1MAcmw1XVh8IWjMM4Rmw1mwHU1wuH+D6thwPKmphTu8MV5snYWr0kIprFkFL7Q4htBGY1Z2rkGqtYLZoUHOwW4bKBhAqgAgyCJPcglZrBTUHgdmiwAy+FcXHJHckrzMBzBYJqrNBSnZH0DJrmFvuUgFibPEtl7qqFA7OBDBr2GUicYtBdXYwZ8INb1MIqu/O9+tMvK7Xa2r34xgbjlBhbjyaY206XoW91eMcR8F0jiG+BaggwZBUBEfhE6riYo6CaSqUqRyURdpcrWfDr918jjNvvDsCVpDAdFYwjRGEEGhcMRC0JggaA2RrAKIHrldJXWWF7FoTXvfgUvVpZcqHmIHrVfLaJ2+yisDOz3BSRm5SoVwAqTnyeRBC4EhtDGt0TRgDokCZCNlkgzEoGkyUecE+QiiYIEJrcWDEho85T7x9QsWyg6c4nt/vg6d+5ihFiOdkSHn/UE1wfjqtWlhSVnb+59huldj8zxvPqPj9xWmcX5eO4ZyZNkjFiQHtcGJAO4yol4zOSZGoFeCARhBg1kg4NbYX57sZQ/DDk8M4yorQyonLT089hF8WjeJcXDOFo1xA+2PzQvy592XOP0d3qVCJbM8q2YoJ3F/fHVWjqLytkoueovbHbxWohaVSMHqKzitKXE+uJHSrSN2fVdyQ1L0OqgjkKwldD6nreR0qq5tXFbdfc1R9o7IK+vdf4K/vT1xCOUE/fRx/ff85p1JO9inrxfPiarVa2B1OhEXFVkhdhuLO3bH5yBk8Wb4FDZoXYPX733A8I0anvHWMM2rTpyqUlej7v/gBTK4ASFo9+r/4gWpxp2yNmv4vfsAZ9srHnLFbPlMxfecJtOgzHIwJiKmZgUXvfc1RLghtOXpGhTKf7Yff/ari6JnznK9++I3jOf5Q3mdUC9HfnEaLVvnwDwjA5CmPYePrb+Lc+Yucb366wFFKnZS0dPj5B/B72fYDH6FZqwI0bt4CKTVrIzgsHKIk4aFJU7H16FnOlNWb8MiKV+EbFAKrwxd6oxk9x0zF8oOnqojzx7Yf54x87VMVStGp/Gy6rDigouTZ9zhtnlHTduklSjxQyjTPbfZYfYhz39r3OQNf+lDNy5dQXiP9X/wAfde+z+m95rCKbisPcjyPq/HcdziV0jS+z5OQTHZo7MFcKCaPfA3hHR4FZQIS+i1C+ritHGXfK5nsEDR6GALj4Z9ThtC2ExDTZwmSHtyIlJGvqUgcvpGjlJkJw9Uo+3lPUkdt5qSN3aJCeVyq7Q/bgPgHXuXEDXmFE+uBcjE46v51Kq4ke0N6rkZw6YpL9FipIrRsLaeyCGtE35cQNWCdCqXsVS5mey5opzy8SUX6hK2c+lPfUpEz5x1O0eK9nNJVB1UMXvchZ8LrR1Q8+e4XnOcOnFSx7uPTnKstOn1y+lfOibPnVZz66QLHc0zzy4XfORd//0PFf37/nVNlAVLZByn7aEUf8+fZr9X9ynfH1Chl77efqflGySdqFLL3n68OXeLEe2o+3cH58731KlQL66snqzg3ayjn5KgeKpRBSAdaNuFsT8tQ8apvAmehJUbFRG0kRxlQdSNBVV7uLN4I3uo1r+CtZisvL0cyMd3Uxdua+MFZIVT7kJC7/mWqpJj4IYmYQAlBHnHdtePwCl6v4L2S4K0kf9xiNJ60GlkPL0K9wbMQ320cokuGISK/L0KadIGrTgEsUelw1syDs247+Of0RnCr4fBrWIqo/i/yqAO/VhNgTe8Aa1pbd3oGQYIpIQ+2BveBijIM8c1vTvAqSe4K5kyAEJwJISLXXVgsoR2klNJLr0npCjGuGGJELoSgehCC6kGMagEpqZO7CJnGAiJqQPUOt3C1x4AQAjEyD9QSBqoxX3f+25siuTOIqAVzxF36WWIHMN+UyxZku25SuoL5RLpzBcddXVLfasHrKJgOU1pHSI6oWyZ4AzotQUCnJfAtngGmMcCRMwRM1oMyET7preHK7usWvVrTPSN4tfZAMFEGpQxMlGGJrIGg7M7wrZUHvW8oJJPNLZQEEYRQCLIOJv/Q/xeC16qVEeFjxoqiRjjUpxjHB7RTCV6l3PUKXq/gvROCd/PGV3hOXY1GC0mS0KywDQRBwILn12P/yZ9V37dbJXhFWYPw9HB0twAAIABJREFUOjm3VPBO33kCzqBQyFrdPSF4f6x4YmDRM8+iW/cekGX5ugRvYHAIlq55CZ+f+w37P/sS8YnJyCssxsIVa7Di1Tew8d3DePfISXzw7S9c7tp9/SFrdQiNiUdAeBQMJjNKH34Uyw+e8gremxS81pgMSEYf2GvmqyJGrQmNwCQNQopHqeSup+ANb/8IjKGpoEyAqDfzvptQCn1ArFfwegWvV/B6Ba+X20wyMXkFbzWaV/BWs91oBK8nscQIgVAwQpFLnHf9C6WkKXHCQeS7tn+v4PUK3msJ3vvWvs8fvytesheNZu1UUXvSG5wqj60pHisL613OMUTUA5Pcj7dKZj9o/JNABan6gvc2IDiTQJgI5hNeEQEsgPnVvL37Te3uTj+htUAIbsBz6AoBtaq9bWYJATMH3XHB6yh8AkxngTV72C0VvJWE9FyNwPbzENJzNWzpbcEkDc91G9pmIsLaT4HGEYq4PgvvmuAVZB0EjR6CRgeNjx9ErQGUuQsw0YrcnoRSNBm3DHGtesAemYy8x1/6nxe8AqUQGeNitxKv4PUK3rsleHuX9YQoCDAZjdDr9SCEIC+/EIQQ1M/Jxf6TP982wWv2cxeTjMspumWCNyqtLrQGExa8c/yeEryVyLKMU2d+uKrgHTh8JFoVt+X3MT//ACSm1MDK9Ztw/Ox5fPDtLyoqBW9qRiayCtqp3mul3PUK3hsXvHr/aFAmoOaodSq565PcDDrfSIQUjkTyyNeuKngrx4iR3WYiqnQ2okrnIKrHPER2nYnQ4lFewesVvF7B6xW8Xm4z3gje6jWv4K1mq67g7UtC0ZK4QAlBCNEjgugRTvSwEglRxIBEYkIcMaIpcaIdCUAPEnxHv2DhRA8HkZFGLGhIbGhKnBAIRWPiQEcSeFvTOPybBW8Pr+D91wrekG7PwZreEYLBBskaBMHkC8HohCGhxb0neEMagopaEMlQ8fg8gXAbcu9eDiK4I1qo1uqORL6CsBVCGkCq0ePq24svgZjQHlTSQ4zJv7OCN38qDAmtwLQWaMPq3zbBW4mtVsmlQmaMgQoSL9DnqtsWNUZvRkzPJ++o4E0sm+qWuZRCtjjgSm+O0Lw+SOg5FfGlk1FzyAIY/CN4BG9lwbX8WZv+pwXv4DqJoJRiYO0Eldz1Cl6v4L1bgve7k19BENwLLzabDQaD+96fX9wGJd16gTF2WwVvcqvOIJTesgjeGk3yIUgShi7dqJK7SsEbl1YHskYLo8UKu8sP89dvu6OCN712HVh9fK4qeHNb5MNmd2DStFn4/Nxv2PXBETw4bhICg4LRqnXbywreiU+tgM5grJKf3Ct4b07wJvWcBMoYgpr0QO1Jr3O5mzj8FRBKkfTQBiSPfO26BW8lSlHsTdHgFbxewesVvF5uP17BW73mFbzVbOXl5Qgm2mpfyD5EgoWI0BMBWsKQTewIIO5iN7RC3BiIAA1xT6yLiN8d+YIVET/kEAdqEyviiREW4pYRWiJAT9yTjGttYwBV87AUznlUF6niSVM051mfWBUvOuM5ymTqO9IzVOxrlsM5VNRUxe5GDTnbkmqpeC0oifOSK0HFuiuw3ldNpUgeawuFRKnqOLdE1rgiW6MuofybzeGpeC0omaPcl6fEVf7OcxtvpdbhvNuggYpDhbkcZdGfo31a45sJfTjKzvivAxtUqIqseQxKfv7td873v1xUoSpCoihesPurH1UTPeVATSl0i5fsVRVfqFJITTH49iwuEdB5CafKI/v1+0OwBEIw+boFakXuUXYLolRvJdTo787RW5EXlRAC5kq+M3I5NAtSSrcrH5vWwo+JUAZmi4aU0rXK68TofFBRCyrpQWUjpBo9oas3iGNpMlaFtdlEzuUicTkeclYpYP3aLeDoIzIhmPxgziiDI38abC2ncJRS2C2GL23P1XqWioBOizlB3ZZdkZCeqyHorTAl5MGv6DG3JKdMES0rgAoimKSBqDMjaeBSVQGV9PFbq0zSlMfseX7l9D4cz+JszZ96l0MrhD2hFNaIZLhSG8FVszESe0xA6aqDyB05H6JGzxcSKql8xHr6zhNYsu9rFcpiTZ7f7yNnznOU0uX8xd9VKAWcUnT99f3n+OfLgxzPwo//3bma41mI7Pxz4ziVxdPOzhyiWtBqkxqNpEAn9o/piXOzh+KXxaNU/PHqXM5f+15VoSo8cmKvB4rJ0BcHOH+f/FCFaiL29Ycq/vnyEEd57/37m089inpduZDXX6ePcZTH8c8XB/DP5/s46sJgp66/QFoVcavkp6ugkLoefcmtkbqK7Xse4/UWUlOeY8/z7FEgTVWg62oSVzEJVwv2b3H214sIj4iALMvQ6Q3Q6Q3IyGqC5za/jYGPzEbz9qWYvPRF6AwmCJLEi5tN23GCM/zVjzmeIkRZbKrZgndVKGVK1owdyJqxAzp7AHSOQNUTANmzd6rInbeL0+rpPRylJIzN6wJCCJqPmIF+L75fRf7O3vUFZu/6AsOXbkC/R+YgMaMBLHYnGGNo1/cBDJv+FJbv+riKhFHeZ/Z+/RNnz1c/qjhw6mfOQQ+Uf9ex3wOIiEvEliNnsOXIGTx74CRHef8bsKAcAVEJ8AuPwfQdJ3jxsNTsPETWrIcW/R5GRI0MFAyegNgGedCZrdCZrVXkuFJeKot/5c7fddXCsco+InXUJo5ncavrFZGeolO5TeWCY60JW1FvyjZO5XWSNWOHKrq28dx30GLhbk7+03tUKK/DxnPe4dS4fxbiy2Yjsd9TSB60FHH9nkX8wNWIKVuI5IdegzW5BSgTwEQNHFn9L43zei2Ds0EZNI5wUEFU9ZmhvdaoCOyylONZQNW/w8JLtH/qiqjGAF2fVRHSYxXHs2CZsk/2POdK6aksBBw/dINK4lYWbY1TSF+OQqrGDVGjPCdhfcpVKAuuBXV7ToVSBCvfS2S/l1VcrQCbSvYqxuqJw9UF2Dyv84ZP7OAo71Udlu1XoVxMmPj6URXKAoGrDn+jQjluURag3Hb8HN77+ieOMkDl2NnzKpSFYj3nPcrFo98u/qFCuaDtWVRWuYCqWnitIngV46SbFbyeBdiURdYU4y7lWOGfz/epxj5/vrtWxe/rZ3OUC92/LBqlKip7rF9bFYeLm3LeqVefsyUiVcVKexxnqj5KxWAWxrnb4tLL9RFMtF7BW43mFbzVbLcigvc+EgqJMPgSDeoRGwRC0akiOjaGGNCbhKC7InI3m9ihJQwNiO22fbHakwDkE1/UJhYUEF/+82bECVYpbQhBBrGilAShDfFHM+JELWKtUjTOK3i9gvffJngtuWNhyR0LTWhdUI0ZhFIwoy+kpE53XepWEa3hjUEoAyH07h5LSjeIiR0gxrWBGJMPZg0H80urOLYKyetbQ33sfmnu4nEhDVU/vxOC17f1bGj8EiAY7HDkT+PcrOC1NegP/w7uSV5gx6evKniViCYnCKUwRGWBMgGG0JqgggSfhIawxNaFoDUirtfs2y54s554C761msMWW9udkoFSGFyhCM3txB/L1vs4EVGrIQLj02ALCsfwVz/+nxO8H4/uCUYpnEYdTs8cgnOzh3oFr1fw3lXBK4oimCBAo9GgsFMpdn35I+flj75DYel9oJQioU4DLndvp+CtM8pdkDGxbFq1BG/hk5tBBQGx2YVXFbyzd32B5YdOYfmhU2jWqRfPPWy1O0EpRUHnHli8cSfmv7QVT7/61i0VvH2GPQxRlDBtxbprCl53LuEwxNRqoBK8c3d/CXtgGPRmK0RZg/S8tsgbMgW9l2zF8Fc/9greawheUWeEbHZA7x8FrSMYosHmXpAkBHH9l8Ge0QmC3oKQDrMQft9L8G32EAwR9UCZAFNsNgLyx1XpM72C1yt4vYLXK3i93Lt4I3ir17yCt5qtvLwc/kTDL8gOJAAdSMANX8jRxAAdESASCkoIfBXbvBwxxAAbkRBEtGhxCwqhdSKBaETsiCEGGIkIExFhrYjWlQhTvbaQ+MFMRFV0sYYwXjAuihhUr/cKXq/g/bcKXkvuWMiRTdypD66RG/ZuIsYVg/nVuCv7FoIz3QKXiSCSzl0IjgkQInLdxxbZHEJAbbfoFbUQAutACMwA1TtABMldRM5jm7db8JrTO4FpzdBHNoSrcFq1Ba8+OptH4LrTLxAYE5rDr/BxLnYDKyJ7PQWv8pp0ZnaFT3Jz2GuXgIkyCGXQOUPvSARv2qD57pQRlPH3UIlfQm20nbMJpasOqkTRv0HwrpwwCOVjeuO9J0fis8UTqgje7NgQ7BzRBev6t8WaHgV4KDcDhBCMbJrB5e69JHhfXjwHK2Y/iolD++HwpjW3TPA+M208DDodBMYwpGdHleD95eQxr+C9S4I3PCzULVOTknD214vYeeKsSvD6BoWAUoauQ0ar5O7tFLzmsEQY/MKrHcHb/rl9yBkwGYQQNLpv7HUJ3qXvfc7vSxqdDs+9/SFKBz0Ird4A38AgmH1saJCbh94PjMTaHftvWvAueGEDElLT0LhlEZZtO8Dl7n0PTwJjAoKi4lAjqykalHRHRkEHTN95AtO2H0NgdAJKRkypIngf3XYME7d8jEe3HcOj246pPg+v4L264M2athXGkETIFhdsydmw1yyAqDODUAZRb4EhrBbstTtUpNtaC0IF2Or2QESf56v0lV7B6xW8XsHrFbxe7n38icYreKvRvIK3mq28vBw1iQVRxJ0HzUREMELhfxNpG2oSC2TCQAmF6xqCt5LaxApKCDKIDwqIL7qRoOveXzcShDrECh8iQSAU4USPLGJHxwpBHUUMEAhFU+JEbxKi+tu2xB+MUNAKIa0jAhxEhi/RIIvYVa/1Cl6v4P03C15dvcHQJLYFocJdF7n3JKnd3flkDS4IfjUgxuRDCGsMwiQwZ0KF/BVADU4QKoDqHWA+kRAjm11xm7dL8Ppk9oPsiILsioUtZzhP03AzgtenQX/oYxrDlNYe1rq9IBqdoFQAIRTWWl1ARQ0EvRW+hY9BsgaCyXoEdVsGe1a/Kwveup1AKtM1VEhW2eK6I4I3fdgzoIIIQZQhm2wghMAen4HMyS+rZNC/TfAmhAW5o481MiRBwCeLxqsEb1KAEyJjoBXn22nSo7ysCKen3H9PCd69G57Hc7OmQBAEUEohigIYY3hq6oTLCt5jh/aoxOOeNzaif1kp/jz7FQ5s38zl7vrlT2P5rMmY8EBfaDUyfv5wB9q1zEVeo/p4ZFg/GA0G2HysXsF7lwRvcGAAvzZ9fX1BKcWuL3/Ew1PnIKtZK+gMRgiiiJc/+u6OCN5aDy4DIQShzXvdEsHb78X3kZDbFkyUMGjZm9cUvMsPncKCHR8hOrkGJFmD6OQ0uAICsWTT2zxFw8NTn0R4dCwCgkMhCAJCI6PRIDcPnXrfjwcfnYG5q9dh/e4PVIJ32wcnMHfFi+g/YjRik1JgczgxbuYC7P36J2w5cgYbPjyFJkXtkFSrLsaveA2Tnt+CgU8sRr2izrD5B8PscKFuUSdYfQMwfceJywpeJV7Be/2Ct/Gcd1Bj+Bok3DcPEW1HwlW/E6zxWZCtfmCyDqLBB7rAROiDUyDbQiDbQxF+30tXlLtewesVvF7B6xW8Xu5tvBG81WtewVvNVl5eDpkw6IkAM5GgJwIYoQisRl7eNsS/ilC9GpHEgBhigJmIoNeREzeXOBFO9BAIhYmI8CEStESo8jozEWEnMiwV0tpABPgSDaKIAWnEAhfRIJBoYSUSzES84v68gtcreP/tgreSuy5TbxNCcH2IsUWQUrtf+ll4YwgRTa5T8pZCCKoLImrB7DGQavSEGNEUQmAdMEsIqNbqjvQVJIhxra+5vdsleAll0PglqHLw3qzg1UdkgmlMXMQ6moyAIbYJmMYA38LH4N9mFvTh9UCZCCpqoI/IhGwPA9OaoA1KrSJ4A9vOUOXjlcxOpI16tYrcvV2Ct9HMnWAVj70Ksg5pg+Ygoeto2OIzIOtN/0rBmxYTjoe6FIIxBrNei+ElTREd4MLMbi0gCgyDW9RDdmwoGKXoWDsBD+TUUuXhvVcE73+/fN8dFW7Qw6DTQRQFCIKA/RtWoXaNZDjtNuTlNOSC127zAWMMk0aNQFm3TjAZDYgMD4PJaES92ukwGvSonZaCurXS4Odyok6NJBBCMGfCgzxFw6j7e6KwaRYopcjPa+oVvHdY8B7e9RZkyf0UldligSAIqJ2RgfkvbERscg1QxhAeE4dmJV0xftGaOyZ4s2bsgDO1EQSN/pYJ3n4vvg9Zb4TF6Xddgnf5oVNY/8lpLN1+GFNXbUCTohIwxlA2fEyVHLzvnPgeq9/YjamLV2DAqIko7NgNNetmwunrD61Oj7DIaASFhsNoMqN2Zha69x+CqQufw/JNO7H365+w+dAx9Bw2BpKsQWHXsiopGkaXv+O+Z4oiZK0OmW1KvYL3NgjeqxXMDe++BIFFk+Bq1BfOxg8gtOdKr+D1Cl6v4PUKXq/g/RfjzcFbveYVvNVs5eXlsBMZycSMvsS94qAlDC1vQdqESi4ne61EQrOKyFoNYZAJQwjRIZzoL7uNIuKHRGKChjAEER2yif2GJHJfEoouJBBFxA+NK4quhRE9elbkBh4uhKmYoIngPGGIUjHPHMNZYo1Vscoex/GUqa8FJ3Nej63J8RS8yg7g7Yx6KrbXqMN5PaamCqVkfSM+XYXy75Tb29csW8XHXVri4y4tMa9RLcgCw4lBHThfP9ydc3JMTxXfjO99iYl9VJwaW8b56sFunM8HdVCh7BCP31+iRlH9/fPBHVV8PbI75+yMISp+WzGBo8xh+efedSqUE9VfL/yu4vTPFzhKofv5ud9UETTKytHLD57CsFc/5ignBZnTtquoPel1TpWBv0LoBndfqcLV5kmOOWeUirstXO80hEmqgmjuwm0EhEmgRj8IgRkQEztcWRCH5YAwEUJQ/VtyPNam4znKSUZw9xWqyURQ6XIVyglWVZbAr+0c6CMyIZr9YUxsBb+S+fArmQ9H4XSOPX/qJTwErz3/Eq7iWXAVzwKT9aBCxfljAghlcBVN5+kgfBreD2NSEaioARVkiGZ/WGt3QWDnZxDY+RmEdF0C0WBHSLel/PwLOjOsCdmqCXXKyEsoJ6OBXZZCV3cgR1Orr4qaY7dw3jh2VsV3P1/gHDlzHi9s2sajBRljEEQRzoBg1Cnsgpi6OcgfPBHtx8xC98eX4JE3j+KRN49izrtfcJYdPKViw6ffc5QTo/e+/gnHzpznKO8RF37/Q4VSunlOVv45vofz14GNKs5sXYaMpBgIjKFlwzpIigpDXHgwKCXwd9gR7O9CSmwknnv0IfxxaDP+/vCNqgtXCmH8z9FdapSTGuWE58uD+OerwxxPcatcDFOmSfCU13+f+phjs5jAmDuX9fTh/VAzOgSUEqwcWYaLa6dCI4lglOLtxwbix8Wj0C4jEQ/k1UOjyCBEOaworRWPb8b3xmtdW8Cm08CskbGkIAuZIX44NrA9TgzqgB098nlf9eWIrpwx7ZpAr5FRml0LF9c8qsr/ezsE7E2LW+WxVJHGCrmsFNKKCfN/fzmL//78PUc1gf7xu+tPfXHmSzXKz/X0CQVqwavc3g/nLyIpOcWdBotS6I1GvPPFD3jnix+w9sNv0WnwKAiCiLUffouFe7/iTHrjqAql4Oi64gBHKdIKFu2pIuEqyZ65DUntH4De5gtRq0dGvynIenABanYfBUlvgiBpIMhaxLQoVYngnDnvqERko1k7OU3n71JRKXqbjHXf/8qWv4v+L36A/i9+gNGbP+V45rpdsOcrzuPbj2P4ijeg0RsRkZqBiW8c5UxWMGT9RyraLtyBZhNXoMWUF9Du2X1qpixDQuMiUEpRo3kJus98HmM2f4Yxmz9D3/L3OW2f2QNnXDpKnn0Pfin1ofVxocm8XWgy7+oytsbozRxPyRoz6BVORL+XVSjHNJ6iUCkRVQuYHoudqkVL5aJo4RNwFs3g+Ladq0LZnwb3WKkiou9LnJiB6zlKiRc/9FUkjdjIUYnmYRtUotNTFIb2ep7j2f/5lszjKBd8fZpPUmHKHsnRZz6gQpcxgKOp3U+Nsk/1+J2y7zVkDuUo92XKHqk6DmfxTBWq8+ox3okesJ7jeb48z20lniL1aigFr2cQhPKcex6X8lpTvi60bK0Klfzt/7IK5eft+R6U4/ia47aqqDtlG0cZ4JH31LsqOq84wFEGiQxe96HqPjlv95cqlPOQ9R+fVvHW8XOcfSd/4nxy+lcVJ86d53zz0wUVZ3+9yPGcL1234FX0F+p+5YQ6bZNiHPH3qY9Vovbvr95XoRrDKBeiT7yHf468w/n7ozc5f+17RcV/3ljKubj2cRU/zhvBOTmqh4pPS/M5e5s0UqGci5c74zlzTdEqRssRnLstJ71UH28Eb/WaV/BWs5WXlyOc6GEhEuxERl8SilhihIEIyCEO1CU+SCVmxBADIogemcSGIuKHXjcgV8OIHjJhCCY6JBETGhIbXEQGIxQCoZA9cuR6kkGskAlDHDGiEwm8LV9Er+D1Cl6v4P33IyZ2gBjeGMwWDSpqwXwiIIZmgdmi3dLPJ7qq3A2oBSLpIUY2v2XHcaOCN7DL0usSvAGdlsCnXm/ow+tDNLpuieB1Fc+CLjQDgs4MyRYCbXCaR0G3+XAWzQSTDaDMHZFna3g/F7yV+SRphVRnoozAVg+p5O6dErxHzpyHKIr8mBJq10d0Sk1QysCYAEmjhSjLEETpnhK8q2ZOxIL/Y++8o6Oo2jj83inbd7ObTTbJpvcKBBJa6D30XqVJ7yBFRKo0AcHeEBQVFQXEghRBREFFVOADRUBFkCYgIF0Rz/l9fyS5zN2QCEkwgHPPeQ6a2TI7OzP3vs+9+77jBkOSJEiMITE3LYPNYoIsSTj56TJc3bEGc0f3wyOj+uLv3Z9wru5cx7ndBO/kUYMR7AkEYzmiT5FldMyug5XThmBsx2xkJESib8MqUBUZdrMRLSunwagqSAvzICPai8OT+iAz3IMxdTJxeFIf7L+vC97p0giyxDC1TqbQP2nRCt5n+7dGbLAbssTQNCMJsx4Yjp8/W6UL3lsseG02GyRJwsgxY/HUm+8LgrfH/VNgttpuqeCNbd4/5xcFkgx7aAwSmvUGk2QEJJRHVPXmSG7RG3ENO8MRFg+LOxixLQei0gOvFFnw5k0s1R44pUiCd+rabyErCvwCQ25Y8HZctJWTJ3Yr9poId2wa/MOiUb3HSPRfvJmL3esJ3nYvfSmQJ3d1wasLXl3w6oJXF7y64NUpGrrgLV7TBW8x29KlS1GG7IghCyqTC/0pEk3JAxepSCArypEDlcmFauSPVLIjhezwkBFEhDYUcsMnejlyQMpdYacSgzk3FUQ9CrihvLvVyR92UmAhGYlkQyY5UZcCUMsnX25R0QWvLnh1wXv3IQWVBSlmSAFJkPwiQbIRzB4KKTAFckgGmC0EpJqhpLQr0fe9GcHraTol577oDIU1riaclbojsPEkWBPqIrDReARmT4AptBzsac1gCIyDZLBA8QsFkxS4qg8qEcGr2INh8CTkrORlDAHZE/MJ3sAWc3JyFecWMWOyAcGt50E2OXKkb5XuiL7nUR7glJbg3XP8HOa+80lOpXpJgjPAgzo9hmHyh3sw+cM9XOzeToLXZDSAMYYnxw5A58a1Ua9yOlrVroz978zHx89Nw9UdawTuFMFrNBqgKgpkWUJidDiMBhXhwR7ULpeIppXLQmIMRlVBVlIUEkM9kBjDvK7ZMBtU7Jo9ROxXcgXv/vu64MMeTQuUu76C9+KS6bi/dW00r5iCRUM7ICk2Gs3q1tQF7y0WvB06dYZqMKDfwMFc7uYJ3siEZEQmJN8ywetKyITJPxiKyQrVYkOdqW+i+fwv0PbFLwXaLPwSTR9djapD58KVkAl3SpUiCd4q/aeCSRIXu0URvJ6oOEiSjIc//qFYgje2bjuElMkSHqcLXl3w6oJXF7y64NUFr86/Rxmy64K3GE0XvMVsOSkarq3evVFqkhsOUm/48Xlytz4FFuuCaU5BKE8OGEjikrgkLkRd8OqCVxe8dydKbCNIjggwRziY1QOmmnNSODAGYgySK6bE3/NmBK8tsS6IMbhrDoJfRidYoqtCcYTwlAlMkmEMSoI9rRlUd1ROqobclbsltYLX0+pReDu/AGtCXUhGB4gx2NKai4K35Tw4KtyTI3lzUzm4qvZGcNNJkM1+CGo0VghwSlPwvrHjMCrVb8pX8ubJ3Ymrv4ViMGDa+j23heD9+LVn8MKMcfhi+ULYLWYM69ySp2i48sVyzp0qeK8e+hand2/BtGG98M3yF3Duq1W4+u0GXP7gGQT7+8FiNMDfZsHs7s3waK+WMBtUnF04nlOQ4N1/X5ebErx5RAY6IUsSosJDdcF7CwVvlWrV+LVntzsEwTtn2TpIkoTQ6LhbIngzRjwD2WACEaHuk5uEx11P8OYR13oIXPEViiR4rQEhYJKEJuOeKrLg9caloHq7ngUK3mZDJiGpVjO0nbqwUMFbud9UyKoBrSY9pwteXfDqglcXvLrg1QWvTglwD4WhPYWgSu5iyH+igr6Ct1hNF7zFbEuXLoU/qahG/jd1olciJ8wkocsNpExoSIHwUs6AO4Ocxb7IelA4AsgAJ6nolptDt6j0onA0okB0kUJ0wasVvLV1wasL3rsf2VsRxKRSEby2xHpQrG4YPYmwJdVHaNeXhEApuO1jPK+wyVsW7rqjENh48i0VvN7OL8CW3AiyxQ0igjmmGgKyJ8FVeySXvCHtnoQluirsKY1hCimTU6DH7IfofstvK8H7xo7DqN2qE2RFQcO+9yMoOgGSJMMVHIrItAxMW78XnSY9UWqCNygwACnx0UhPTgBjDA8N7Cbk4L1bBO/VQ99ibN8umHv/IIzt0wW92jRB08pl4HHaEeRyQJYYZnRtgotvzcI+/CV1AAAgAElEQVTFt2bdUsFrVBUwxqAqii54S1jwrlq6GNn168JmtfLcu/EJiTjx+3lB8Nr8nEitmIW3dh65JYI3ffA8WIIi4U6telOCN6RiNiRZRY1Zq25a8IaUqZrzq7YZi4sseMe/vQV+nhB0m/pMPsFboVEbWPxciM6sheCEsjBYbIjLaoDMnuPQZNZyQfC2f2krqg19BEySULPX/brg1QWvLnh1wasLXl3w6hSRbPLARjKftCYihJGpwMd3plCkkwMyMV3wFqPpgreYbenSpUU+6SuSExIR3GSAnRRUJCd6++TmzVu5m0BW9LiBVAw3gz8ZkHWDMyndKAzdKQyTjDGYZIxBhGRCtGSGRAxBkgF+TMFkazQes8XjMVs8XnQlct4ISBZ4JyiFo5W2+cVtFYHPa9XgfN2kLmdX58YCe/u04uzr30ZgT++WHG2Hsrt7M+zucY29fVsJ/DCwHUcbCPt2UicfvQ8nH70Pr/VpCaMi4+Ib0ziXVz/H+fPjVwWubH7zGl+uEPjrq/c5V7a8zfnzk9cFtB2r9r0ur34Ol1cVzB9r5nP+3LRE4Oq3G66hGRj4Vm394/Jlzi+nLghoJe6ynUcFtAFb37e2C2iDzswpH3J8KwRH9Hydow1OAlvOhb3W/Ry1fG+R20CQ3snI0XVBsgoloXmJv7YreyonvPsrAnkVma2RFeCu1ksIfrWVncO6vQzJYAYxBtUVnlsAjcEvsxMC6o0WgiptJWxtYKwNHIPaPQVP60c1PCbS5gmOs3IPMNkA1T8yd0DDEFx3EJKGv4fy41dz0h94DwGZrRBQsTXK3P+BUMFcK3TLjl0lVKP2bzxdQC3fi6Pd/+D2zwiBy5XTRwUKEpZ/njuDP8+dwfrVK/mArFJWddgdDsQmp4EYg8GUM+k4b+UWLnQXbxNZ9f1xjjYY2vpLwYL3/KXLAlohlyd3z+3fiYa1ayA5PgazHhyBKz9vyxfIFFYt+q8je6+hEXBaUXflxAEfOfeDD5qg6ldfNM/zEX7Ce2gloVYgaljy0nxIkoSoiDAkJ8QhNjoSXk8AVEXBrJH9cOyFcfhm9mBcWDwFFxZPwZGp/TmHJ/cRODSx9zXG9+IceaifwIVXp3Cu7lyH799fBD+bFQ6rBZIkcQn6x6ULIhcL4/z18QliRc6KFCR0faXu2VMimkmCP88c51w5fUzk1JFr+H4XBQjd/FJ3v4hwLlz7u3af/jhzAtZcsUtE8ASHoHPvgfjm0Bl8c+gM1uw5jjV7jiMsJg5B4VFCxffHP9vPGbdqt4C2P9VWl2/y3OcCjZ75jENEMDn8eW5crQjxTaFQbeZqMEmGanHk/GtzIWPSWmRMWivIzKyHN3C00jNP/gZlNoRq9QMRQ0Lz3mjy/Odo8vzn6PLK15x+b+0Q0MqaEe/uwoh3d6HeoEkwmK0YtOx/nJ6vb4Mt0Ivw8jXQ+tmNaP/SVjR/bDVCymaBSTKYLMMVVw7BVVoiptV9SBvwFCpN/gAhte6BM7EqMid/iPIT1gikjlrJiRu8QiCy1xJOXp710C4L8+Vl1/YdvpLVv8lMjq+k9Ks/gaMd39hr3Q9L1nCOVkL6jn0MFa7hOyFoqjSIY646VMBafSTHV2D61Z/IcTZ6iOPKniagnRT1FZ3az2arOVpAK1INGX0FSnssdCNovxvtsfKrP1EYs/qKVK2A9ZWzWpGeNOK9awx/V0ArUrXPSRjyjnDu+k4mRPVdyono9YaIZqylPed9Jx20kl7Yj6HvCOP41FHvC2gFr3bMVH78alR6aB0na9YGTu3HPhVoNv8LTvfXvhHQpmDRTghN8RG+r247JPDud8c4G388ycm7V+fx/a9nOT//dl7g2O8XOKfPXxK4dPkyx7f/0/YZ2r7Jd2xSoNA9+D+hSOrfP30lsu9zjhD7fbsBf21bxbny+TLOH2tfENBOCP/2xCgB7WKiXZ0aC2gXZq0MTRN43i+BM8EQwyltcamTn3TyQwxZ4CUT3KTCSDnFgSViMJIEByncaynEkEJ2VCEXapA/osmCeLJCJQnlyIFOFKoL3mI0XfAWsxVH8PanSNSjALSjENSnQCSSDUaSuOiViMGUe3F4yIjMEli9qyWMTDCQBBspuTmEnaiae6GVITvCyQwDSYglC4gIRpIwzBCBWMmMQGbAPYZg9DV5UV1xwsJk1FSduuDVBa8ueP8DKHHZIGIlWlhNy40IXsUeCGf51gUKXtniAlPNsMbVhKvqvVD8QnJWy1qcXLoSEQIajC1xwevtsgDeLgsQ0uFpGD2JkFQjTAFRcFdsny9Y0QYyt5vg/fPcGZhNJqz6dCvu7T8YTpc/ZFkGkyRIkgTGGNoMHP2vC948EmOjEeENxtWDO+5awXvlt8N4Zs40PDt3BpYteg4b338Lu99fhDcemYBIbxCiPS4QEX57acItE7zxEaEwGVQ8/sBgHNq3Sxe8JSh4X3zuaQQGBKBX3wFw+PnBYrHkkwVr9hxH5ToNwRhDxbrZt1TwhmXWgcFqR81RT/6j4HXGpsNToT6qTn0P5ce9h4yJa4okeGs9+gni2gzLyUUeV67IgjemYi1IioLW0xYJgrdan4lwhsYgvkEnvkq3TLvBMLu9KNt7KjKGPY7IpoMQmJENa2hOLnWjKwRMUXXBqwveEkEXvLrg1QWvLnjvdhpQIPxJRQgZEU0WJJMNsWSBhWQwIphJRgSZEUgGGEhCBvmhLDngTyoYEbLIJSx01AVv0ZsueIvZiit4fWlPXiSRDRIxMCLYSYZEBA8ZEHiTeX5vlE4UinoUgLK5uXmTyYaq5EJj8qAdhaAWueHKnYmRiaGu4o9Jxhg8bImDheXk8a2sOrjc1QXvfXitTytd8OqC9zai500/R4lteP2/J7QAyQbIUXVu2f7eiOANbz8HxsA4KLYAuDI7ICh7LGxJ9WEKLQtjcHJO/l3ZAL/0tjAGJYIYgzmqCiyx1SFbA+DK6gPJ5EBw63m3TPDmYYlIh2L2A0kS4rvNuaMEb+WKmciqWQfesHC8+NYKGEwWGExm2BxOuAKDwJiEgJDQf03wTh83Cu2aN0b3Dm2QGBsFiTG8s/CJu1rw+krDq7s+wtVdH8HPZoUiSTAoMoyqUmKCd/ucoWhXJQ3VEiPRsm4W7FYL5o0ZgKs71wlpDHTBWzzBu/6Dd3MKRKoqzGYzoqJj8M6qD68reNfsOY6GrTuBMYbRT71yywRvo2mvwxmeAFtgaKGCN7lea/jFlkP6kKdQc+5GLnaLKnhrPfpJzkICPzfK9niwSIK305zXEFmuCgKiEuHwhKJc067InrAAPV/fhm6LvkBk1caQVSOc4fEISq6IzOFP8lQR2p99V5nxEVIHvoCYtg/oglcXvCWCLnh1wasLXl3w/lepRwFCStJWFAyJGBLJhirkQhxZr/s8XfAWvemCt5itpAVvHh3Ii0YUCDspaEyeUr8487hHDeFpGh62xOFhSxwmmqMhE8M4S6QueDWC16ALXl3w3gbIIRVATILkSYOS2PKGnsPUnNQGzO4FSQokdwKUxFaQQzJATIIcXu2W7vONCN743IAkqOFoOCu0gyUyA0xWYY2tDk/j8QhuOQuhnecjrNvLCOv2MoLbacRr5xcQmD0BptByYJIMS0w1eJrNuGWC153ZFiZPDBiT4K1zL6LajLtjBG/jRg1hMpnBGIMk5+TRkmUl918ZC7746V9dwdujY1vEx0TBajHD3+lA2ZQE/HkXp2i4nuB9afr9GNy5FQZ3yelnwtx+OPz8A8UWvIem9MWIWhWgyBImtauLZSO7oGJaIjYuepTnKdYFb8kI3o7t2sLf34UHRo/Et99swfTZc9GmfUf8+vtFQRSERkShcfuuaNd7MHqMGAciQtMe/W+J4K0wMCf3bHrn+wpM0dD9hfUITauEpDotUXPuRk5JCN6Gj6+HX1QSGGNFErx5DFr2P3SctwzpzbuDMQnZ4+ej5+vb0P6lrWj19EdoMGUxvOk1ENu0V4GCN3Pyhxxd8OqCt7joglcXvLrg1QWvzjUyyYk0skMhBokYWlJwvsfogrfoTRe8xWy3SvCWJqOVaM5MS5zAPFs851m/BE5lowND7KFc4n4QVoazLqmCwMflK3M2Z1UT2NaiPuf7ns0FtIXBjk4fyDn38iSBy+8/xfEVqX9+/ApHK0T/WPciLq96lnPp3Sd8ePwaKx69xrI5An+sXYA/1i7AioeGwqCq+OubVRxtAnvfgjra4FEbgP555rgY8GoC5nxB7OlfOfmCU02xGN/X176Gb/AtFEv7/SLHt1ja9sO/c7RSZ9X3x7Hgq4OcyR/uEej5+jecdi9tFag17xNO7MAVHF/p5qj7IEdN7+VD6Q/sSxs5piGI5aR6IUkGM9ggBZWFmtbp+o+PrAlijOeDZLIx5/lMghSQBCWucYnsl6FCXwFTpYEcbfCjLZoS0HyOEDRrpWf84BU+BUKWFBh4aIuAhLSalbOKzi8UBnc0PI0e4IGLNk/vP6EN3kM6zRfIK0TDZBVMMcIcnMALpWgDGW0BEt/gXXvstEXhAlrMEQqLvPW/IwLa4h6+svHv/V9r+IbjGxScvXgJiqLAZDJDUVU89tYarNj+M1bvOY75Xx7kaH86/tr2w3zl4Zo9x/HVL2cE9h4/xzly5gLn3MVLAlrp9te2VXhi7EDsX/Uy/tq2CowR0qJD8ce6F3Fl81sCf+//iiMI3SN7xeJmQtqHvT74bteQT/hqKEQaFyh1fWTjn2dOXENbGOzsb4iPjUWlzAqoXDED6WXTULt6FiLDwxAXE41xQ/vhi/eX4Oqh7/hK3zy0hVL+OrIXh3d8hvXLXsUTj85Dj25d4QkMRLd7umDv3r1CsZcb5Q+BSyKXLl6fwkRwIcI3v+AtoJDa2d8KlrqFSlxxElMsnLbfh4K/b+17X758GZcuXcLrr78Oh58fGjRqjIFDh8FsscBmt0OSZOw/eR7bDv+ODTt/QpA3FLIsIyg0HG5PMBxOF+xOf7z5vyOcp7/4mTNp7R4BrQTVSotvj50VOHH2Ir79YT9CvF48MGW60LdrJ2EjGveHYnEgrF4PVJ6+HmUfWHUNnwkp7bYKE9dwtLI36+ENQpGk+HajIKkGqHYXas7diKozPuJUm71BoMYjGwukyoz1HE+lllCsfjD4BcKRUA2erC5wptaFpBhhCS/LZVlk7zcFtPdzX0npV28Cx1xlqEDB4w9xbKIVlKaKAwWMWnwErDGzH8dQoY9AaY81dApGK9xtte4X0BZ2Dev+ioBWwPoK3vgh73AKk7iFbdOOn3yLoBVU3C+633JE9VnK0f5du0/xPkX2CrtHlCsEbUHC9AdXCws+tJMy1Wd/LFDniU2cVgu2CPR4/RuObwG2aev3crTFHJ/54oAwvvng+1852kKYm/b/hp1Hz3J+OHFO4NDpC5zfzl0UuHjpMie/4NUWWTvEyTfBrBnrXD30nYi2qFphhdT+t05Au+joj/WLOL4x8JnnxnJ8fxmkXUTlG/trC6rPscYJDJWiOKXtR3RKns4UmrNghFi+bbrgLXrTBW8x278teDuQF4wIKWRHxdzZj1iywkgSWl1n9qMo3KzgneWIQbxqRn2TSxe8uuDVBe9tiOROALMFQ46qA+YIzSk4RgRiMkgxgdmCILkTIQWnQw6rDKZaIPknQEntmPMaaZ1LfJ9uF8Eb2fstBDUeD9lkh+r0gkkyJMUIR5lmhQpdIgJTDLDEZMESXRWyxYWgVnMLFLy2hDpgkgzZZIfBGYLoznPuOMFrMBhgc/ghIjYBb3/zU6kIXoctJyc8YwyqosBkUP9zgrdb5w6oWKE8xgwfgmfnzcKa5W9g7zefYdOad3H/oD5gjGH7uhUFCt7TX62GIssI8HeheuVM9L63B+Y8PBPTpkzGH+d/L5Lc1QXvjQnelJQUSFLOhNsHH34ERVFBxCDLMqxWG/afPI9pjz8Pg9GI5DLlsO3w71i/7wRHK3dLSvA+MH4ijEYjBg0dlq9vn/PJj+gwdhZCYpPgiElHcLW2qDx9/S0RvEQEiyeCrwouCcGbt6I4begihDcbA3dGS9jjKiO+93xBlumCV+dWogteXfDqglcXvDr56UphqEH+UIihHYUI23TBW/SmC95itn9b8FYgP5hJRiiZEJFbBC2LXChDdphIQhrZ0YFC0K8Y71GY4J1sjUa0bIKBSQiVjQiWDFAZQzOzGy+6E3XBqwteXfDeARARmMEO2VsRUkAimGwEM/uD2YIhuRPB/CJv+T7cToI3qu8yeBqMgWz1vyZ5VXOhgtdZqTskgxnmqMpgigpiElRXOALqjylwBa/iFwLJYIHq8CC68yN3lOAdNmIEX9VttlpRuXbDf13wdmteH2Xjo7ngJSIsvL/3f07wipLykMDVQ99hRN8eYIwhIiQIdSuXR7/2zTB7VH8M6doW/Tq2QEy4FxGhIfx4aFMf6IK35AXv15s/xkPjH4DVaoXNZoPNZgMRwWq1IsSbs3pl7aat2H/yPPafPA+DwYD4lDRsO/z7LRO8qeXKwx0YCP+AQLTv2Amff70dJ86KffvuQydhtjmQULEGes95kYvdWyV4gys1gWy0QLHYEddqWIkK3oxJa5E25gMBXfDq/FvoglcXvLrg1QWvzvVRKWfSO5Xswt91wVv0pgveYrZ/W/D2onD4kYLY3OqESm4l+BiyoDa5eT6TvOXuvTTVCG+U0Uo04pkF2VIABpnCMMUSg5mWOPQzhcJfUpFtcGOGNRYP2iLR3+LFJHtUvjy7/3nBO1UXvLrgvY1JbpPvb1JAEpjV86/tw+0meKP6LoMlqhKYaoRi8yDi3tdhTyt8Fa+rWn+QJMOWkg3JaIMtpUluOouce7Cn2XRB8EoGG5gkgUkyvI1G3FGC9+zFSwjxeiFJEhwuf1hsdsQmp/2rgtftdECRJci5KyD/t3A6v3/rgvea4M3jhzWLsXr+bDw1fhiGd2uLhOgIPD5+OLa8NV84HrrgvXWC94ed34AxBrPJhISEBAQGBuLy5csICAyExWrF7HmPoX2nzlzudu/TH7Isc7lb0oK3Se/hKFM+E9Xr1MeMJ57HohWrcOLsRc5PJ89j58/H0LRVW7Tt3BVGixUth03CnE9+vOWCN2/lblBmQzBJgmr10wWvLnjvCnTBqwteXfDqglfn+vSgcASSAQoxVCUXX6SoC96iN13wFrPdDjl4u1AoapEbLlLhRwpkYggiIxSSirSS181UMCJ4mAFeyQiFGOxMASPCPabg6+bg1QWvKHjf0QWvLnjvMJSE5iDFCDm63r/yfrej4I3quwyW6CqQDBYotkAQEfxrDCxU8vrXGgbJZAcxBsURDHe9MZCNdp4CQzI54KraE+HdX4Zs8Yds9kNglU53XA7esxcvYeu27TAYjTnpEYxG2J1OuDwh/4rgPfnzHtTMKAMiQqQ3CPveF+/fuuDNL3j/KQevLnhLVvAe2fUllr/yArZ/shZPPDwVNpsVjDHYbVaUTUsVjpVWqp44e5EL3k3bdoMxhsFjJ5aY4K3WbQT6zV4Am8uNpIrVUTajItZ+uVPIwasVvJmVq0JVVUyYPhttR03DpHe2/KuCt+bcjag+60NIigHmgDBd8OqC945HF7y64NUFry54dQqnEQVCIYZK5ER/0gVvcZoueIvZbkbwDvRhCLtGSV0cfqSirU8Ok39iMLtGNeaCgSREMhMeUKO5zB1riURvkxev+idxVnrTOB+lZQp8UbsmZ0fbhgJ7+rTiaKtqHhzbAycfHcG58NpDAn9uWsLRdli+UvLM+UucU+dEtNvOX7wsoA06heD6zAkx0NNUT796eLdIbuXS915+BgaDQeh0heBdW/H73GnhvfNkSh5asXrgt/Oc/T5oq7T6bvvx5DmOVqzsPX4Ou389y9EOSnYePYvPD5zirN17grN811GBhV8d5Mzc8IOAduDU9sUvBarN2sDRVqZOHbUSYd1e5njaPM4J77FYQDsgLWyAHdLpeQHta5b24P/fhhkdkOxeSAHJkDxpYCYXSDVD9laEWq5nqeyTvfYDnNB7XuRE9npDQLvNNyARpcJagfRxqzlCxekR7wnnWmDLuQhoNhOqKwqy3QPJ7AdLfG3YUpsgoPYQOMq2zJXESwRU/0gw1QSmGGFNbQ6DJwkGb1korgioQSlgkpqbGsMCJhvgqDMOjjrjYK12H+dGg3VBisz7RLividL263yytmB2aPDZ9stOzh+XL6FL585QFAVEhKbtOuGDrd9i6y+nsWznUYEP957gbP3ltMD3v57j/HLqPEd7v+7StTveeecdZGdnw2g0Ir1sWRhUFaePHMCfv58UpZtW2h7bJ9ynC1txKYjZwoRuYYLXZ8JOu19XTh4UKUDqaoO3P38/IU7e+chMQXpeuiCikaq+AvZSCVNkwaudqPTpC4V+0TfALUjo+kpdn0nMAqWuVuie/EUQ8X8d3y8ifMfi+ZQn1597dDYC3G6YzWbEx8UhLjYWybk5dy9dviyc29og/9DpC9h34hz2nTiHj77aCSLCnPkvY8eR37HjyO/4+MeTHN++94WtBzmPbvpJYOOPJ9GiS0+oBgOSk5NBRJg9exb+PrBdQPu5J7/8LkwWKxp27InF2w6h3LhVnLxJqTy0okgrXTKnfIj6T23mzP30J87rOw4L9F+6g6NNyVB1xkeIH7wCRAzOsk3yiaPU0Ss52veq/9RmZE7+kKOdvAvu8KyAdpJMO1HsqPugIFVLu7/WufPQCnxDRl/YaozmuJs+LODtvIAT3X+5gHac4is+y49fc40JBZM+fjWn3DgRrXBNG7NSQHutJ494TyBp+LscrXTWCt3k+94TJrDLj18toJ180V6zmZM/RMWH1nF8J5a0E0TV53zM0U4Q1Zy7EXUe/5TTfP4XAt0Wf8MZumKngHYRypOf/yzw8jeHOO98e4yz4ceTAt8cOsPZ8+s5gQOnznOOn70ooJ3czteHaiZhBdmr+ZXTlVNHfPo1cfyh7dOuHvleQOgXftwicHXnOs6fn7zOubR8rsCpp8dwDtzfXWB764ac9akZAi+5Ejnj1GiB0paOtzu9KQLdKazU9+NGMZKEBLKidQF1o/xI5akadMFb9KYL3mK2203wFgWt4K3KnCAi2JgsCN48dMF7Y4L3/Zef1QWvLnhvW5gjAiQbQJKck4fXHlpqYjePogremL5vwBJRAd6WU5E2asUNC97EIcsKFLx5BLV7Cu5G42FLbQJTeAVYIjJAjCGw3sh8gtfbZQG8XRYgMHsC1MB4yFY3nHVGwd10JpwNJsGS3ARMNUEy+XG5e6cK3j8uX0JkRAQMBgOeeeNdLm1LWvAGh4TwvKXz5s3Dijdfx3tLl+DP30/qglcXvLeN4M0sXw7VqlRCWGgIGGNQFJnnid6zdy8/XjcieHf8fBRExOVucQTvii93Y9bCJYhJTEZqaiq++fpr/HH5UqGCNyw2ET0fnInF2w6VuuA1uMIgW5w5Kwx1watzB6ELXl3w6oJXF7y3ihrkjySywU0GSMT4L7fLkx9aFSBObwd6UHjO2IgIAWRAe/Lme0x58gMRoT/pgrc4TRe8xWx3i+AdyCLgJBXG3ETXbeQgXfDqglcXvHcZUkAySFLBTH6QPGUgB6WX+j7lcbOCN7jto3BVaAvJYIbBFQZTcBKYJMMcFAt3+caIbH4fkvs/j6BqHVBhwhqkj1uNmI7TEJDZAqpfMJiiwl2pA+L6vVKo4NUS1XcZzN4ykE0OWKKrIKjppHyC19tlAdxNZ0J1x4CYxAWvs8EkGLzlYKsy8K4QvF6vF7Vr18bG73/BlgO/3RLBO2bsODDGIMsynE4nX7mrC967U/C+//ZS/PrL/jtK8B7a+SX8XU5egDAzowIiIyKQmBCPw/v3CcfrRgTvvhPn4PJ3I7tlm2ILXv8AD0Ijo9Gyy714/bXF/LsoTPDWad0FjTr3KnXB60qqCiJCSPYYXfDq3HHoglcXvLrg1QXvrSCV7JCIoRr5ow2FoCEFwk0GGEmClFuDieUK0tuBvhSBRhSIZLLBSjL8SIWdFESQmXuncDIjg/wQTRY4SUUnCkV/0gVvcZoueIvZ7gbBO4BFIJxMKEt2DGaRqCL54QE1Whe8xRa8qi54dcF726DENQJJMogxMNVa6vvjy80KXkNALCzh6Yjo/JQmRcMHiOv+KLwNBkA2WsBkBYrZDtlkBZNkGPyCEVK7J6K7PoGY7s/AVa4JiDHYkhoguOXsGxK8UX2XIarPW/Cv2gOK1R+y1Q1zWDpsKdlwVe2NwMaT4G4yHfaMrmCyAiYbuOB1NpgkyN07WfD+cfkShg0bBpZbUC4+ORUZNeqVqOA9de4SduzYgTp16oAxJshdXfDeXYI3Niaar3otV6bMbS14oyPD0bRBPbTIbgAigp/DDovZjArlykKSJAQHBfHPVRTB27pzNzDGii14l322EyaLBS+t+lT4LgoTvAs274Eky3jsgy9KRfBWnvwBTP4hkE1WhLaYfC1HqC54de4gdMGrC15d8OqC91YQSibYSUF/ikQbCoFCDA0pEB3Ji3LkQCLZSn0Vb1cKQ01yI4oskIkhlEyoSi50vM6K3e4UhmzyoAL5wUYKapGbb9MFb9GbLniL2e4GwduWBcNIEk/TkCd3dcFbdMG78hVd8OqC9/aB2UJy5IktBLI3A1Lw7bNyN4+bFbyO9LZwlmtRYA7e8OxBSB20EBUmrkXa0FfgTKqOpL7z8+Xgjeu7CLLFBVeVnghq+tCNCV5NDt7Qjk/C02AMHOVawxxZCYozFEQE2R7MV/E6qg+9KwXvH5cvoULVajwfLxGVuOC9fPkyHA4HFEXRBe9dKnhPHj7IBS8R3faCNzY6EkSErh3aoGmDuvBzONCjSweMGT4IDerVFfr2ogjehs1aISouvtiCt3O/oahQpTo2/njyhgXv46u2wGS2lsoK3rh2D0BSDbAEx/AcvLrg1UxlwaEAACAASURBVLkT0QWvLnh1wasL3jx8C97fS+FoSkEoSw7+t7oUwIuLFYaRJHTLzbnbhDwII3Opfz4tKjEYSEIcWVGXAtCTwov8WrrgLXrTBW8x29KlS/Hnpjc5l1c+LXDxrVmcQxN6CXxcvhLnFf8kgef8EjiP2+MFZlniONPNsZxJxhiBiRpmmGMFZlviMNsSh2TZAkYEhRgmmmIwxRSLkaYIzLTEYaYlDgtdiQLvh6RyPk6vxPkqu67A7u7NOAdGdxM4MW845+Ib0wW0VdGvfrtBQNuBHfv9AmfLwdMCG344yVm374SAthr1Rz+cFNC+xnfHzgpog68fNWg76gOnzvNK8K8ufRsGgwFHz1zg/HLqGj/7CNmfTl7D970/+/kUZ+X3v3KW7jwq8MaOw5y84CwP7aBkwdaDAtoKsY9v3i8wY8M+zgOrdnOGvL1TQDtYyn72MwFtVVvfgWfsgLc5ntaPCbgaTeVoq/lq36vb4m/w9aEznMc/2y8Q2WsJp7QH/KUJswWBGIMcUaPU9yUP3+rgzgaTOUFtnuB4O80XCO36EkK7voSAeqMg2wIQ2uV5RPR6I4eer3F8q6IXVPU5sucrOSt97QFgkgRP5XY8gPKtWq09n+IGrRDQvret5mhYMnrAlNQUsl8YTJUHc7TVtI0VB9zw8bJUG8HRXjexA97GY5v3c3ylW96k09VD3+Lq4e8E/jqy5xpH9xaCRmxqn3NkD47u34cgjwdEBKPJhOlzH8d3B49j/8nz+HT/bxztdfr1oTPYc/wcZ//J8xzfgMdisUCWc3Ka/uErETWi01fWFZYzVdymqT59zJcfCqYAoZsjdTX7ohWKhUldrdD1kbqC0L1wTpSlPkFgYUJXW6G7UC5fozCpm+/7KEjoXrooTsRqP4smaD1y4Cf0vrcH/jx3JhefvLza4+Mj+wsUuqeP4cpvR66hPUd8vjfxHPGpTJ77vc996EHYbVbYbVb+N+1r+u6X9picuXAN7djg6JkLwiSsJ9iL8hWrYNfRs9h19KxQnf393b8KvLrtEOet/x0RCAuPQL/+A3Hq3CWfiulbfLi2bfvh3xGXlIIZTy3A9sO/CxJGEK6DVyBt9EqO9nEZk9YKYqfNwi857+3+VeDpL37G01/8jCpN24GIUK9VB6zZcxxr9hzHag2+Ajmg+RxO51e+EtBWrG/4zGccU6WBAqXdB+rc+Rgq9OVYq4/kaH+142wwCYGt5nHCe7wqoJ240F43Ze7/QLimqkxfL6CVm7Ue/YTjOwGslZ7a51Sf87EgSytPWydQUA2D9HGrhcl0333Wkv7gao5vXYSKD33IuVGJ6ytytZ+79uOfCtR9chOn1YItAj1e/4YzfMUugSnr9nJ8Be8r3xzivPvdMc7GH08KbD/8O0c71tlz/BwOnjrP8R3vaBf3+Pa9Qn96/iznWn+Zg7ZP9UU7KXrl1FEBbf8njBsPfYu/f/icc2XL25zL7z0hcPrZ+zn7R3YR+LppPc6amHSBJ+3xnEEsUqC0hWVx6EphKE9+YEQIIzP8SYWLVCjE4CUTHKQgiiwIJiPspEAlqcDXakiBiCAzZGIolyuGk8kGL5lK9TOGkglhZEa0xQKrLIMRYVnFTFx8Yxrnz42LBbTnkC9/ffUeRxe8RW+64C1mu9MFr0wMMmMYa4zGg6ZolJVtIKK7SvAOGDcNDVp31AWvLnj/g/SE5IrNybvrCIOS2vE22Kcciit4Qzo8BVtyg9wUC/WLLHij+y3nAte/QivIJjus4WnFE7y17he4mwXvn2dP4ec930KSJDDGeMqGxW+vLLbgtdvtuUWrFJz87Tdd8N7lgvf5Z56CJElY+vri21bwvjBvJmRZhsGgYtq4kTi4fXM+wfvOm68VS/C27HgPiAiVqtUosuANCouEoiiokJF504K315CRkGUF67bt/VcEb1h8MlSDESNnPs7lri54de4EdMGrC15d8OqCtyDxyYiQRna0oCA0Jg8SyIp2FMIf05PCYSMFdSkAAWRANfLP9zo9KRzRZOE1kgzEYCYZncgLmVippGPoQxHoSmFoQUGQiKEWufFqhQpYW7UKNlTLwmc1quuCt5SbLniL2e50wdvb6IWVyWikBMDKFDAitDV67mjB+8jLy9Fn1HgMmTAD4TFxMJrMcAUE4qFnXxEE79PL194ywbtYF7y64L0NUBJbgohBjqxZ6vviS3EFb2jXlxBQeygkow1BzaeWiOBNHPYuGJPgLt9EF7w3IXjPHDuEMfeNABHBbLEgObVMoSt4m7TpiNETHsJ3R88UKnidTieCgoKgKArefe89XfDe5YL3j/O/o1yZMqhZvfptK3j/t3EVn8RgjPEVvNUqVURCbAxGDx8KIkLLZk2LLHh3HT2Lxe+vh83hgCTLRRK8ZavUhL+/m6eEuBnB265bL6SWq3DLV/BOX7QcZpsDbm845q7fJchdXfDq3AnoglcXvLrg1QXv9XCQghY3KF+9ZEKaJl1DHi0pGH6kIj13270UjroUgP4UiVrkzvnVS+7//1u0pxCE5MpriRhq5+bM/axGdQFd8JZu0wVvMdudLnhnW+LQQQ2GieXMDFmYjGTZKgjex51xd4TgnfHsIpSvUg3RCUlILpeBjGq1IUkS6rVoi9XfHRFW8A6dPAsmsxmKoqLXfeOwdvdRTHn8ecSnpGH55u0lInhVXfDqgreUkcOqgJn8S30/rkdJCF5HuVaQzX7FStHgK3iT+r0Aa2gyFIsT1oh02OOy4JdaH9bI8ghpNQvO9La64PURvHl8sWsfZFmGoqoIi4hEtXrZguBduGINhk+YCkmScor9MQarzZZP8LZp3wFOp5OLtIiIiJwARxe8d73gFYPV20/wbt+wEowx2G1WBAcFIj4mCmaTiQvfvHQixVnBu2bLToyZMhMGgwFNWrcrkuBt1/8+3D9ufJEE7+D7J6Blx3tuqeBt03swGGNIzarD0zToglfnTkMXvLrg1QWvLni1tKAgxOQWF+uemyv3n3CSikxyIps8/G81yQ2JGBe6WrpTGDxkRAiZeD7ef4MgMkImhgAyIJos6KHJr6sL3tur6YK3mG3p0qVi4Q+fQilCMOETGP/901bOlc1vCpx87D7Ork6NBTZmVOasiU3nfBBWRmBlaBpnuSdF4DV3EmdpYDJmuKIw3i8CUm6RkyBZRapqgZFJkIjhKXcsVnhSsC6pAkd7Ie/smC2wf0RnzvE5QwUuvj6N88f6RQJXv/2I41u45sKlyxytcH1zzUYEBHpQoXJVdOzRG+UqVUVgcAhik1JgNJlgMlsgywoS0tIx96U30aTdPZAkCWaLBYxJ8HO6oKgqiAh2hwNxiUn44sBpAW1RE21nry0eMvfTnzB744+YvfFH9Jq9ELKiCsXGpq3fx5m6fq/A9I/2cab5cP/K7zgDl/2P0/21bwQ6LtrKafeSiDbAavHCFgGtjNUOiOo+uUkYPFV9+COOb0EE7WDPNwgM7bKQ48qeJlAU0aVzYyjxTUFMgpLYqtT35YYo34tjyRrB8as/USAvSLKVbQ1msMCe3Ahh3RYhrNsiRPV5ixPTf7mAVsb6FuxJGHoNvlq3wxyEtZyMkOwxCKo7GLLZCWNAHJhihKNc63z7pS3Q42w4RcBeeyzHVGmQQEHHQ1twzVChj1D8RFsEZPKHe3iuzl1Hz+YrOinIRZ8BvSDBhG2+RTsOXUNTkOnKiQM+RcpyhLAkSZBy5WxWpQyoqoqK5cqAMQY/hy1H8Ob2NXVr18SJsxc5Fy5dxhNPPcVTMyiyjIcnPnDdoEMr9XwDGe3nzlcwS+DnG8L3cxcqcTXH8s8zv4popaQm2MoXjJViIbVCJe6lSxp89uviuWsUWiBNK21/ExHErU/hucIkrvZ89f2uCiDfuaCV+/kK6+Wc29vWvwdVVREUGIBmDeuiRaN6qJJRHlkVM1CjSkUYDAacOriPf//aa/HshUscbfHUY79fFIqiNmrRGowxBHtDsfvXs0JxwvU/nBBY8e0xjnZSt2LdxkhISeMFU7XH+OqBHSKaa+r8xcvo2rUbnnjyKZy/eBnjVu3maAsrJQ1/V7hvaoVM1sMb0OfN7ZxZH//A6bhoKwITK4BJMsq2HSTc1x5ctVtA+/1u/Ok3AW0hzsLunaXer+nc8WjPJ1uNUQLuZrM43s4vcLQTylF9lgqTyL7F0rQFxarN/ligzhObOE2e+1yg3Ytfcrot/prjGxt0Xfw1p8urIm1e/JLjO/7XFkGuOOVDAa14rjBhDUdb0C19/GphQYfvJFDm5GtUmrpOoOrMjzi+glcbl9R9YhOn0TOfCbR8YQvnnle/FtAWdxz7wXcCcz75kaMtIL3wq4NYtusoR1vfpbAistri2Ad+Oy8sUDp9/pKANs7NJ3i1E6iaQqW+fbR2svbcRRHt5K3vWFHbR/j2lUJ/sXM9R7so6491L+LswvEc3yLq21s14GjdxZrYdKGYe2kL2uLQhXKKLGfeQLG0PFpRMIgIJpKgEEN/ikQa2eEmA9pq0jloSScHJGJoTkG3/DONlKMwUI5AGrNBYgxOsxE/De+En4Z3wuX3n+L8tW2VgNZx+Rakv/LbIU6+yXrNZIUueIvedMFbzHa3CN6lgcmY4oyEnyQjVjEhSFZhYAyMCIwI3W1BXPBOCI1BRasDAQZDqQveT3d8j659BoJJEhRFQc36jTDjuVew+edT2PzzKazdexwvfbgFQx+ag7KVshCblJIjFhhD1z4D0GvwcLTt3A1b9h5EjboN+CqchLRyyKxWE18cOI0N3x2CNyoWz63dehOC90Vd8OqCt/Qo2w3M5Lytiqr9IzcpeNWAWMhWfxBj8KvYucQFb+Kwd4Uq8d4mD8AYGAsmq/A0nqwL3kIE719H96JMciJmPDga65cvxsm93yDcG4KPl7+KDi0aQ87N12u1WtGiWRO0bNMWSckpeOq5FzBo8BBYLBbYcvPvElGBq0p0wasL3sIE76zJD5a44O3QsimICBJjYIwwc/wo4RrYtPZ94fsviuDd/etZWKxWdL63b5EF7+zlH8NkNuPNtZ9i+YYvcO7EkRsWvC6XC7NnP4JTZ86WqOC976XVMFgdkA1GyIqKts9t1AWvzm2PLnh1wasLXl3w/hPtKAQOUpBItpt+bncKQziZEUImmEhCPFnRhyKEx7SmYKSRHUaSEEFm1MlNjVAU+lEk6pAbTcmDBhSI2uRGZwq97mOrSy6oJKE8c6BX+UTsG9pRF7x3QNMFbzHb3SR481ZULQtMRqCsor7JicpGO5pa/DHfHc8Fb4TRBJUxDI+NKVXB+92R32Aym5Hdsg0++HwbQkLD8MaqDVzu5gleLemVsiBJEmRFQXhkFHb/elbgjZXrUKFyVRhNZoRHx2L0tLkI8oZCNRrx6ud7SkTwTly5Uxe8uuC9pTCTE8wWXOr7cVPcpOANbDUPjjItwBQjFFvALRe8cf2XgIjBXWsowrou0gXvPwjev47uFbZpB3eJsdGwWCx8Qs1gNMLf7UaVqllwOBz874wxGFQVV479pAteXfDelOC1Wa1gjKFTm5YlKnj/OroXDWtX5+Ol1W+8hCdnTkad6lUREeaFyWgsEcHbtnM3EFGRBe/ibYcwdmpOKiqDwYCkxAR8um51PsE7c+ywfIJ3xsyHUadOXciyjLiKtVC1fW/0X7AaMd2f+UfBm9B5IoIqNUVS/bYgIsRmZSO6bEU4PSFgjEE1W+EMiwURIaP7WF3w6tz26IJXF7y64NUFb2HUIH8QEapfp0jajeJPKsqTH9r4rNqtSi54yAg/UpBJzgJFrJa+FIna5IaaWwAtTyLXJjdiyAKFGAwkIYzMiCELAsiQ0ydrVh6nkh12UpDErOghhWKkHMXFri54b/+mC95itrtJ8I5yhCJGMSFGMeFBv3AsC0zGCk+KQHW7E2YmIcxgKrUUDVWqVIHNbofd4Ye2nbvi22Nn8cXeQ7DabJj1zIJCBe/m/adQuWZdEBFGTZyaT/DmseCddeg6YBhMZjO84ZGIS0vHlIVLryt4p6/ZKQjeWR/vQ8dxc3N+cmGzwxMZh4CwaIQlloXRYgMRITItQxe8uuC9ZTCrB0pc41Lfj5uiCII3uPUcSAYLXJW7w9v+Sbgqd79lgjdhyDswecvCXXNwkQWvreogEDFItmAYUtr8ZwXv1cO78eWnG/DS/GcQEOCGJElITE5GoMcDxhiqVasGWZbBGMPFX/bqK3h1wXvTgjfv/ElNSihxwZsUF4MAlwtEhIrly+akE5FlREeGY/GCZ0tE8PYfPhr+7oBiCd6dR8/i0+9+xvZDpzFqRE7xt8aNGvBAvVWjunwyRSt48zj66wk06D8OxBgU1QBi7LqCN27AEkQ3GwRLUBRfde9Nq4SICjVQc8AU9Ht0McYu2chTNHRctBVGmx9k1QhnSm1EtBqvC16d2xZd8OqCVxe8uuC9HvdSOOLJiiAyFphOobioJN3wat3WFIxUssNAEqJyxW0VcqEyOcGIEEsW1CG3kDs3j84UCgvJXCITEepSAEbKURxd8N45TRe8xWx3k+DN4z5HKEJkA1JUC17IXbm7wpOCBQHxaO3ywCErMElSqQneTzdvRlatOlBVFftOnMO3x86iVcd70KP/EHx77Gw+wdt1yGgoqgo/fzc69RmMMhmV4XC6sOPgiQIFrzb/7of/24+eY6YgKjEFUUmpSKlaG1Watkdc+cpwekJyigCllEP1Nt1Rr9tg2P0D4I1PwZD576LxgLEoU7sJXCFh8CakwWC2gDGGiNTyuuDVBe8tg2QVapkupb4fN0URBG9Yt0WQzU4wWQWTZDDFUKKCVzY7IBmtkM0OKFZ/SAYbjJ6EIgteNSgVzBIAYgzE2H9a8OYFEkSE+PgEBAYGol2HTkhJSUFaWhoMBoOQnkEXvLrgvRnB26Nze0iShAdHDi1xwXvy+69gt1lBRFBVBeOGDQAR4YetH+e7xooieAeMGANZlvmvjIojeLU5eONiYqCqKqaPGYKrB3ZgeO97IEkMgW5/XDm4M5/gPX/xMka//Q0YY5BkBUxWwFQT/Cu0QkjD4fDU6gdTcCKYrCKwfH2k9X0UFSesQMUJbxeagzePlk+sgcEvGEZ3BGSjBWXqtUCnaS/oglfntkIXvLrg1QWvLnh9aUIeOEhBOXLcktdvRkEIIANCyHTd7YFkRASZEUc5Y5EWFAxGhBSy457cVb42UhBOZoSRCV1uYOVvNwqDjRSEkBEZ5If+FKkL3ju06YK3mG3p0qU+1SvPigjVr30CHk1FaN+AWhsY/31gu8BfX6/kXHrnMc5vj48U+HnUPZzv720uoJWxu7s3E9g3oC02dWsCIkLtmFCkePwR6+8Hf7MRWdFeTG6chbSQAMyuk4l9/dtgX/82+V7/lwfv5Zx+5n6BSyvmcf7a+q7A1SPfc3yrcB86fQGLliyDJElQVBX3jZuIH06cw6PPv4jomDj8dPI87unZR6hWGh0bB8YYLFYryleshNHjJyGlTFms3fylUMn04KnzOHz6AufIGZG8StdvvfsBGmQ3xtwnnsay91Zh687vceD4Kbyz6kNMmjYTteo1RKOmLWB3+KFr/yGY/cKreGTha6jVsAn8g7z8Z8fEGKxBkaj/+AZkP/s5sh7+SMO1PHaVJr6DkOptIRvMyJopSlXfQWLq6JWclJHvCySPeI+jHWgmDntXEF/R/ZYLRPR8jaMdvHpaPybg33g6x5I1XKC0B+f/RUiSoZbtVur7UWTK9+bYao4R0J53kb3fhD2tCYgYnJW6CBMLvud50oj3OMn33RghjUbAU+Ne+Ge0gV9KPSi2QChWNyJ7LUFYt5cFtJI4pONzAtbq90EJSgURgyE4BcxgA1PNsCQ2uOFj4qgzjlPn8U8Fluw4wvG9d2kH/r4yUAwYNIN938rLmsGXr8wUBJmP4BWqMB/YJvLjFvz94xZsX7kYzz00GrUqlcffezbh6ncfc45tXoG/933GuXpwp4Dwfj4TgoVJXDF4OXgNrbQ9+YswCC1U4p7+VeTMiWv4CkyN3BTGBD7BliBSfQK4wuSsNrgrjIKEbj6p69MPF3qeFCpury9qfY9dwZMOPhMPvt+H9rs6eRCrl70Gxhi2fbq2YKmrFbq+UtdnQl47NvnryB58ve4dmE0mOB12OP0c/NwSPtuZ40Igrg20z5y/hLmPPQHGGBa89DIfexgMBqiqAd169+e1Bn7Q8NUvZwTW7D3O0RaDXb7rqHBf2Hv8HPYeP4cxk6aBMcav53ffesPn3BW5cuooJtw/Eg3q1s7JPSxJyKxUGe07dUHtdt0RVy4Ts1Z+KUw+D1z2Pyz86hfOqj3HOeUHzEZ8ywGwesJh8YRDsgVBCUwEMzpAjEHyjyv9/kfnP4124YGx4gD4N5nJCe/xqoD2Fz5po1dyMiauFdCO633772bzv+B0fuUrAe1EyZC3dwqMef87jjZXti/aRSL3vbtLoN9bOzjayZeOi7YKsrTWvE8Eqs/+mKP9bFVmfOTD+mtMF6mswXeb9jV9pXeNuRs52uOY/eznAm1f/JLTe8l2Ae0x0U5Azfr4BzzzxQHOa9sPC6zc/Svn8wOnON8dOyuw/+R5zlFNDHn0zAWcOneRc/7SZQGxr78kcun6+PbfWknsO2GnHQP49u1alyGOfQ7h6qHvOH/v2cy58tlbApeWz+WcfHSEwA+D23O+rF9L4P2Q1AJZE5POeT84lfO0I0FgrBrNKUxiDmaRaMeCUZH5oQvzFlnuysTQkAJLXOz2pQiUIQesJKMuBVz3MSFkAiOGKMpJddbJGwo/RYVBkjA5PgGbqmRhXGw8FInh3qQY7OzY+DqL7aZy/ty0hPPhExNhNplw9ZdduPrLLnF84DvpLuAjajWOS7uYIR++Y0XN83TBW/SmC95itrtV8O4b0BYr2tbFk81qoGliJFb3aIYDY7rh2PSBODZ9IFb0aQk/owGfdm38rwneTl17QFVVMMbw+Asv84BnyKj74e8OgKIoUFUDHpw+G83atOc58oK9Xh4o/fzbeU5RBO8/8dPJ8/j+yCk8/8oSDBgzHll1GsBoMmHMtNloP+xBRKemw2i2ILh8bdi8MZAUA5LaDbuu4GUsp9K8YvWDYrKASRLCGvbVBa/OP8JMLiiJrUp9P4rMDQregNo5PztmkoKIHi+XuOD1LSoUWG8kiNhNC15z+j050t2TCv/sKQho8QgMgYlgqhlyaOUbOiZ3q+D9+8ct+HvPJo5W8F797mNd8OqCt0iC98rJg/hwxZKc/y5hwbt17dswqCokSUK9Glno3rEtDn371U0J3ldee4OnMzhz/hIOn76AMeMm5KSVKJvOxyw3I3jHPrkIrXoNQv2292DojCeQUC4T7iAv0qvVwd7j57Dkg/VITiuLALcbR37ac+26/gfBe+XUURz8bjseeng2nnp+IR/vzN96EONf/QCpVWujybinYPd44QqLRpnGndFz4iOYtHg1Fm49yOXue7sOQbXYwZiEqIZd4SlXU7i3q2mdS7/v0fnPowteXfDqgvfOFLwD1PBCBe89FAqFGPxJhZtUOEiBhWQEkRFVyIkm5EEkWf5RwraiYEjEUJVcJSp3y5IDDlKQTDbce500Cv0pEo3IA4UY6uXK381Z1bA5qxo6eb14Pb08NlXJ4syumo6dHRvflOD9c9MSLnd1wXvnNl3wFrPdzYJ334C2ODCmm0Ce4B1SszzsBhUPVC1zywXvbyeOo0njxmjToRMOnb6AvYdPCAFPYkoawiOjYDKZ8f6Gz9C+aw8wJsFkNuOZl18XAqV/Q/Dm4fuTncikNJhtdtRs1RmZQ+Yh+9nPEVGrDYgxOOMyBMFrcoeBiJD54FJkzdoA1eoHIgZbeLIueHX+EWb1QI6uW+r7UWRuUPBKBisk1QhjcBIie795ywWvbHHBHF7hpgWvGlk1Z8JJkqEGxCGgxSNwN5kOYhJINt7QMdEFry54dcF7c4KXU8KCN7tuTbhdThhUlU8kJ8bF3PQK3kqVq8Dl74833lyKw6cvYOrDj8BgMAhjlpsRvJIsw2Ayg4ggKwoMRhNMFiskKWc8xBhD1Rq18wdiNyB4r5w6ysc5X2zfhXGTHkJEYhoCwyIRnVoO3tRMSIqCFpNeQFaPUajapA1CYxMhSRJsDicUVYWi5Byv5I4j0eDpzWjw9GZR8JZ2v6Ojk64LXl3w6oL3dhG8S4OTMSMkFve4guGUFaQaLJw42YzYXKxMRqpkAyNCvGRBOXKgM4WiE4WiKrngIAV1KQCMCBIRWrAgDGY5q3m75OabJSJ4yQQnqYgky3Xz1ObhJRMkYlCIwU4KUshebLlbnfxhIgmV/kEaZ5MHFpLRlyIEwbs5q5ogdzdVyeJyVxe8/72mC95itv+q4J3erDpinHb0KBMnCN4tXRpdV/Dumj4Q3auVyyd4h3Rs9o+Cd+jQIUhNTcWh0xc42oBHVQ2IiIpGlWo14AkOQWh4BE/R4BsolabgffHrX/DwO5vQYfh4uGLLQjIYEV6zFSqPeg5MVqGY7ci4/3UoZhuIGBI6PYishzcgqkn/nFx/VieIMQRntdMFr06hMLMbSlx2qe9HkbkBwetuNBGK3QNrfE1E9n7zXxG8Jm8az597M4JXsrjBZBWGqBoIaD4HAS0eQUCLR2AMLQ+mWkGSAjWtU6HHRBe8uuDVBe/tIXj/OrIHg3t1RUSoF0ajEQaDikoV0m9Y8K5ctQZnzl9Ck6ZNER+fgKjoaHTu2hM9eveDLMtFFrzLdx3F/HVfY9DUR9F3/EwwxuDnDoQ5V/I6Xf7oN2zUTQve/Tu/5oK3Y5eusFgs6N6rD0Y+uwTztx7E/K0HC0zRMHPFJry1dR/e23UYcanlQEQoP2C2Lnh1blt0wasLXl3wlp7gfTowDs2tbsSrZiiMoazJho7OIPTy9+Jh/2jOCGs47rOGo5M5CDIxuJiCdMmO8pId8WSF9eNjigAAIABJREFUhWSYSUYy2ZBCdvyfvfOOrqJo4/DO7t5e03sjCalAIBBIqKEn9F4EBEEQpYMgwgfSpIiI0kFR6SBNqoh0KUrvvfdeQz/n9/1xyWRmQ0JIkFB2znnOgST35mbv3n3f95nZeUWBgAgC8hMLlbufkTRx2krwRznBFXGCHZJAID4j9ftFBTu0gojCgh1VBQ/kEYxwEbTwFHTcz2WHwoIdToIG9YUXbxkhCQRGQaL/VwWvOp43VMGbw/G+Ct5dPT6EXpZg12txuE1trKpfHi2ig0EIwQcRQZjXrAq6lCqI01+2wNIujWHQyhAJQYS3G47+2Acp87/FV00c+/wO7/RRpoI3OTkZBoMBecPC4entjQ3bdnMFz67j5/HV0G8xdd5irNm6h9uD900TvKlUHrsRVr+80NvdEPPxQITW/4JuySAIAgyuvvCKrwmt1Q0eRZIdzU0kDXwSm4GIEkw+YargVXk++ZuByHpIAaVz/7VklxcIXtnmA8lgg1ORxlTu/teCN8+H4xzd5E0u0HmEw7PWNy8UvK4Ve8IclQxRb4dARJgS2lO561r9G8fn/dlt2oIgQJOvSYbHRBW8quBVBe+bI3gnjxwCg14PSZLQr0eXLO/BG1u4MAgh8PH1haeXFw4dO4ku3T6n1wBCCHafuphtwavcg9fJzRMevoHQ6XT4euRYHLp0O8uCd+jArxARFgqdVgtXF2e0bdcBGq0WVpuNbtHwIsGbugdv+VoNodHqUHrwIip3VcGr8iaiCl5V8KqCN3cE70jXYLhKGhTTWzHUJSjLWzTU1LsiSXJFa9k30y0aWgn+nNxlBW8zwReSQOAvGBEimOAt6KERRHgJengKOrgLOiQJ7ogWLI47bAU7SgjOKCY4obbglW25W1vwgiwQNBN8X/izQc/23A0TTKrgVUemQxW8ORxz5szhu0MrSNcZmy2G2J9lPwi3rvEfGmUBxHa2ZC+6R7dwPNm1gqK8CN9fPJpy55c+HGwXzHuzvuZ48MckPPhjEoa1qY/IQB98VrM8Pq5aBhpZRqfG1XF4/ngk5A8HIQQuNgumD+wGJ6sZoigiOiQQQT6eqF+hJDxcnKDXadEoqQweb1tCYQt9ttA7f2QvZsxbALvdjmq1auHo5duU1OYhqbDFECt0T1y9g9PX7lKUIoTtbHrp5j2Oy7eezyUFF2+moQzqrEBOfe0/zvgNeSMiUaRSTRitduhNZoiyBoLg6FotCAKcA8PhER4L56AI5KndHTFdp0Nn9wDRGOBcsi28G06Ad8MJcE4eRLFX6MthK9ebYinTg8MY34HCdgtWO1C/vcghSRBECQIRQSy+EO2BEJ2CQeyBuf7aXpqCH3HYK/YFESXoAuIQ+PEcjsiuiyhssRXdbTHydV+SRg8FzPeiP19MYSdJRJ2RShjZYIPG4gpRa4TG4oKITgsQ1XURJbjtPHhW+pwKXFGjh2+DUQhsNRsBLWdSvGsPg0vyIFjjPgQRZRCzB/27jcU7cRQdsJKyYN8Fjht3UijKZP/m3RSKsmPzjbtpcJ2WFTKQnahUCixOnrGC7PxhvnOuQs4+ObUrjdO702Ck8JMze7nnUApkTs6lE7ys0D2lELln0uCkLT/RysYg5cpGLkZnJnGVsZ+d9E25m0YmEveeEua9ufsSZCR4lb+bK/y4Serb2c9bMpKzim7d7OS2UrI+PbGd8uTMXlw/sBnHN/+JHSvmceI23XOygp89Ry4c5mGFrqLrs/KcbFAjCdUrlYOnuyucnexUJnOSWyG6Rw4ZAKPRgEF9euKPeTPpRMLBfzfA28cHjT9ognr16nO5ghJ2AvvgpdvYcuo6Zf3e45i5dDWGjp6ET7v2REhoKCIiImC1WjF/1nSmS/X1DCca2OvDrLnz4eHljaIlSyM0IgpanR42FzeIooSS1eojT5u5FOV12xDfnlKo5wIIgoDAGl1zNZYoJwu9Go6n5HqcU3mt6OPacljLfklxrzWSI6DlbIpy8QTb+Lj0iLWUGpM2czSbto2inAzpsWQ/ZcDKwxzfrD1K+WHjCY4xm0+msekEZdRGnu82HKcMWnWY48tlBygd5u/mYIWoUv5WGb+RUnns35TyozZwJH6/jlLmu7UcpYavoZQYtpqj5Ddr0hjOwz6u3KgNlFqTNnM0mbqV0nHBHo6Bfx2mjNt8kmP6zrOURfsvcqw5eoWy4+xNinIxEXvNvnr7HgcrXNMJ23u3Ge7ysHE5kwnfTHMAJo9IF/eZOJBu0RmTdz09vo3yZOcfHA/++oVyb/YQjsvDOzJ04EhZOBIzerSAu92CMZ2b48HKnykpc7+hXB/bnXLmfy05Dn1ci7KjZgWOv0uUoPwZEcuxwCOS0sTgARORkKC1oanBE10M/vhI541o2YT/GYIwwBCMAYZgjLCE4HtLKGWOWwSFldCLPKO473WRAjkaCt6wCTLcBd0L5W4hwQa9IKJ3aCjWxydQLgz6lPL0+FYOLg9mJ8+vX+BzeaWszUC4vhScyL3+EqRNNKiCN/tDFbw5HO+r4DUb9DDotNBqZHzZpDou/PErHm2eT9k4+RusGNMfBp0WJQpFo0rJovD1cEOz6hXwU5+OaFMnCXXKFefkbkaCd/fmdSgRXxQ6vR6Vq1TFhZt33xnBm0ql5u2gM5pQr0s/tJixHa55okEIgdHJDYHxSfAvUg5mdx8Y3PwQ1/9PxPX/E5LRCYIgwBiUoApelXSILnkdMjIwEVJgIiSvQiAafa6/rpfmOYJXEARovQvA74MJr03wOuWvDIEQuBVvgojOvyOyyyKEfTodBq8wyEY7vCu2p4LXr/4IyEYnuCR8CIFI0LoEIrDV7HSCN6DlTLhWGwZ7yQ6Qbd4gGiNEz4LQxKiCVxW876/g3bF6CWpVqcQJV28Pd2g0MlycbHC22yCJIixmE/y8PSGKIi4d3P5aBe/Cn8dAp9Xi5+8Gc6uFMxK8bVp9hNiYAtixfuWzVcZpK8XvnD0KjUaL2/dScPteSrYFb4nE8iBEhMVqQ1BwKCZMmoRbd+7ibsp9fmVNFgVv4SJxSChTHgaTiTaEI0SEp38QPhs8BkGtZmZJ8BbuuwKCICCmx7xcjSWq4FVJRRW8quBVBe+bIXhPDGqLLrXLQZJETOzQmJO7r1vwjrXl5RhiDKGkyt0BhmBO7mZX8FYV3aAVxCw1aisjuMAgSGgq+HJyVxW86shoqII3h+N9FbwP/piEB3/+hGMzvsGDP3/i5O6jzfPxaMsCPNqyAD983gZmowGdmtTC4x3L8XjHcqz/cShkScSh+ROyJHjDQkMgCAIOnjxLBey7Jnh/2HgC3X76HXljE+ARFgNZpwchIogkQdLqIEoyiCiBEBGipIFbbJLjlm4nfwiEwJqvuip4VThE13AIGiP3NWL2hBRULtdf20vxHMFrK9MNuoB4EFGCLaYWvOsM/88Fb2SXRdz2DalfM3iEgDxbbe+UvyLMATGQTc6w5a+K4LbzIBACj6ReGQpefUBRx4p9nRlEZ6XvmSp4VcH7PgreWlUqwWoxQ5YkLPh57LP9bpvCZDKiaEw+TPluAC5vX42HJ3fhyZm9KBkXC1dnp9e+gvfJ2f1YN38ajAYDSiUUw5dd2mPpnKnpipWDu7ahVIniaNKoAR5cPsVsI8FvByKKIkqWKg2tVos9R09nS/DuPX8LvgFBjls4o6K59/5lBe+83xdBkiTUavwh2n/RB2UrV4UoSrC5uMFid0b++NKQza7Q2LyyJniJiKi2E3I1lqiCVyUVVfCqglcVvLkveJOjg+Fs0qNV5eI4+lM/pCwc+V4I3qLEDqsgo6rgkaVtHCyCjGrPflYVvOrIylAFbw7H+y54U8lI8D7asoCK3VTGfvEpPF0dq08zErzLJn2DKZPGokv7T6GRZVRLrkTl67wly99JwZtKZFJjGKxOIIRAlDXQWeyOrtg6PQRBgChKjpU0kgZE0sAcUQlElGAv11MVvCoU0R4I0ebPfU3yS4D4tm3T8BzBm4pvw9EwBRWDZHSCb6Mxr13w+lTuDIEQEFGCqDNB1JngW+VzBLedx5EqdzNawWuKqgZDnpIQiOOzLVq8VcGrCt73TvB6urtBFEU4O9lBCKGyVRRF5I8M47ZoOL9jHSqWLo7o8FCc2bYmVwTvk7P7cXHXBiyZPQV2uw15Av2xcc1fmD3tVwzs1wcN6taB0WjEoK/64OGtq4p9gnnBe/DIUciyY6LoozZtsy14956/BR//QFSv1zBHgnfdxs0ICc0LSZYRkCcE/b4bi3Fr9mLK9jMY9ed2VG3+Kazh5SCbXeFT82uIziEQrb70up1+BS+BJSgmV2OJKnhVUlEFryp4VcGb+4I3r4czhtcti5SFIynvsuBtKHkiDzEimBjRVvLLcgO2IMFI/68KXnVkZaiCN4djzpw5mZzQypP6Bk8mYph7nOKDx1142SJBWZwyzUmUTWbSFcoZkL7ISRPKjy8ep2R2cVA2iRvQuiGS4gti2y/D0n3v+p0UHDp2EqVKl0FUVDR69+mLOfMWYOXqNfiqz/+QLzoaoijCydkZFSonY+yPP3NCVyl1z1y/y8EKV6WcvXI7jWu3UziUYiSVawrY52Blr1L4Kou209fuUP48fBn9xk1xrAh0dXdsw+DkBiKKEGUtCjRJ29uTSBpIOiMknRFEb4OhWDsYirXL9eRZheeNaTyXvykEIkET1TDXj0nmfERRNjxhj2Oq6DXkLQ/J4gGfhmPh32IG/FvMQMHeyzli+/xBKfzVCo4iDIX7/kEp1Hs5R0zPZYjpuQzuRetAMlgdq+gtLnAtUhuSwQaXInUQ2XkR8rZfyBH8yTxKwEczOHw++AmW6KoQdWZovPPTfX5Fl7AMj4/y9bMTV8pmnuz1KrMJKfZ6l3qreCpsow9lIwU2rqSLF0yjBk7ontqFJ6d2ppFdwXvxaBrpGqkxQlfRMCRjiXtJkfSyDSOyKXHTNU9LK9JYEZ9ZkaZsxKJsnJIRmQneDJvtvajhXkZC9+ZlvoBQNkFjcxVuS4Y0Se/m4gxRFEEIwfih/XDgz9n4pmcHmIwGlChcgE4Ab5gxFiajAR1bNKKFDHsOpWuexjZWY88ZxYQEJ3iZXOfJmX38OZruXN6FSd/0Q9XypRHg443qFRPRpc2HGDekDwZ80Zmer9y5pTyf7txA4wb14evjgzVbdnB5C9u8h5UKO87exMYT1yjHr9yB0ejYTmHGgmXc+XTp1j0sWPoHfP38kS9ffty6m0JhJxrWH79KyRcbB7u7FwavPoLBq4+kmzDXWuyOCWdCQGS9Y4JK0kLyS0h3zRJtfo6J6sAyb0B8UXlX0RdpSzGX/pzDqXJ/ikedHzj8W0ynKBu0snmEUkRWGb+J0mLGdgrbAO3zRfvw7bpjlAlbTnH8su0MZfbucxwL912gLD5wkWPpwUuUJQcuUpRScv7eCxS2IevMnefw89bTlLGbT3IMX3eM0u/PQxxsk7KO8/dQPpmzk6P59O2UD6Zs5Wjwy7+Uuj9t4ag3+R9Kw1/+5WDF7ae/7aL0WnaAg5XjbEPICf+c4o6B8riuPnqFomyWvef8LQpbdyprzYyErlLqZuYFlJOrbO7Aitpb91I4MqtR2e+xk/837/KLA5TSjc2fuH3xFULxya4/KY82/sbxdP+aNI5vxcBun6FkXMFnj/2X8nj7Uo6U+SMo10Z1o5wf+AnH2T6tKEr5y3K2byuO8wPbUpSNyC4O/oxyumdzCtuM/vAndbhmZj86hVH6WANQXHBGsGCCSZBgEWRECOaXasIWJ9jhIeiQVzDBKshomDcAzSOCsLdxMvY2TuYaFisnjvmc9jKPsilahvku67heRtSyjdSyhyp4sz9UwZvDoQrelxe8JQpEoE/Leni0YVa679WqUxeyLKNc+Qo06PTu0xexhQtDlmWIogh/Pz8QQiBJEtzcPfD7qg3vnOCdumY7NFotfAODHX+rRktX8frFJ8E1PJbuh0dEETpnbwiiDNktXBW8byBvjOCNcezNK3kXyfVjkjkvJ3jtFftC4xoKg1+h1yJ4JZ0RzgUqI7LjHLryN7LzIsrLCt5U7JX6wVKsNSwJbSEQCXJ4receH1XwqoL3XRK8x7euR7tWH0KSJJiMBnz6YSNUq5iIri0/gL+3B1o1qIEGVSvg6cH1+H3cUJQpWhBGgx6fNq2Pb77shJ6ftkDrD+qhbpWKiIvJh59HDX/tgve5q9FP7+bOV/bcmjllMmrXrA5Zlqng3bV1M2RZRt+vh2Zb8BYrXhKCIGDpmk3c+TRl1m/QaDSoWaceoqKjXyh4R81chC+Gfo+8caWg0elRrX2fdILX6h8G7yIVkTR2Y1p8cQp25CZGV2jy1gTRmiH5FIUgyo7JxVyPLSrvMqrgVQWvKnjfbMH7YPdf6PpxUzjZrGhRr/o7K3hrG9xgJBIiBDMSBVc0EnxeSuyyeAt6aAURNQQPJAd4QyIEOxpWVgWvOjIcquDN4VAF78sJ3rGDetEVakfmjKJfnzfhW9SqXA6iKGL3/kM4c/Eybt5NwcdtPkHesDBHUyWtFu3bfYYfJ45HnpBQlKtYCVqtFiMn/vLOCd4/D1/GtDXbYbHZYbC5OFb0yRoQyXELt8UrCESUIButdDWvJk8ZCIIAXUT1XE+yVXjeJMErhySBGJxz/ZhkzssLXnuF3hB1ZnjV+uY/F7wxPZfxWz68QsFLtEYIRASRDZAj6z73+KiCVxW875Lg/WfFQkiSo2la/aqVIYoiJElCcIAPCCH48esvHQXMwfWoXLIY/L09ULVcSTSrUxWdW36AAV0/xZhBvTFz7DcY2e8LaDQazPt5/BsreNu3bQ13NzeUKlkcJYrHU8H78M4NNKhXFyVKJ+LI+SvZErwHzlyBRqvF8St36Lm0d98+x6re3+ajUZOmGDLsm0wF7/LdJ+Dh7YvImFjU7joQIYWLQ6s3oP/QEVx+5V+qNiIbdOEEryamBTQRtUF0tme5iQSBiI4cxi3yDYgtKu8yquBVBa8qeN9cwTv9m/8hyNcLrRrUxKVtK5nHvnuCd4QtBEQQ0FzI2lYMmdFK8EcjwQdVBQ9YNBr0LhKtruBVR6ZDFbw5HKrgzbrgbd24DkxGA7b8NBh/fv8/uoK3ffNG8HRzwfive+PCletMB+ciMBqNuHrzNhYuXgJJklC3Tm0QQkAIgaeXF+o1bPxObtGQSt/RP0PW6EBEER4RsdDbXKA120BEEUSUEFz/fyBEhEAIDMXaQbIHgkjaXE+yVXjeKMEbVR8CESHnqfDs/w0gBSZCdIuCaPOHFJgITb4muXzMsiF4K/aFrUAtWCIqvtWC1xBeGcZ8tRyS1+gKTYFm6Y6PKnhVwfsuCd6bx3ZDFEWULZmAjq2aQZIkaLVa6LQaCIIAq8VEBS9FWVg+O3/2/DUfokhwYOPKN0bwXj+8HbvXLMGKRfNQv04tFIsrjNuXz2P0d8NRo2oyJ3jPnjiC4NC8GD5qbLYEb2S+AoiNi4eLqxvq1KlDzydvH18sWPoH9AYD9h44lKngdfP0Rpmkalh//CrdnuGzsXNhs9vx4/Q5NL9yz1ccwZWaphe8qUQ3ov+WPPJDEMhbMLmo8jajCl5V8KqC980TvPtn/YA6FUujUGReLJs4LN3j3kXBW93gCldRgw9ysHJXiSgQ9CoSReWuKnjVkdFQBW8Ohyp4syZ4/X280KxuNTw5sR2PNsyizB47DI1qVIaXuytSDm3hgs+O3XtRJC4O5StUoKt+o6Ii0axpU8ycvwjHzl/B+Rt332nB++fhy2j0679wCY5GqU7fwuTmA1GSYXTxRMTHP6DwVytgcAuA1urqkHbuUY7bI2VDrifaKmm8SYKXmNwh2vwhOoeA6KwQZB1Emx9E93wQXSNBrL6OPRUt3pC8i0AOr5kLrzN7gte94hfQuuZ5qwVvKqJTMIjF27HPr+L4qIJXFbzvkuB9fOEoCCFILlcGT87sw4yxw+Hp7gL52R0rsixnWfBWKVcKQ/t88cZs0bB77VJoNRrYrBbIsgytVkubqZmMRvTo2okTvA/v3MDYyVNQKrFstgRv5Wo1EBYRBY1Gg3spKfR8cvfwgNFoQq++/Tm5+zzB6+zqhnFzl3OCd/DqI/jfoKGwWK2oWa8hovIXgGtkURTvOTljwatAICIk/5K5Ho9V3l1UwasKXlXwvlmCt1WN8hAEAQM7teL24H2XBW+y3hl5ZANG2IJfmdxtIwTAIsj4o0aiKnjV8cKhCt4cDofgvfofkNUPAPMYZXGaUaGarovyjYy5k0nAYQrCdF3KN83Fo01zMX/YF2hZuxL0Wi2urZmFx1sX4fCurQgNCUZswRi4uXugdoNGWLF+M05du4PjV9M4cfUOFv21njZdEUUJfb8ehhNX7+D4lTROXuNhxalSsl65lYYy8LEd5ZWBjw2erPhQ/hwbPFnZe+U2L1ZY2asUvqysOX3tLtYcvQIPb1/4+AehaPXGCC4YD6PNCUSUULDTRJpoilojtM7+0FjcIRACybNgrifbKm8WckRdCKIGonMIJL+EjOVtgWaQgspBdA0H0VpAdFYQm/9re53m0t0pHrW/5/CsP4ZiKtmVw1qiPSSzG5wq90dc/z85WBmbMHgVB1uwFR+aRsLgvziKDlxJKaIQwwV7Laco5W94x4WUPJ/M4/BrPpWS2tHdHFEJhuAyEA026IOKw7XaUJhKdKF4N57EwRaWO8/d5FB2cGa5dDMNVvCmL0jSCgtlksjKsydn9/FwUmwnB7t1Dy/I9vBkKniPUVhp+OjySTy6ciYNZrLz0bXzGcdG5QQtF/t4cZ6RtHV0uE6LjWzRpBS5rHBVytjMxO1thpcRvOzv5gSv8vUzcT7d5HMmOQd3nJVSnckPeBl/nOfCYTy+cBgbl/4GSXLc2v95m2b4qvMneHp0SxpMJ++nx7fh8bmDGD+sP0rExaaf0GYmoznBe+EIDyt4001uM5MOynOU5dwByqmtq+Hm5gbNM6ErSRKKxBVF5aQkdOrYAYIgIOWO41xij93dlPvQaDT4qGVL3E25j0OXblN2n7/FwcrfS7fuISw8HIIgoEnzFtz7ptFoMPWXyQ5Rr5h0OHUtDZ3NFR6xFVBy2F8oNXwNnCoPoGgLtYImvAYkzxjILylqpeBKdMuG3I6DKm8+yoldNs7bK/ThcK02lOJZbwzFr9kUDjbuRnT+nYOdyC0+ZBVH+VEbKEpJ2fX3vRRWKP7472mO33afpyw7eImDFYqbT13n2H72JmXXOR5WNrIof459ji2nrnOwTRVXHbnCsfzQJQormhfuu4DZu85Rpmw/Q5n4zymOcVtOUpRimz1eA1Ye4hj012HKsLVHOb7bcJwy6Z9TFPY1zd51jjvG7N+5/vhVbD97g7L/wi0OVtyevHqH49yNuxQ2l7qtiMvcpLgyhl6/SEk3EZpRnnLjEvccbPxWCl4ux8tkUp+th6/cusdP6ityAtY7sK833SQpM7H68PY1DBnYD4EB/tj5z0Z+0dm5QxxsDvj08EaOx/8spDxcM5Vyf8kYjnvTB1BuTOjJce2HbpTrY3tw3Jven5KyYATH/d+/T2PRD5SUhd9z7P+wKiW/YIW3oEeLV7A1gxKDIKFrmVhsaFePCms2h1Eu9GPPtfReiJ2gz0TwZrhoMSdkJn/TfrcqeLM/VMGbw6EK3ucL3tXjBqByfCHkDwlEo8plUKNMMZxbMQUlCjpWmIqiiEIx+bnC4nmC98TVO5i1aDlc3dwxZ8kK+rX3TfAOmzwbWp3OserH5gybm6djpa4kUzHlldQdAhGhtXlBELUgGhPkMHU/XpWcIwVXdKwo1TtBzlP+P/992RW8ttJdIRrsb7Xg9ag1HAIhz2SICOeKvVXBqwre90rwHvt3DUjqZ0AQIEkiXOy2TAXvzAkjYTGbsW7hjDdG8A7p3Y3+DbIsw2A04rP2HfDXmrX06yNHfIuUO7fSCd4z584juUoV2J2csix4J0z+FRaLBRqNBlv3HODPX3YldiaCV9ToUPzr5Sg1fM1zBS/LS1/bQ5MddyRE1Mn1mKbyZqMKXlXwqoL37Ra803/9CZ4eHti/cyse3r72XgjeiRWKQieIaCX4v3K520YIQBHBDoNGRh4Xmyp41ZHpUAVvDocqeHnBu2PtCjSsUwN+Hq4Y9XlrPNo0F4+3LsLUgd1gMuhBCEG1KkmYPnkiHt64mCXB+zzeN8G75ugVVKrdAG5+QQjIVxg6owkCIfCMS0a+T75D2Af/Q2i7BXCJawAiSs9WXTqanBCNAaJbVK4n7CpvP1JgWRCNCaJL3v/092RX8NrLfA4iad9qwevVcDyMwaUc22RIGlq4qoJXFbzvi+B9fOEwJEl6tt++Q4SGBvk/V/AmlykOg14Pq8WMhjWrOgTtGyJ4v+nbA+XLJiLA3x8fNGqA4iVKYPqs2bh5NwWtWn4Ei8WMEsWLQxRFnDu8hxO8d1Puw2q1QhTFLAve/DEFodXpUL1mLVy6dS97glfWosSQFYhs9hWMHgGO/MHgBNnmC9EeAMk9GrJfAuTQZEj+CSAmd8ekvXu+LF3bic4K8TXeDaLydqIKXlXwqoL37RW8fy+dC61Wgz8WL6D51PsgeBuFB6KoYP9P5K5RkCALjjuaXUx6VfCqI9OhCt4cDlXwpgne6yf2w2Q0onXzJnSLhlTBSxujuTjh4Y2LFFXwZl3wrjl6Bb7h+eDiEwBJliEQAp3NDZJWDyLKCG23AKHtFiCg0UgIkhaicwg0+T9wFGCyjjY4kTxicj15V3mLiW4EorNC8i32n/2O7ApeU4H60LiFvvWC16vheEfzREGAIEpwqdhHFbyq4H2vBK8sSwgN8kegrzc+ql8Tep0Wl7eu4ATv+X9WoF5yBRSMCofBoMeAHp3eKMHbu/OnaNOqJc212Fxh4oRx0Gg0cHFxQWyhQtyxO3TkKELz5gUhBBUrVnyu4K1apwFadejImxgiAAAgAElEQVSKngOGYuiYSYgvWQb58heAJEn4ZcasbAteQkRora4gRITZOwT6oJLQ+RWBxi0UxOgCojVBkDQQiOjIKYxuIDZ/x2SyzrGdT2bXdqIxPXdfcRUVFlXwqoJXFbxvp+BdPO1HuLk4Y+LYUVw+9T4IXk+TAfUF71cqdlsJ/igqOEEUHHc1dU8sDJ0sYXOHBqrgVUeGQxW8ORzvs+D9okd3jBkzGv36fYVGdWqienIlFCtcCI8un8KBOaOxf/YozB78OQZ81gxEEGAy6LFi7EBV8OZA8H45fzMGrTqMwPyFIWkNKNJzJryK1wQhInTuIbCElUJI2zmOFTX2IAiiowu5HFbDsQeepAExuuV68q7ydiOHVnEU92bPZ43Yar3S58+O4DXGt4OoM8MQVuGdELyu1YbCqeznEAQBet+C0OdvoApeVfC+N4L3p++HYsnkH+Bit4EQAqvZBJEQlI0vTAUvIQRuLk7w9nCDQa9HfOGCb9QWDd4e7iCEYNumDekE76QJE5AnKAhJlSthQL+vMKhPL3h5uMNsMoEQgpDQUAiCgG+GD08neJNr1YMgEFSv1wiNP2qN5Jp1EZw3DGs2/sPlGdkRvIIgwDVfyZfeokHyKQpi8nDIX1kHKaA08/0PoYlp4chJnm09IxACQZRBdBYIkjYttqjbSqnEqIJXFbyq4H0bBe/AL7tBr9ehb7eO6fKpd13wTqmcgAhn2ytfuVtKcIFZkFFb8EKIYAIhArqULqSu4FVHpkMVvDkc6QRvum6EzAcoMwHLSM8Xk5HEvfwSsB9kxYeLFbyK3/H04Hr8O3cSmtdOhpuTDdVLFsHHNSvA3cUZkiRBliTkCwuBJEmwWq0ICc6DDp26oN+AQdh36Ahu3Mk8+Fy4yXKXgxWi7M8pn4OVqqxwVXYNVXaKz2r3cfbryqDOdqZW/m727758i4f9e9gE4twNvjMrK36HrD6CIauPoEzj1hBlGe4lm0HU6KB3CwSRHE1dDJ5hjs7V3kWgiWnhKKgMtlxP3lXeDeQ8FSC6RYJozY7V4Z4xsBb7GM5JA+GcNBDutUdyuNX4lmIr15uDXaFqTexJca02jMPng58okV0WIbLLIoR+PBkGz1D4JjZGwpBVSBiyCqVHrOUo8906ivJ7jX79l1Ju1AZK2R/Wc7DPkSpAUkn9vQlDVqWTyzFfLqOkvuZUQj6dT/FvPo3i2+Rn+Db5Ga5lO8OUN/HZnp0EOr9YeDUYx8G+xk4L9mTImE0nOLaeuUFhr0dKKcmKTWU8YkUaK7eenDvAiy9W4p7axQvekzvTYKXw6d2cWMtc8CoafbJJrjJWMvGOF1+3eThpe58jI1GrjBF3lGRB2r4I7rGK5+fi1n0e7j1lCtAH9+7ysO+3MjFnc4dMBa+icGU6O3PyVSlZzx9CRGgwRFFEtYrlYDIZYTGbYLWYYbdZEB9bAE9O7caTkztxavMKLJsyFlXLl8bxjcsxcWhfONtt6N7uY07W8oI37ZxJ/7vZYlVxrnHy9wAPc86zz1e1YlmIoohZ06fiwZ2buH0vBX9v2owGDRpAEASUL18OD+7dQd68oQgMDIQkSRBFx8r9774fBYPRCFEU8dfaDXTypU7dusifPz/OnD2LlPv3+dwtk4l8/jzn32+26LcFRiOyeX96bWSvxVmNC6ItwHG90pggEIleuwQiQgoqC01MC0j+JSC65KXSl2iMdF9iYnSFJqxGrse33MJcqhslt1/Lq0Zb6GOKudTnHM7JgygedUdx+HwwmRLQcjZH6GfzKWxsZeNuzJfLUHTASkqpb9dwJI/bSGk6dRtH+3m7KV+tOMgxfstJytw95yl/HbnCsenkdYpSwO6/eIvCysUjl29zC1uUC2LY2kBZN2RcQ9zh4BbIKGQm+7uPXeFhX+OBi2koJ5hZkfr3iWscK49cpiw5cJFj6cFLlD8PX+ZgRe2Oszcp7MIfJcqFM+w1j13cc+MuXwumz4WYyU+m9ldOIrOTzco4w02Cn+Hh4pbicWw8Za/nynqVrTuVdTT73isXQLGPUz4nJ3ufI+d2bPkb5RJLo3LlJOzeuxd3U+6nWwDF5kzKRW1sPH16fCvPie1pHP+X8njrIo4Hf0yk3F88miNlwXeU+7//wPFgxY+Uh2unczza+Fsam+dRHq6bwbEqfxF09g1ElNH8ysRuFykQXaRAuBEtlnz7JR5tmIVHG2Zh/9rFXF7MnWsK4c4e1/QuiVmskV3Bm9Ek8gvgJjwykb+q4M3+UAVvDsf7KHjrJZVFidj8mDeku2PbBWc7xvTvAaPRgJBAP9SvWgFly5RCgL8/Ht66iht3UjhUwftqBa/OaIKk0cAcWAjk2a2TRJQgGe0QiAjZ7AyiM0MT0+LZ3rxWEL0dcmiVXE/2Vd5+tLGtoY1t7eiu7lUQRNJC6xkFe5mur0XwBjcfC52zL9xLNOUk67sieFORjM6OlfkGJ1XwqoL3nRa87Vs1gygSlCleFEH+vmjZuB4WThkPSRIxc8w3VPByPDuvzm1bhaRypaHTaXNd8NatnoSSxYtj8YJ5VPC2+aQtBEGALrVpqsmEfNHR8PPzw+jRYxAZGYUZs+fAPyAA9Rs2gizL+O6HMVTwrlq9GjabjSmUX63gJYTAq1jVHAleTUwLyHmrOq5XziGOr4XXhCay/nN/VpB1EF3DoQmvDTlvVRCD41qniayX6/EtN1AFLy94LflrqoJXFbyq4H1DBe+IoYMhiiKGfT2Ae8z7Jng/9fZHbVePVyp4q4vucBI0VO4+2jCLv5tIFbzqyGCogjeH430SvFvWrkSFhDj4ebph/Ywx0GpkGPU6yJKI6LAQfN7mQwzu3g5Pj2/Fw1tXcfzAblXwvgbB+9nYuZA1WniVbQ3nmCoOuau30D08CXGsnBEkPUTnUMe/RRmSX0KuJ/sqbz+pgjcV56SBMISWh0AIjKGJMEdXhzW2EWzxLWEv0Q7OZbvDpXI/2Mr2yrHgdS/5IWSTEzwTWyOyy6J3WvA6Jw0EkXXPtmyIgSm8gip4VcH71gveZbMm49v+vaDVaPBR4/rYtnIhHp8/hL8Xz8aI/r1gMZvwv67tcP3wNgT5+2LMoN6ZCt4np3bh8bmDCPTzwc5Vi3JV8O5ZvxwD+30Fs9mE1Sv/wO17KfioZUsQQlA2MRHfjRiO4OBgfPftcIiiiF27duPQ4SMYOWo0ZFnGoqXL4ObuDncPD4TmDUNgUB7odDp07NQJ8+bPx9Jly16p4J29YDEEQYAtMBrx/RbkSPBKnjGO/MPs+dIxRfIuDIGQXI9tuYUqeB2C163q146tPAQBAiGQrZ6wRFdFQMuZIBo9tM4BMOaJVwWvKnhVwZsLgvfw3h2olpyE0iVLYOvf6/Dw1rX3WvC28vRFI3evVyp4k0RXuBGtKnjV8dJDFbw5HO+D4L108jDcXF1hMBjg7e4KLzcXRAQHoEapOJz6fQJmDuiS7oLMHhNV8P63grffkp3wDMrrSIBNThAIgagxwLdGX4haA73tUdAYHPvdCQLEbBRdKirP47mCN6wSBCJC550PxtBE6AOKQucVDY1zECSLO0SdGQIhILIORNS8lOD1bjAWttiGkK1eMPpGwSl/JVrQvcuC157Y3SF4CXEcO1EEER3NFov2/FUVvKrgfasE7/l9W9GsQR3IkuMWfoNBD51Oi0A/H4SHBkOWJRSOyYe5k8fgzM4NqFaxLLq1aeGQu88E76LJP+D81lU4tXlFOsHbtnljfP1l11wVvI8vHMH61X9BkiQ0b9YUt++lwMfXF7Isw2q1olzZRERHR0GWZbi5ucPZ2Zlu0RARGYXf5i/Ezbsp+HfHbqxYtRZbd+7F+QsXkHL/PvR6PaxWK5IqVXxlgnfrngOwBkbD4psXstECg4s3NO4R0AcnwpLQPutxIbohXYXL7q+bVaTgShAEAVJwpVyPb7mBKngHQbb70NxV6x4G1/I9oPcrBFHraNJHRAmSyQWS0VkVvKrgVQXvaxa840d/D7PZhK96f8nlU++z4G3q4Y3mHj6vfIsGoyBh19ThquBVx0sNVfDmcDgEbyYrKNgPELvZ9fWLioDAb4ydrjjKCOXjOJjnv36BJ4NA9OjySb7YPnsAl/ZsgkaWIUsSdFot3Nxc0bJ5M/w2awbTcEZRIGZQCKfcVwpSXrKyglQZHDIiM1GrLLzZ16Es2HlSMiF7fxubQLANja7dTuHkijLoZtSM7fDl2xyj5q2ArNHAYDJBo9XSBKtEomM1pdknGJLO8EwQibme6Ku8GxgTOnI4Jw2C1rsA9IEJ8KjzAwfbGMyv+VT4NB4PyewGz5pDObnp9+FUSt72C5C3/QIENhkFp5hqELV6uMWUR3SbkekEbJXxmyi1f9zC0eCXfykfTt/G0Xz6dsqH07ZRmkzdytHwl38pyuevMn4jhW161mLGdtSYuJnCPkfDX/5FsYErKWzTl5DP5nP41B4CnXsIZKMTjAGFn3WxF6D3joI5OAG+dYYgT6vp6QRyof8tpySN28jBFlTsdTNd008mpiljENu0Spl4shL36YltPFwCn/b1dCszGUnMFT/nDnLNuZSvi5OPigSSLdLYwiWz63l6Ifv8uPUysYt73D1lM8+MG6kpi6+MJiOVfw/fWC0lDUXTrawLXr5gyKzJ2uMLRylPTu1EYkIcihUqgDt71oAQAkIIovMGY8GEb7B72Uzc3bce1SqWRZ9u7TFpxNew2azo2KYFenRoi7rVkvDD130giiK0GkcjUb4p2j4snjIOJYsWxpOz+/iiJyPZe/EY9xozl7+ZoHicn68PCCFwdnJCfEICLBYLFVdDh3yNwIAAaLVaODs7IThPHvq9X3755blN8FKP9fgfRiAwwB+zZkyneZeyGe28PecxbfNh1GvdCcNnr8D8vRcwf+8FLNp/kaP0t2spQa3nUnzrfw9zwQaQnfwhGV2gj2sDQ3x7yvPiQepeukRvhxSalK2Y4mjiKdDeASpvF/q4TynsZK01sSdcqg6hpDYUdSnbGZboKjD4FYTG6glRo3eIXSdf5G23AHnbLUB0t8WUiNZjUaDHQuT9cDgEQrjJVLZJatnv13PUnLSZoozRvZYfoCgbpI3dfJIyfcdZDrYRGTthevDSbQ5WNipFLZvjKxd/sNJNGWdY2Pois4UtynjBx4S7PMrGohk1GWXqI+VkJLvgRime2aba+y7c4mAFuFIas1L39PW7FOWxY4+r8phwtaBSPrGTlszE5KMrp3l5xk5YH9vCwzYKO7ieZ//aNA5t4GGfg82fTu7g4grrEpT1N5tHKBdAZTYRkJHsvX6Hr6vLlCmD2NhYrF6zJn3tnNE5cu8OJ/WUcfPpgXWUJ7tWcLCSlZWqjzbN5Xi46lfKg+UTeP78ifLo7zkcTw+uS0OZpyreg4w43bM5Cnq7oUKof7aF7trCxTiuft8FV7/vgg7l49CldTOaEyvPycycELsAI32zYSZ/Syd42UV/zxe66aRuuuvE7Uxgfk75+WMWGaqCN/tDFbw5HO+D4D2/cwPy5gnE6t+m4OTh/UyRzF7IVcGb24J3xeHLGDhpBvyCQmC2WGky9NXw0RBlDVyi4h2Fl8U71wsAlXeH5wneVF4keP2aT4WoM8Gav3qmglfr7AdJZ4Jz4TqI7T4dCYNXIWHwqvdK8AZ/Mo9CRAmm4AQEtZ4Lj8pfwhKWCJ17CIisg6S3wJq3BOzR5VXBqwreN1LwhgT6QafVIjTIHzqdFoIgoFBUGJ4e2YSnx/6h1K9RBWaTCRsWz4KfjxfMJhMMeh3yR4XDYjahab1aKFsiHreP704neJ+c3QdRFNH901a5JngvH9gKvV4PdzdXRIaHoVSp0pBlGXa7HRqNBg/u3UZ4eBh8fLxht9tRumQJiKIIk8mEBQsW0PeqZo0aGDpkMC6cP5fumLN5V6rYnf/HanTt+T9EFY6HJGvg6ukNL39HMzOrk0uWBW9Q67lwqToYpqjqEAQCfUyTFwpegYgQXSNzFFNE1zBHrqKz5np8U3l5MhW8lftD1BggGZ1BZO2z7RdEiDoztK55YA4tBefiLRHUbDyVu0rBW7DXMkrq3SwxXaaqglcVvKrgfQ2CNz4+HnFxcZg4cSKWLlmCn378EV/27Ilvhw9/rwXvoMrxaFgg7ysXvB0rxEGr0aiCVx0vNVTBm8PxPghebok/VySrgvdNE7ypKBOisj+sh6w3ZfuWSRWVjMiJ4PWs8TUkkwv8mk99geD1hTmoMPK2X0Dl7vsseJUSht3mwbtyRxBZC0lvVgWvKnjfSMG7fNo4lI4vAp1WCyIIMBn0eHpkEz6qVw3bl0ylgrdM8WIQBAElixXGspmTkXLmAFYvmIHHF4/i8sGtEAnBX/Om4fGFw88VvMe3rERyuVJIKlcGR/9ZnSsreB/euIT92zfDz9cHH7dujbsp9/HdyO9BCEHnjh0w+oeRmDNrBpYsmIuIiHAkV66EPHnyoH79+oiOjkZAQABd1VuxYoUXCt7ylZPh7eOLlm3boffYaZiz4zTm7TmP+XsvIDK2GPxDw9H/x9lo3O5z6I0mVP2gJQIrNUeeKm0QUrM9XEu2gVtie7iX7wqPyj1hLdYS5kKNIMo6Tu4+T/BK/iVe2d1BolOIeqfRW4pS8JoT2kEflgRRb3smdCXo/YvAHtcMHjWH0pW8AS1nUVi5m5ngDWkyGIIg0BW8IfU+z7bgrdp5IMzObqrgVQWvKngzEbyXr1zBkKFDodPpkJiYiEaNGqFunToICQl5pYJ39U/D3yrBO69pMmK83XIkeAeFhEFDCFw1WrhbTfBxsiCPmx0H1/yuCl51vNRQBW8Ohyp4VcH7tgherdkOnd3NseLB5J7rRYDKu0FOBK/OMwIaZ/8XCt6QT2ZCIAQeZdqoglcheH0b/ADXEi1h8IqAqNFD0pkgGW2wR1dUBa8qeHNd8K5eMg8l44uiWYM6qFejCqpWLIdyxYuCEAHtmjeESAgK54vAuAHdHStMzSY8PfYP7u5dhwt7N8NkNKB+jeRney6nnWuPLxxG/y86o1JiKcz7eSx+/2VsOsGbSr8eneBkt2Hq2BG5InitVgtEUcSGjRtxN+U+tu/Yie7duqDnF93xUYvm8PLyQq8vuuPhnRs4fnAfatWqBVmWQQiBXu+4Xd3d3bFH7/ME79rVqzB08Nfw9vFF7QaNuC0aUpm/9wJqt2yPyNhiyFckwfHcBhPiyyUhoGJz+JVtBJ+SdWCJKA9zaGmY8sTD6B8LjWsIZOcA2uiKyIbnCl7RJYyKaE1Y9VcSWwRJA6K35XqMU3kJwmqCGJwgmj0c23WkNvuVNBBEx37bliIfcls05ETwpp5zLvnLQNQ4VgTbQgqhULdfsyx4Q8vUgM5kpvtfq4JXFbyq4M1Y8D6vjl6yeDHKlSuHkiWKIywsL7RaLT0/AgMCEBUViaYfNEa9OrWh1+vx20+jMxW8LnYrdFoNPmtY460RvPu6fACDRs624G3m7QNXrRaDQsIwt0AhjG5SCX/3/BCrP2/C5cSq4FVHVoYqeHM4VMGrCt63RfAmjlwLg4s3BFEDYvaC5BnzrDALzf2iQOWtJSeC17vhGAiCAO+GY164B68poBAEQUBQtXaq4G09F1rnABBRgiCkdRlP3bvQHBQLImkQ8tEEVfCqgjdXBW+LJg0hyzIa16mBaeNGYt7P47F86jhMHt4fT07txIEVs+Dl7gpCCJJKx8Pf2xOS5BAtBr0e3du1Zprq8YL38YXDSChSCCaTEaWKFc5Q8D4+fxhTx3wLSZJyRfAe3bMNsiyhfYeOaU1rnjXyG9j/K4iiiDKlS2HIoP6w2Wzo1asXpk6diosXL+L+/fsoVbIkFVmR4WGY9etP6N65A0qVSIBOq0XBmBh80qY1vhv/Y7o9eFnBy+7B2+nr77O8RUMquogaEAiB5B4OXXRdaKIbQ3SPhiDKECQtiNbs2DvXp+griS2iawTd01fyL5nrsU7lGdENQUxu9I4wQhv4MrHI6gvJqxCMMY1euAdvTgSvLW98WjM2q2taU2FBgM7JHdaACEg6A5zyxnKCt1zXb+GaJxKEEBjsLvCNjHGcZ7JGFbyq4FUF70sK3jZt2sDFxQWEOOJ2tSpVcO7MKZw4dgRlSpdG20/aoEvH9ujTqydGDh8GJ7sN8UUKZSh4q5QuitJF8kMkBGcWT3orBO/pns0R4GRBA8H7peVuUcEJ3jodFhSITbdFw9Xvu6iCVx0vPVTBm8MxZ84c/uRPVxhfpqSXrMwH8coZHmVH8Kyg+NBnWGif3MF3YFSKYeY1ZrnrInsxUFwQ0nVQZD/kSjGcSdfyDAVsihImQUlXuGZwgbl7Cw/uMGR2oWKfj329KXz3eaVcZpMeZaF/7U4aV27d48hI9u4+f4ujxLDVlJ/+Pc2RmpyGFU6AZPGAS/JAuNUcAVNEkiMpJ1LuFw0q0MS0QESn3ym/7T5PYTtMOycPytXXqCvcmmKv+BWHZ73RFFbU+n04FcFt51HydV+CfN2XwBIcB3tEKcT2+YPCFnCF+66gCITANSIOSWM3ImnsRjSbto2jzZydlI4L9nD0WLKP0nv5AQ62K3ZfBuXPfbFkP6Xzwj0cbX/bRVG+ro9n7aDUm/wPR+L36ylFvlpBKdBzKUeehl+jQM9lCP5gCFxia0Ay2qCxusHkFwUiyrCGJsCj1IcIqtcH+brOhUuhZGjtHoho+hVc85VCiWGr0XPpfo5tZ25Q2GtVukkt5vqtnBBkhStb8DiKnn8ZFAXQUQZm31WuY/KJ7Xhyejfl8blDHNxrUcRXNh6lSy6ZWMJfo/lJOfYarSx42Gu2csIuM9jnYItyZcHOCd4UnoyErlLqpusAzsLGLmWcZGJhtgUvk5u4u7pAFEVsXjwDT07v5t9vBVf2/I3E4kVhMhrR9dOPFUI2vZw9v+9fEEIcWzdkJGcvHsPVwzthMhqxdtFvTNFznIcTvkczRJmvscfkwd1buHrxPE4dP4IDe3bi/v37iI6OfrY6kCAqOho376ZN6s79fQk0Gg1KlCoDN3cPzF+2Ekcv3+bYe+EWNh06Q8WVJEkIyBOMUdPmYs7Wo1h84CIWH7iIyVtPcwxefYTSevZOinJlIzsJxG73EvLpfHjWH0OxlPkCRNI+yxkcEl4QZYju+f67eJO/KQRBgGjzh+RdONfjs0oLiG5RjlW5RmfI/sUheRUE0VkdK/AVEte74QSOwFZzKGEdFnIU+GIphW2cFtf/Ty6/VZ6/Fb9djqoTNqHqhE1o+Mu/jtcmiggtmUw/Mz75iqLHkn2o2mWwo6mjKMI/qiA+GvYzBq8+gnGbT8LJ3QuSrEH9dj0wbcdZCjsRuvHkNY79F29RTl69Q1Eu1LhxJ4WinLDLdOEJE7fSyZUMJKsS9vqtlDysAFJOoHKxXFlDntqZBhujFRNebE2qrBPZOKY8XuxE1ZHLtznYOoiNw+zXz9+4i6u371GUcZLLaZST1uzKUqXMO/w35fH2pZRHG2ZxPFw/k6L8HicYtyzgYJ/z6cENHNxxZt43pXdgz6drilyFlb3K45XZRMMNxSQCXaz07HldXFxQND4BsiyjSrVq0Gg06N23H9zd3SHLGkyZPot7HUP69EBYcB4ab+/NGEh5uH4mbv81xbEy32ZBysLvKffmDKE8WPEjx+OtiymsMH56YB2fiypzTHZBwSklbE67O43TPKkiuVp8DBppPTHIEExhRW5XOYhje43y2F6jPIq6OWPB+GF4enQzhctvr5xiUPgiTvAqJC67sJBd9HDjksLhKNxVBlI3y27k3p30focjIy9zm/tsqoI3+0MVvDkcquBVBe/bJHjHbj4JY1gFyHZfSBYPSAY7BCKCWP0gh9fO9cJB5f0TvB7FG8MpX4WsCV5BQFD5Ru+l4BUIgaQzQefiC52LH5xjkmDydRTawc1HI6rbYkR1W4wCPZfCKbosiChDIAQasw2irIXexRtNhv6qCl5V8L5WwTtj0hgULxYHg16Pf5bMfKHgTV2tncffFzMm/PBCwXv75D54ubujY5uPMhW8jy8eg91mhYe7238meC+fOoYvuneDRiPDw90dsiwjLCwMBoMBly5dwqw5v8Hf3x/Ozi5YvWEzLZ5PX7rK3Z3zPMG798ItDBvzI/wCHM3SomJisfXMDSp3X5fg1YdUAJE0sJT54rXFG9EWAKK3QxAIRFtArsfo9x1B0jkkqsEOyScOuiKfZLhK93UI3lS5myp4UynauAMEQUBI8UqOO4XCC0AQBHjkieA+G6mCd9zmkyjfqBWIKCKsYJwqeFXB+1oF76F54/Fz/65o37gG/pn+/VsleKfN/g1f9OqNggULwc/PH1WqVoNer4fBYICHp6cj/2Fex+OLx1CvejJ8vDyxafl8TvDu+PUbJOR3bPmjkSWcnjLorRG8PRtVQVnZ6aUE7+ZqZSEIAnYsmqoKXlXwvrKhCt4cDlXwqoL3bRO8bjVHwBRVDUTSQjTYHCtxRNmxSsYlPNeLh/ed903w+lZqD3tk4gsFb6GeC0FECf4laryXgrdAz2Wwh5V41jVchsk3GoF1+yOqywIqd1MFb0DNLyAIAgJq9USJYasR3qQvJJ0BQYWKo+GgH1XBqwre1yZ4mzaoAxdnJ/h4umPt3J+RcmwbLvyz/IWCt3D+KIwf/nWmgvfq4Z34c+5UiKKI4nGFXyh4WzdrDFmW0b9nt1cieA9t/RueHu4oWCA/XFycYbFYoNPp8NOkCXhw9xYqVawAQgimTp2K+/fT4n6JUqXSFdBZEbx7L9zC8B+nQaPV0lvBX7fgtZRxXFtMRdu89rhDzF6Oov8NiNPvM5Jf8WfbAwmQ32DB22bOTshaHQgREVIiCTZPXwiCgB5L9mUoeMdtPonBs1fC2d0TJosVXb77SRW8quB9ZYJ3w4SBGN6hOZpVSURCvjD4e7rBZNA7VpUTAoNeB63GUY+VjiuIOztXvn5jY54AACAASURBVBWCN5UR349CjZq18Gn7Dpg4+ReEhUdg1NgJzxW8jy8ew4gB/4OrizNalovDkdHdkRgdDL1WCxerGe7ONnxWtzI61Sz71gjeaV+2RqRkeinB+1dSaRBCcHL9QlXwqoL3lQ1V8OZwqIJXFbxvo+B1qzkC5pi6sMY2hkAkiM6hkLwKqcXTG8D7Jnht4SWgc/HL0gpe79JNoLM6v7eC16fSp9A5+8C9+AfcnoRKwcuSek2I+99cWN28ULXL16rgVQXvaxO8W1Yuwe/Tf0ZcTD7IkgRRFOHl7poFwRuNhVN/TCd2T2z/G2aTES7OTrCYTcgXGQ4fL08UKZj/hYL38cVjaFCrGv7XrWOOBe+AXt1hMOjRoHZNbFz9J84ePYBfJo4DIQS+Pj54cPcWrl++gA0bNtDjz55P2RW8G49cgCAI+OfElVwTvERrhNbv1eyzmxmSd2HHHUZ6O4jJHQIRIVq8cz1Gq7SAIMl0iw5idochvOobKXjrDp1JcwI2B8hM8Kau3M0T5VjxO27xOlXwqoI3x4I3LMDHsY2JyYhgH08kxkajTZ0kjOv5KXbO/IHbouGPcYMQEuALQgiC/XxQo3xJDOzeHpsWTX+jBS+XIynzn+cI3o3L5mPP+j9QNNQP1YtEQitLWD+uP8Z+/jHurp6KDeMHwMVqfmsE766J/eBCNFkWvD0LhMMoS/Ay6vFBjcqq4FUF7ysbquDN4VAFryp431bBm4oUWAZEa4YckpzrRYPK+yV4o7rMg0BE+CZ3ypLgjWg5EiZ3P1Qevf69FLypsHI3q4JXIARavRF1en2vCl5V8L7WPXgfXT6FK7s3oEKpeCSXLYkRvTu/UPAO7N4BtasmcXL31M5NiAgNQemEYji395+sN0h79jPHt61HcFAAfLw8UatKZXzSogm2/rU4y4L3xPb1SC5fBnq9o5nhvKk/pduDV6PRYMHcOTR3YI//qxC8tRp/CIPRmKsreGWXYEgm9/88zgiCACLrIdoDQfR2iPagXI/PKi0gBZWDQAgESQshdSWva+gbKXhZXlbwTttxFsH5CsI7IEgVvKrgzbbg3TPtW7jYLAjy9njpPXjrJ5VFwyrlkS8sGE42xz7XQ3t1fmcEb2RYKERRhCQSTGxbBx52C5olleaOn9Wox7lpg98Kwftg+QRoBIK+hqAMBa9OEOFENPAkOiS4u2ByycJoE54H7T+srwpeVfC+sqEK3hyOOXPmcCc72/3v4e0b/AeG/aBdv8h3OkztEp0KG2iVtyYqV51QTmRI5jI4k4uFEk4Gn8+YTCVxBheYzDo33r7OH1c20Un3c9fSUF60skwWhbXywpSB7FUK38xEgjJgskE2I9l7/sZdLtFce+wqB5t4rjt+laNw3xUgogQiyZAj60ET0wJyeE0IAoGct1quFxPvM6z0/G3PeY7cfF3s7ZgedX7g8G8xnaLshJ2/xxJKsYErUWzgSoQ26A1JZ0LRbhNQaczf6ajIEP/FZGhNFiT3GoM2c3ai/8pDHMPXHaOM3nSC48d/T1GmbD/DMXXHWQpb3Cl/jp00YQvCcZtP4tv1xyh9FaKYFc1K+Vtl/EZK4sh1lJLfrOFIGLyKEj/oL46iA1dSig3iKfPdOpT5bh08YitAb7agx+wNGPjXYQz86zD3t607dpWiLLa4glBZBJ7ZR1Emzk+PbEqD7SqthElqlV2M+eKRj5Nc8aiIJVwSqiia2cKSlapKicsWiMqJN2UBlBHKx7HPmVGn85t3eQmg7HyekdBVkm3By+U0mQlevmDgcgCuIDmFLm1awGwyYtPiWRjyZee0oomZbH5yZi8trIvE5EOH1i243Meg18NkNMDDzRXLf5uecU6jnIR4lgetXzIXBoMekiiiV9dO+Kx1SwT4+SI6MhzrVyzh8yZO9h7Dw9vXMOWniShUMAZeXt6wWKyQJAlL/viTvtf/7t4PQRBw7fY9Cvt+s+fFhZs8bIw+ePE2x/azNyhanQ4mixXzt+zH2mNXOcH767YzHOz1sPPCvZTqEzdxsNeSyC6LOHyb/EyxVegDW4U+MIYnQSAitIVaUf6LOCMFJjqaynnkz/VYrNICusJtIAeUcmznZfaAPqwyDBFVYIiqwS0a8G36C0U5YZDv8yWUIv1WcJQavoaSPG4jR6Nf/6UoxW23RXspbNxlz//h645h4j+nKLN2neNYdvAS5e8T1zg0Wi1ate+CPedv4fiVOxxXbt+jcNfaO/yiEfa6meliHyVXGTKRN9xjFPXe4wuHKWy8fnJmHy8vj2zkeLJrBeXxP7/zbF2UxrYllCd7/uJgYzsnyE7t5l6zMnZdVVw7Wdi659S1O5TMBK9SqrOySXlcucVR+9dwPP5nIeXhql8p95eO40iVfSuHdQMhBMXzhabJyJWTKexzPFz1Kx6um055vH0Zx9OjW6DTah2rgM1mPDm7H0/O7k93zrCxXJk7sBMN7Lmr5JqSDGrSCzfvcrDH/5yCjARy58+7Q6vR4MHdW3BxdsaRQwe5/MRs0GFUu0a4v2QMbk76knJ/8WiORxt/ozzZu4rj6fF/KZzQPclPUCjzEe7zcu4AJV0e/Gxi+snpPTBpZDSLCsaBFtVxoEV1jLbmpVwe3hGFA70giQSTmiZzOYYyb8kwv0nnZZ7vXhz+JXu+JSPPkakbYRfXpdzNdNJJuTguo3xUFbzZH6rgzeFQBa8qeN8FwZu/0zSIsgYCEaGJbgQiGyCIMuTIurleVLzPvA+Ct9jAlQip2wNasw3xX0zOVPBWHPM3LG5eyJfcWBW8LyF4BUIcCALqf/mtKnhVwftaBW/+6EiQZ+efKIqwWy2ZCt5V86bB2cmOTcvmc7nPhqVz8fjScZQrVRzLfpv20oL38aUTeHTlDM7u3+HIdZ7lKOUTS2P0t0NfKHjji8UhuXIlEEJQoqRDdNlsNly+dQ9TZs52rDgVxf9U8K49dhVBoeEghOSK4DVEVIEgSpCsXv+54NXEtIAgaSF5xuR6LFZ5Jnh9izn2YI5tBmvZLynvsuBt1b4rNBqtKnhVwfvSgvfB8gkQBAFaWYYkijkWvE+PbkFESBB0Ws07I3jPX7sFvV6PkSO+QeHYWC432b1zBwgh2Dam91sjeBfVSgQhBDOqlHiu4NXJEooGeePy8I6q4FUF7382VMGbw6EKXlXwvguC1xJYgAogojGBaAwQiASBkFwvKt5n3hfBW2zgnzC6+cAlPO6FgrfusNkgooiPfv1bFbxZFLxxPaeASDIkWQObm6cqeFXB+9oE77mD21G2VHGYjAYc27LSUZSytz2ycvf0HkwZPRzOTnYM7v35c3Of7auXwsvDHcvmTM224KU8y1ESisXh4+ZNMxW8G9esBCH/Z++so6u4tjg8Z+RKbq7E3V2RhJDg7u4uKfJogQIt7k5biheKtBSH4O5OgRLcirtDIAnBWev3/rhkMmdCQiAkIWXOWt96fS1cnXvO3t85szcBy7JgGEYs01CufAXcT0zB7v2HYGNrC0JIjgtevdEIQVDluuAVHEPMssKlMIwVB+WK4CWCFqzeBULBtpKyAIK5MSwxlwfgfCrl+Vr9NaCO7Ah1ZEcxPvxaBO/J24nw8PZBWKEIRfAqgvejBe/xWcOxaGAnMAyD/ZMHZFvwXty5EhZaDaqWK/WfELwzZ8+F0WhA6dKl0LRxYyo2KVAgHIQQXJg9It8I3u2NKkLLcxme4G0UGYTvykQoglcRvDk6FMGbzaEIXkXw/hcEb+TgzQhoMxYMrwVRG0HUBnPzDJU+z5OKr5mvRfD6NR0ITqUB4Tj41+mUqeCt2m8KNHqTcoL3I0s0lBm/Gz6Fi6FA+VqK4FUEb64I3hP7tomndnmOE08cyQVvm8Z1UatSOeh1OkSEh8JkNKBe9SpU3HNyzxa0adoQ1iYThvf7ESm3L30WwXtwxyaYjEac+mdvhoL34fljCAoMwO9TJuL5kweYMm06bG1tMeaXsUh4t0ZPmjodLMtCo9XmuOBdc/giCCEYMumP3BW89oFmoaqzy3HBy/AaEI0VGE4wN/Pi1OaTwy5FwbkVA+dRGpxXeRCdHRhOyPO1+muAtfI2N70TLKDxr/xVCd7Vu+NBCMGIsRMUwSsRvBqVgBIFg3F76wJF8GYgeFNLM2hVAuqWjMi24H178SB2r5gPQgia1a2R7wXv/cQUxLZtA0EQMGzIICo2GTF8GHo0qIjn637LN4L3bNta0HAcDres9l7BW8jdARMaV1QEryJ4c3QogjebIy4ujrow5T8S6ocn+1FKG5a9SrhN8/BGGrLmaTSSOncf1ZBNSmaPn1VuZMxDORkXBM9wYnp8L+MGb5+Lzyx45VIhRYK8aY5UMkgX4McyyZCR7JULX/nCKm3gckPG0ZtPRHi9A1SOIbCt+ROsK/QFw/J5nlQo5D3SRM5Qrh8cGkwW8WwfRxHUfbWItHlP4YEbUfynHSJVpu6jaD3/MOqNWw3H4EiElK2JniuPoc+6M/hl90WRHrPXwdrBCW36jcFfh29g2cnbFNIkbefFBxT7ryaInL+fRHH6TqKItPHYgWsJFOfuJYnIf2PLT94WmfnPNYpxey6JDNx4lqLrihMi0mZsLebFU9T/46CIXNB8t+y4yKjtFyhGbjuPkdvOo1yrzjBZ22DAhJnYcv4+tpy/j3/vJYlI56B0m4TSYFbWwEqUdjfPpGtQ8fby4TSohmuHqID77eV4EXmjNunjy09VSpMa+ZwtDRLlolOa6GW2uSZNeOQJibRZSU4IXmmTtY8RvPL3+mlN1tLWuE9usvYuNtCo1YiJikRMkcLpvr9aVSqgYukSKBYVgak/j8CetUvT/ZnXdy9h9KDeUKkEDOzZDU+unTUnP/J4KuEuku9ef9dMJGubyiViioIQgu7fdjDHKpLkSiq5i0YVQefve+DekxTce5JCrZ+9+g9Gocgi4ole+bosvU6k/14+f0gFr3SeOXcvCcdvPRFJlU6EEAyeMB0b/70nsvDYTYpJf18RkTaIbPzXIQrpRpK00VWBPuvh1WGZiH3dCTBGtwNDCOzrToDgEAqisjSfpmUYMAwBwwkgaj1YSyewtoHg3IpBCKz7UesNaxsEhhCwJk+wNn4gWhvzP2dQi5eoDWB4bZ6vk3lCYL1ceR5zmR8WvK0/9GV6w77eBAqP2EUiQd3XiEQO3kRR8pcdIlWn/k3Rcl68yPcrTlIM2vSviFzc/n7wqoh001IeH2w6d09EGg/sv5pANTKUn9JN/d03atocBoOBmn+lc4t0nZRvVGbUVNLcWFSyoXnzNIX0EE+6vIvKL9NyLPn8+ebm2TRkcosSsCe3Urw6uELk5a4FNDvno1G5GPAcB383JxBCUDEqHM8PrcHroxvSkJ7ulUk3qTyj8rvH96n1SX4gJqONVrkIluZR8jVU+vhyKSaVdfLX/Gr/MhGpqH2+birNegkbfkf5QkHgORarh3eh5e+mmTTbZotIn+vV/mWUOL9zaDMYhsGgrh3Sb3xLNwGkB56SHlFiO7NDSJmRUfwkb0Yrj4WkOerFB8kU/kEhsHd0QvPYjtRjlCxdGjHhgeJn8GRGX5F0gvfAChHqcMGF/XRsKpe4kt9HusN2VLNWadPV9HFKKs9WTUCopzP2j+uJZ6smUK+5Uc2q8PV0F6/7DIVuZlI3U29C/44ybJz2IZeRUTN5WRwpvX4yO2yQWZyaTv4qgvezDEXwZnMoglcRvP8lwUs4AZylLQjLgbdyN5/WcY7K+yRGIU/JLcGbSkDxiuBVakrwlmzQBlaOLgiMiMZfh28ogjeLgrf77E3wKVwMAUXLoEOfIdhw+pYieBXBmyuC9/CuTdCo1TAa9FCpBKgEAa/vXsKVI3tRung0eJ5Dy4Z1M02WXt+9hL7dvwPDMHBxcoTRoIePpwdmTR6H66ePiLHEqCEDwfM8juzbmSXBy7EsVIKA+rVrpMUq7xG8Rw4dgEqlgqOT83sFL8MwcHP3wLAxv+DW46e5Inh/nW2u9zt50ZpcF7ym4v8Dw3IQrL3AMAx4Ky9oAmtACKwH3r8WOJeiZimrc6DkL9HZgbMNAmtwS9s4DqwD1j6UXm/8a4BhCDjnIllenwivBcMweb5O5hghjcEQ9t1JZgGsQwEwLGcW6gwDIbRpzr+G0KYgKp25+a6NDwyRzb46wXvvSQrs7e1RtWrVr17wtqpqrkHu5WyPl7vmY+GQLvB0sgPDMLC3NqFaySjMHNJdEbzrpyI6yBs6jRp7J/bF8w2/fxbB+/ZyPBpVrwg7a6t8L3gn/zEPJitr/DhoOILDC1KPcfHaTbCEYFC7JvlK8NaJKYB5PdtQgve7ilEoWigclw9sVQSvInhzfCiCN5tDEbyK4P0vCV61U6hZ6urtobLzB7GwhRDaLO8THIU8JbcFb591Z2Dl5I6WYxfil90X0Wr4FFha2UJQqcGyHKZsP6EI3vcI3jpDZ6FUk/YIjC6LorWaIiimHASVGr4RxaDSaN+dsmMQXKiIIngVwZsrJ3hfPbiOkKAA8DwHD1cXmAwGONjZom71yrh6dN8H5e7ru5eQeOU0KpQqjq4dv8GRXRtBCIGHmyusrUyIbdkMgf6+cLC3Q7NGDbJ0gtfbyxMcxyHQ3w8LZ03LUPCWL1cWgiCAZVmwLIviJUvB28cXLMuK62fL2HYQBEGcB3LrBG+h6BJwcnXPdcGrC672rla/FmrvstCX7g196d6ZryFB9cyyl2HeNXA1N3RNrfvP6p1AdPZgODWIxmhu9voR6xNDCFi7kDxfJ3MKorU2v0drX/McTlizBPepDKIxmf8/rzGfnrawzbHXoQmsBs7KE4RXm2sxOwZ9dYJ36dJlYBgGa9eu/WoFr4VGBY1KwPRe7fFy53y83JXGyRXT0b1VPYT7e0GjVoEQAkcbK9QoXRR/je771QneYW1qgyUE/84eiecbfv+sgvft5XhoNWp0adc63wreBas2gBCCP5euwdm7SShXuRpGjB4jPsbm7btACEFEoE++Erw/1q+Awc2ri4K3cXQoqoT7IvnCEeq6VwSvInhzaiiCN5tDEbyK4P0vCV6VY7AogfTh9cDaBuV5cqOQ9+S24K3RfRRYngfLcSjf8lvojFaIHTMTxeq2ACFEOcErr6HZsjt4lRr2viEo17IzKsX2QO3vh6BCm66wNNkgIKo0nLwDwQnmepZzt8crglcRvLkmeF89uI62zRph99o43D17OEtS932kJkIzJ/6Cqb+OQdf/tYOlTocAP180aVAvrSblBwRv4wb10PuH7ujYtiWsrUxYMf9PSvAumDEFJYoXM59Q5XmQdyLSaDShfsPG0BsM0Gq1qFKjFuo3aQaDwZjrgje1TEN0ucq5Knjt604AqzFC5RAkyt0PCt53SOMJ1i4UrI2/WVpyGnNJBxu/d43TyEetT6xDuFkeq/QgWhtw7iXzfM3MLpxPZbBGd3PtYYYBH1DL/O9dosE6hKd9lkH1wdoGgXMsBM45AoTXmMtVBH1C6YbAOuA8y0AIafze/64v01vEVKwjWI0eDGG/KsGb8uw5yleoACcnJ6Q8e44/pk6GTqeDpaUOlcuU/M8L3hsrp4JhGByaOcosd2WClyrPcHQDji6egi5NayPExwMsy8LR1vqrErxGnRaxVUqIcvdzC97Upp/5VfCyLIthv0zA2btJOHs3CSu27YOlpSXOX7kmPk6wlxtsjfp8JXh/qF8BbnZWuLtwDMqHeKNF8QJ4MqNvuhrYiuBVBG9ODUXwZnMoglcRvP8lwav1KgaGZSW3A6rA+1UH71UevF+1tGYm4S3zPAFSyD1yU/C6FTbf+hdcujraTV2NiMp1wDAMitdrhd4LtyE0prQieCVyN7BWO6i0Otj7hqYr0dB69Cw4+QRi5LbzaDVyOrQ6S5Sv1UAp0aAI3lwXvJ8qdeWCd+zwgXBysMc3rZrhf7Gt0aVjOzRrWI9uYpuFEg1HD+xFbIum4DgOvwwbhC0rl6Db/9qBEAIvDzfMn/sXvolti1o1a8DCwgLrt+wQJU+P3v1Qp0EjqNVm+ebnH5BrgvfHEWMhqFRo27WnuWyFh3euC15jTDswDAOLQi0/SvBmjdaf9Pc4p8JgbQPflRFgQCzs8nzd/FR4/1rm96A2musOf2S8RXQOYAgL1srX3Cg3vDn9WflUfHcSmIBhCFijO1i9q+TfMWCtfNI9rlTw2tebAI1bBFiV7qsTvCnPnkOn06FN27aoWa0K9JaW6NWtKxiGQWyzhpTgfX7uINb8MQF9O7WBjZUJN/5el68Fb8uqpaC30KTJ3Q8IXmmJhoGdWsHO2vTVCN5vqpSAQael5O7nFrxjencBy5J8K3hNVtaIP39NFLxn7yYhOiYGBQoWEh/nxb44sCyLpF2L8o3gfbZqAuxNelhZWqBblRjxNSuCVxG8uTUUwZvNERcXl3nXaukPQ/YDepn8OA1KLj6kEpL0HVczlsY0WZXEHyON5V0e3w/VtTqrnSEfXKdfc7qOsu/vHptOBD+5L+HTJO7LpMcUGU6E8sT42bM0ZBOh9DqRBxvS4CWzBVMqHO7JJIO0I7e8m6xU8F6Xse7sXZGQH9ZA710EhOPBEAJO7yjeDkgsncAQAj6wDoilE4jGlOeJkMLHY1V5mIiueHcKdWRHEavKQ0XC+6ynkHbFlv+36JFbRcpN3EMh7YTdbeVJCmnC9uOkOZh39CbmHb2JjefuITSiKCwsLbHx3D38cz1B5MzdRAppUia95m8mPKWCfXmw8SjpmYj0N3bn8VMKqZCRP7f0ZF2qQE1l/b/3RFacupMha87cFZlz5AbN4TT+vvpIxDcoBKN+/lUUR6mS+cdfZ0Bvskaddl0x/+hNEEJgbWODffHHxI7H0s9A2klYfvpIGpCmC4ClyDsLS4NZaafizJAmozfPUgF2uvVIGtjKg1dJIiP/vjNKUKRzbYJsc03eZTqrUleedEoFcuaCNw35hmBWBa98DaLWJ8nnky64z6rgla7D8k7u8o1eKj5IkxZ00nRRllDRidPh3VtACMGxvduo5zp1cDfunj8hxhFPb17A8rmz0LFtSwT4+aBJvdr44buO+HXEIIwZ1A8tG9WHyWjEwL69cOXsCfA8j7CQYPTq2x8FCxWGWq1BRJEoDP/5V3Ej9PqjZIrt++PNEo4QlK1QGdcfPcX1R+k3V6XrshT5n5NuusoF09m7iTh7NxHjps+GjZ29+Lyp/+sbEo5uQ3/GbxsPUkJr6oGrIgM2nhVpveAwRdkJu0UiBm2iCPh+lYh7m/kihBNAVDrY1x0P+7rjYSjbl0JVuJ1Ibq9xhNe8V1DmC4IbmpvGfWSZCjmsbWBa4zvCgrUPg1CwLTj3EmAIAbF0BO9XA5xrUXFDn7UJMH9+agMYXg2VT3looztDG93Z/JlqjLAMqwfriv1gLFgfDCEwRTSGe9uFCPlhjUjR4VtFKk7ZS9F8bryIXOIO3XJOZNah6xRxJ25JuE0hjWF3Xnoocuj6YwrpRq78NybdfJFuriWlPKfyhNd3LuL1nYsYN2wACCHmcjEujkg+vQfcu9OUw/7XHGM7NcG07q1hbdCBEAJ7kwEalQBCCNwcbPBi218irw6uFJEK17cXD9DiTp5LUZInDWn+dfPUIVQtXxY1K1fAT0P6oWzxKEpgvj23V0QuZ1/tixNJFZnta5SFRiXgxeaZEmaJvK8ZWyrzh3aDRq0SH/PtmZ0ilFS9fpLKQ+V53ItnT0UyWteTU+i8Si4ppUIpneCVyr/TOyik35X0O3yxaQbNxukQeA7D29ZNJ3gz48WWP0Re7l5I8fqf1SJvz+4WsbEyoWRUYby9ehRvrx6l4zDZZv2rh7dE0uXOlAx+LEMSA0g30qW5cfKTTPPcx0+fiZy+k4jZy9bBQqfD1vjTOHbriUhk0WjMW7oK1x4l49qjZLxMSkCRiMLYsXkDnszsJyIXvK8PrRFJF8PeOivy+s55GRnHHJkKWAmpn/3bq0fFmJfjOPzYKTaTw3VyByI/HJeB1JVdrxkKXZnUlTaOffE0MWOJKxO50u9U/juSf8dSqLhV9tuU/rfMDjAogvfThyJ4szkUwasI3v+a4E3FvmQrGMsPAG/lCcIK4ukOVu9krtPrXgqcV7m8T4gUPor8IHhT5W6q4N147h6s7OwVwSsRvHsu3UO9lt/A1sEJfy1cQgneuGPXwTAMQqOKY/7Rm5h/9CZYlsUPffqJclcRvIrgzU+C98G5o7CztcW4UUPfJTy3sGVVHAoXCIdBr4cgCChdPAZVK5YDz3EoV6oExgzuhxnjf8bs38Zj5IDe+Pab1qhWoSxG9OuJpGtn8TLxIe5duwSdzgIvEx/ifmIK1m/dgUZNm8Ha2gY2NrYZCt7rj5LRZ9BQsUbvwZPnckzwDhrzKxydXcCyLKJKlsGG+DOIv/EYO09fReGYknDx8ILWQidK39/W789xwcswBGqXgl+m4LV0BNFa5fla+9GvW2MyS3uNCZx3hWw/Xmq5Lc6xIBjCmss3MAxYG3/6zwY3pE4Jc04RIFobsZEbqzGAIQQqh4B3/44Bq7aExt4f7m0XfpWC9/Wdiwjw9cHEwT+Kd6W8PrQaapUAg84CRp0Wllo1rCwtzBL0nSD9uVMzMAyDy4vH56jg3bFqMSILmkuX2NvawMpkFOcHTzcXRIQFo3iRwqhYvAgOr5ydZcH7Yuuf4FgWQZ7OHy14TywYD4Zh8O+SyR8UvNvXxOVrwVu5SChc7azxYuP0HBe8B1fNB8Mw+U7w+gYEosU3/8PpO4mi3N127Dx0lpai3E0VvB3bxWLsmFH5SvCmndJVBK8ieHN/KII3m0MRvIrg/a8K3pAf1sBYfgA0PmXMTTVYznz7HsubkwXhP965+j9KfhW8qeQnwbvy8EUsP3QOC/8+g/l7T2Hu7uOYsfUwpm8+hGkbD+C39X9j8pq9mLhqFyas2IGJy7dh/NItGDNvdaaC95c/iXMvRAAAIABJREFUF8HDxw91mrfBrvO3qeR0+cnbiO01FJ4Bwfh50QbMP3oT9f/3A6Ir1aTkriJ4FcGbXwTv9pWL4Ovlie87tcekn0di1uRxuHfpNCqXL4uu/2uPV49u4fKxAyhVLBoLZ03Fo8unM4xbpLHJy8SH2L1lAyILFxIFbyobd/0NnuchCAKKFiuOOYuXv1fyXn+UDI1GgxZtv/msgrfT9z1gZ+8AQgh4XkCFajVx+vZjxN+g2X7hgYiThzcIy6J27HcghMDOxQMFSldCw+6DPqvgNRaqD4ZhoPUp9WUKXkHS0I1hwDqEQQhvbi7hwKlBtNZ5vg4LgfXAsByI2iB53VqwJs/P9hysycv83gu2hVCwNYjGZC75kMW/r43uDNbgar6DS2OCbc2fRFLF7tcseF/fuUiVHXp9aLUIfcJ1JiVIPRxtUSkyLEcE76wp4+Hj5QGGYRBRMBzbViyi5ryq5UqhUc0qqFGhNMqViIZOq0F0wZCPErxz+/0PDMNg69ieHyV4X+2Lg7+7s7nkVnggLm9ZnE7wDunxHbw93MTNCZVKgIO9PQoXLAB3N9dcEbw9OrTBpb83fbLgPf3HCDAMg0ali+SK4H179SgYhsHt+K35SvA2aN4aQ36ZSAneuWu3wsXNLZ3gnT5lEpo1aaQIXkXwKiOLQxG82RyK4FUE739d8KYihDYDH9wQfEBtELXRXMLBqVDeJ0oKH4UieHNe8G4+dw8lKteAWqOB3miC0coGJls7WNs7wtbRGXbOrnBw9YCTuxdcvHzh5uMPD79AeAWGwCc4DDYOTtDqLKE3WaNN/9GoGfsdYqrUgV+BSFjZOUKt0WL4lD/EMg1ywevk7oURc1Zi+cnbGLVkCwSVClHlq+HA0ZOK4FUEb74SvN93jIUgCPD2dIcg8IiKKISYqCLgeR621taS55PEEZnELXLB+8P3XdC8aeN0gjdVto7/bTo8vLxBCMH1R8mwtrHB1n2HKLlLCEHpshU+m+DlOPMpyajo4hj60zixRMPZu4mZCt7Ow8eDZVmYbM1lHAqVqQpBrYGLT8BnE7z60OrmhnMF6ohy90sTvEJB82lY1j4MrMHtXeM2xixQbXzBEA6sjR+EwDoQwj+t5m+2X5/OHgynAsPyotQlOgewlk55HiOkklqeIRVF8H4ewTuiXSMwDAMnGxM61amApD1Lsi14B/b+AfZ2tuA5DlXKlcH1EwfT19K/dyXdSdktf00AwzC4sWdllgXv/AGdwDAM9k0Z8NGC99W+OGyYMABBnuaaz9ZGPXw9XKCzsADHcdBb6lCvWkWc2LcVT66fw/J5s9Cz+/eIKRoFjmXh6+Odo4K3acP6VAmcDo1qUoL3ypqZWTrBa23Qwd/NMdcEr0atAiEkXwnedp27o1SFypTgXb33CDy9vdMJ3vmz/4BBr1cEryJ4lZHFoQjebA5F8CqC96sRvJLAn7ULMZ/eDar/rl4cyfNkRCFrKII3ZwXvuvhzCI8qhlrNY7NVomHqzpPQ6CxRvEZ91P+2JzoOn4j+s5Zh/PqD2HD0AlWHV5qcdhk5EQWLlRZr8RYoXhYFS5SHrZMrrKytERAUrAheRfDmG8GrVqmgUatgMhpw8+wxMb5Jvn1F9nwfJ3jn/z4JJYsXQ4C/H1o1b5qh4L2R8BQTf5/17iQtD0IIps9ZgOuPklGtZm2wHAdCWFy+9+SzCd4j565BUKlQq15DqgbvhwTvspO30eOXaTBY2aBd3xGYeuAqrB1dQFgWHM/D3tMf7mFFPlnwWgaUA8MwMEU2hXub+V+04E1HYD3xnzm34mn1aRkC1toXnE9FCAG1cuW1cC5F3zU38wDnZf5MiaUjGN4CDKfK+8/qHYrgzRnB+2LbX7i5fDLaVC0FlhD0aF77kwVvbMtmUKvVsLDQolWzxulq8H5I8L49txduTuY7Bdwd7RHi4wE/dxfYmgywMepRq2QRrPipt/jaO9QsC0IIqkSFf3SJBqkwfrUvDj3aNMagb1ujTb2qMBn0WDp9/Adr8Pr7+pjnIJMJPj4+OH3mzGcRvKf+2Qt3N1dYWurw5/iReHPjFPp37QhB4OFga43wAB/odRZgGAb1yxd/r+B9smYKvJ3sxFrLoV4uuSZ4N879DTzH5SvB26VXf6hUKqzbGy8K3l2nr8BkZZVO8L5MSkDF8uUw/ZtaiuBVBK8ysjAUwZvNERcXRwUC8otYeqF+uvyViUipwJR2sM5UBN+SIZk45JNKlhMlaZIm7ySZtW6T1GPcu0xPpunkr+Q1U5ObrGM2JXQzkbjSzzj5MV4kJ6aRaUfJpxIynhTl33fmgjeNzASvVBTIpYI0QM1U8D6ikXbvlkurWjP2i0gDf7fWc2EoUBeEV4NwKjCEQBdQEZZhdfI8KVFoi5iR20Qy+3OG8v0pnJtMF5F2wm42N56i8m/7RGrPOEDRYckxEWnn60Gb/sVv+6+ILDl+i2LHxQci0o7W0uvz6sNkSrLJ5Zb09y3fIKLmGpmYpII/aXB8+zyFdL6QJ4GpgtjK2hoNGzWmfsNSqScXftLfqTQATpeYndgi8vbyIQrpPBkYWgA/z1yAA1cT0GvEWOgs9XB280C7H/rDQqdDWHg45ixYiIdJKdS8Jp2P5HNXpgkDtSEo2+iTrgNZFcPSYPvOBVlycoOC6rotSzSk83Jmgjfx6TMR6SbAY5mAlW4CPEpK/z1SEldKMv39Sx8/I6GblPIswzhCLnXTxRUUsu7E0rVKuqZ9quCVrb0ZCtcH12XXhSQGkH/f77kuLhzYit2rFlK/03QbAZK/V6dGVfw8bBBmTRlvfi2SeKFv377w8/ND6TJlMPOvedQmaUbC9UbCU3Tv1QfFS5WGIAhwdXPDzYSnCAkLh5ePL7QW5sT/2PnL6dZe6eNnes1IrpH7iSkoWLgwHB2dcD8xhUp2M7tzQL5h9PvBqyKNB06E0d4JWksj/rf0GEXlqftEooZuoRA3ewNLgSEs7Mt+K27uecQuFHFqNJXCpvooEV3JH0Tyem1MhbX2BWsTYJatnFoUvqxdiPnPhDbNsedmGAaswTXttTiEgWEFEEuHjyqhkNNYlupJ4dRkukhA11UUkYM3i5SduEekxbx4il5rT4uM3X2RYuY/10Tk8cGGf++J7Ln8kOLIzcci0t/GpQfJFNK7VxJTnlFIxYd8HaPkzaltFC/3LBaRyqaUJaMpni0fKyL9c6GeLvBxthel3usj63Fjy3yoVQL+WTARb68cEZGLqdm/jYeV0QhvTw8qP3p99zLFm5tnRKTvRfp+VkwejvZ1K6FggDcKB/qgc6Ma+KZ6GQR6OIPnWKh4HhzLQm+hweCWNfF89cQ01kxOY/00CqnYlsvf1/FrRChheXY3/b5l8cL+besxclBfWOp0qFG9mvi9ZSYU0wnelCSRbt92AMuyiI6MwKuHN6kN5wubFoDnOdQoUwzj+3XB+B/ag+M4EEIQFeKHuYO74tW+JZjb/3/QqlWw0KgwpVsbWv6mY3aGvNwxN409iyhe/7NK5M2p7SJvLx/CiB+/BSEEZ7ctowS+PIalrm3ZoTBqs1buEyQ1njOVjRI/IT8AJY1pLt5Pgp29AwaPGYuL95Pw7900CCG4/CAJVx4m48rDZPE7mzd/PkoVDMLL7XPwcvscPF/3G8XrIxtEqDrKN07JvIMshs2qd6C8SSaH5GRxauZIH1fmaaTxFOU85IfaJDGZ/KCDNCaWH0iTxIbyGJkStdSmiZz0sWsq8jk2q0gfQxG8nz4UwZvNoQheRfB+rYLXrfVc2JbpClZtrnfHClowhAPnEp3nicnXjiJ480bwHog/CkdHp3S/4dwSvONGDgHLsmjeoTMOXE1AjUbNQQjB7yu2QGepByEELVq2gpubG1at34Q5f/2JCeN+xZJFC/FP/GFF8CqC94sUvOKJ8CwI3sRLx6HRaNCySUM4OthjyZyZYqxwJt5cV7dR48Z49vx5urtgMhO8qevn1r0H4ObhAZbjxBO97h6e0Fla4pZs3c2O4K1SvQYsdLrPJniHbjkHvyKlQFgWtl6BMDq6g1dr0Wrm1vcKXqvAGFHwqq1dwDAETlV6UXdv5GfB+z4450gwhBVlb448T1C9fNO7QBG8OS94r88bba41y/PwdraHr7szWNZ8Dc4c0o0SnQN6fIf2LZugbvXK8PfxBsMwcHdzQafY1tkWvG9ObcOrA8spUkXay+1zMLtnWxTwdk0TankoeFPXGC8PdxBC0Klj+48WvEfi/0G377tAo9FAJQgY1r+3+PlRdzNJGsG9PbMTO34fCYZh8FPXNogO9QfPceDfldRpXD76A2I35wTv28uHUDKqkDkXY1lwLAtCCOZNHYfn18/gwb/xX5zgrV63PqrUqJ1O8Go0Guw9ekYUvMdPnBS/N29ne+yZMkgRvIrgVcYHhiJ4szkUwasI3q9Z8KaicY8yJ0XEfMvj5+gArfDxmG/9ZKDSWyuCNxcFb+LTZ1gYtwyFIyLQ4X/fir/dc5eu4OqNWzh9/hLij5/C3oPxiFuxOkcEb+L182AYBqEFI9H/50k4cDUBB64mYPSMBdh16SECwgoiNLyA2LzEYDBAr9fDZDTCxsYGOp0OLVu2wv2HjxTBqwjefCt4Z0/6CV07tUe7Vs0xddxP0FtaolL5sugY2xpFCheEWq2GlZXVJwveVCpUqYqYEiXh5uEJtVoNQRBw7Jz5BO/e+GPZFrz3E1PAMAx8/fxx5UFitgVv6ebfgmEY8Co1eLUWljYO0BqsoNLqYHAPMEtHCz04lfZd6QIGgqUVHMt1gHWhGuAsTJTc/S8KXqFgWwihzcHaBoFhuRxao6NyTh5/ZhTBm/OC9/naKbiy6FdM694GLSoVR6FAX/Ru2wi1y8aA41jM+nkw3l45gicn90LgeZgMeoQHB6JUTBQqlyudlpvlsOCVy7QvQfC+enQLo0cOh0ajAcdxCA0LQ5UqVdHp228xcdJkbN25S4yn9u7di06dOiE4OFism25vb4diMdF4ePVf6vPLTPCG+nggOiwAr/9ZhVf7luDVviUY9W1zTOrWOotyN+cE79vLh3B0/QLEb4jDofWLUaVMibR4T2+JxMsnvijBGxAcgt/nLqYE75aDJ2Dv6CjK3SsPk8GyLNRqNb7//ns0LFMUbauVVgSvIniV8YGhCN5sDkXwKoJXEbxzYVdnHOzqjAPh1WD1rmBdY8B5VfiMlM8SrH2BLP/Zj+Nzvpecg9j4g2HNpwnCO09XBG8OC96GjRqjTt16sLCwQImSpTB0xCjs3HcAK9esQ5NmzcAwDKysrODk5Awvb2/4+vmD53n0HzT4swve4QN6gxACQogodw9cTcCuSw9FHialYH/8URBCENuuPTp/9x2aNG6E5CcJuHv/AdRqNS5dvqIIXkXw5kvBe/HgdjAMg9bNmoBjWbx6dAsn9u/C6sXzMOGnkWjboinOX7ggfnbZEbxSbj1+ikIRkWIyzTAMHJ2c8E3HTrjzOPmTBe/9xBT4BwRCa2GBSTP+TCd4j1y9g+V/n/ig4K3RvhsYhkG51l0xdMs5sTRDSOVG7+6+USOyywR4lG0Ih6K1EdZ5JqKGboFNWFkQ1nw7MkMIvDss/s8LXs4l2ryG5mAtXIblQARdnr9XRfB+GYJXWnf19ZH1eH1kPeaM/BFqlQCGYaDRmEuI2FhZ4czfm8USDVRu9pUK3tTvrEe371GzVm0UKlwYrq6usLS0FJtVpp5qdXJyQo0aNTBj5kyqRINc3mUkeDfP+hUMw+DssmmU4H21b8lHyN2cFbxvLx+iSjQ0q1cLN47tQ4GQINhYW+HZ7YtfhOA9cuEGNFotLt5PogTv8F8no3aDxqLcLVG6LDQaDYoUiULp0qXh4WgLwjC4veI3RfAqglcZmQxF8GZzxMXFUUl5Zo1S5FJP+mNK1wyFaoBCF8bOONmS/eip5ieySVk6cWQ2cckELzUxZjVJS4dEmsj/niQoSddQQCqhJa9f3uiFnuweUdDN0mQFxzNtniaVuNKk+T3fXRYErzxhz0g4yKVDVgVvZg1cpLd7XnuUTO2UXnxAc/5+ksjBawkioT3XUpQcuxMlx+6EV/UOILwaDENAOB6E480drHMNNpef70uDgCEciGAB1jYQQsG2lLR1bjId7m3mi/h0Wk5ReOBGkdbzD4tIv/uD1xLoIF3WeVnaKGz3pYcUp24nikivuysPk6lrWzr/pZuDJHPJ20v/ULw5tklEHhxLk6h0SDsgS/79q7+XUrw9u0tkwW9jYWU0YESfbrhzfC+unozHiIF9EBTgj0IFC+CXn0bj9vUrePE0kfqtHz9+HDExMbC1tcXkyZPp5EvyXl7Hr6WQNoyQb5SdvnQVzi6uiIwqCkII1Uzm6M0nIqlN2YILFMLfVx/hwLUEHLiWgNiuPeHh4YHIyCJITnmeeaMJeTCbQSNM88ZiWiCbruELtX5IGteke27J9y+T9tK5ntqgS07MXPBKGjxk1uBSurbL5W9WkT+mdG7PLD74LI3U5BuQGUpdWYwh3fyUraGfKnjp714q/ulNFEroSn4bb26eoeKUF8+fYenSOAwcOAAbN6yn3uejJ0mwsNDh9r0HSHz6jBI70nUxM2kr3ySVPoZcDKeuwWcuXsWVW3dw6sJlNGvZSjwplrpJkNVYUU7dBmYRW6xEKZy7l4Rz95Jw/Np9UV7Y2DugdrM2mLbpIL4bNg6j561B7wl/wCMoHDaOLma526ozRmw7jxHbzuP7lScpyg9dgLqzDqLurIMo/tMOCv9WY991lWfTrftSwefVYRmFS/M/RGxr/iyiK9GDIq8lZnr5apZqrMkzZ54jvCUYQsC5ROX5e/0QpspDKNzbLhAJ67WOotiY7SLSDd/vlh2nGLX9gohU6M785xrVOG3z+fsU0k3Lk7cTKS7cTxKRxrryTRTpvCnPl6i44uJBCqmIpJqlbf2TErfJcwaLPJnRl+LZyvEiKQtHUDxbNUEkNa4qEuQDJxsrBPt6okXNimAYBl3bNqPEJ938NG0Olc+bb64eE5GLVGljOEou7phLybOUuJ9opO9BKrKX/kyzaqJIOvkrkZ7yWEsay0kb2b29dAivb50Tka4/8pwr8ekz3HuYgL79+qXb7JQ2okrXOE8qS49vFgnydkfxAkF4dWCFmb/jRNKJWokcf7ljHs1OCbvmU7zauyQNmXB/c2yjyNvz+9K4fJhCKqiln1VYkD8EnoeHmwtmjh/zngNcGeT6966kO4yV0eEuShjLDlFJ45ubCU9BCMGO/YdxM+Ep7j1Jwb0nKajboBF+nzwRLxMf4cj+vbC1tUHCtnnidTGifSPYGvUY1LY+/Rlvn4O3l+NF5G4ho82QDzYwy1B6385Yen8q6aR6BgfZqEbyssZq8gbx0jhPFg9Kfysfc+gsI+TugkIuciX/LbPHVATvpw9F8GZzKIJXEbyK4E0TvCXH7oRb67nQuhaEVVQLuLWem+dJytcIa/J616XbHbYVesOpwWRYFWsPnV9pOFYfqgjebArebX9NACEE25fOwai+PVCvWiVotRq0a9UcO9atSDe3yO/kaNq0KQghqFOnTrYFb4uGdcEwDCpVqYZ7iSk4fuPRBwVvKqmC1zcoBIQQREREYsLESahavowieBXB+0UK3jFDBqBxvTpo2KABjEYjihcvBkIIFi9aiAnjx6NRw4YICQ0Fy3KIKVY8VwXv/cS0uwumzpwFhmEwfNSYbAveu09S0KvvADAMA47jEBAcChc3d3h4eWP1P2dRq0kr2Ng5mEXsu/qdPC/AaGOHwMhiqBbbRZS77xO8qXK3ZK9pCI4dg8CWQ0XBq3MJhIWTHwoN2PhVCN7UtZNzKZojj090DiBqQ56/z6ygCN68E7wcy2LhkK54c2oHrm2Pg1atAiFEEbwfKXhTya7gXTtlBAjD4OLK6flW8L6+dQ7enh7QqNUoGlEwTwXv/KUrUSQ6RlxvUwUvx3HYsGoFXiY+wvhfxqBtqxbUdfFyx1w0qRADC41aEbyK4FVGJkMRvNkciuBVBO/XKnhdq3VH6I+r3yt4CceD05oUwZuHcI6FQNRGsZ4i4QQzLAeb0p0VwZsFwevj6oj+bRvg+d4louA9tXYO7G2ssHDqrxjRpxsMlpZo07gekm6mBbcfErznzp2DlZUV5s2bly3Bm3T1tHj7oaWlJe4lplByN6uC98C1BBBCYGtrC1dXV7CE4NbJg4rgVQTvFyV4VSoV6taohmH9e2Pu3DmYP28enjxOwLp1a8FxHAoVKoTAwEDY2tqiT7/+6N2nb54JXp3OEn7+/lSZj08VvKPHjn93ipZg4qw5KFm2Aniex1/L1mLvlUciU9buwfKTt1G8ck0whFA1eDMTvJV/WgmN0ebdOsGDIQQqvTU8q7U31wFuPjpbgtdYrBM0nsVABA1UniW+aMHLEA5EY5Uza7JPJbN89yyb5+8zKyiCN3cFb5uK0fB3cwLHsmBZgpe7FuDNqR14c2oH6lcqDYZhEOLng7YNaiuCN5cFr0oQYG9tSpO7+VTwvr57CRq1GqWLFf0owbt41hSsnDvzswnewpFR6D1wSDrB26rtN/hpxDC8THyEerVrYfb0aekE78sdczGzdwdF8CqCVxmZDEXwZnMoglcRvF+l4P1xNRhCwKq1sC5UDZ7VOyC03RiEdfwV9lUGQGXrA8LyiuD9AnBuMh3OjaaJJRp0PqmNFwgIJ8CmeFv4dFoOnXcMbApVfq/gXbL9ICJizH8vuEAhnF884asQvHXLFIVBZwFCCIK8XDHouzYI8fXC4M5tUb18aVQuWxIX/t6c/vbxd3PK4wd3sXjBPCxdtlz8rQ8bNgyCIKBTp054/vx5tk/wHt62FoHBIahdr/4nC97fFq9B/QYNYGlpiYjISJzYvUk5wasI3i9O8PI8B6PRgLsXTqVL2Pfu3iW+T/kamtuCd/PO3SCE4E5CYrYFb/UaNUAIgVqjwbwly8QSDalIBe/yk7ex/ORt2Du7gheEDwpejaURvjEVwPICrL1DqRINOkdvEJYHwzCwcPRFoQEb4d/u948SvKlNVxlCwGqMYDVGMCwPwqkgOBX8IgWvEFjPLLotnXLk8VNr5DOE5P17/QCK4M09wTu6bW0QQtCgbDQWDv1ejK9SBe+bUzvwz5r5sDIaYGXUK4I3FwXvo30rYLC0QOVikf8Jwbspbi4YhsGCmVM+KHgnjh4KV2cncx12hoG3l3u2BW/vPn0RXrAwFq1Yk07wzl20FGVKlcTLxEewtbHBpTMn3yt4X+6YqwheRfAqI5OhCN5sDkXwKoL3qxS8PddC71MEzhU7waFkS1gHRcMqsChMvoUhmFzBavRgGAYO1QfneZLytfO+GryG0BqwKfk/GEIqvUvCGbAqnfl/eRV4nQlGFy9Yu/tDrTOAYRh4+QWgS9+h8AkMBiEElYsW+M8L3tSgcuOkQahYtABYloWXqxOsDHoM7dk1w/qgtWvWgJOTExiGgZOjI7y8vODt7QMXFxfUrVsXx44dE+eF7Aje+dMmQKNR46dfJ4iyKTPBO2v11vcK3s59h4i3f9ev3wA21lYY2qeHIngVwftFCd4SMUXB8zxKxBTFk8cJGTaQy2vB6+zsAkGlwoOklGwJXnd3d/A8j7ETp4hre1YE7/KTt6HWaGG0tU8neB19AsFyPAgh4DgehLDwKFEzwxq8YT2WQNDbgBXUIO/q3HNqHdTWrrD0KgKbqEai4HWsMRg2Ma2hdQ0H4VRgBS0IJ4CzsKZKNAgukSC8BgzhwBo98nyNpAiqD4ZhIIQ3z7nnCDSX1cnz9/oBFMGbe4LX38UBVSKD0zUikwret1eOoHu7FrA2GaDXWaBkVAQmDe+Po1tWKII3BwVvxZgIqAQBqyYNe6/gtTXpERXkg1IFAmBr1H/xgtfezgYqQchQ7nZs00K8Y0QQBNStXgXP71yERqPBj507Zkvwdu/xA4pGR+PExWvUepsqeO8kJEOr1WLj6hUICgzAy8RHiuBVBK8yPmEogjebIy4uju60LSOzAD6jZC7lmVz2ymQj1eE6g8RLJnzTTRhUEi7vECnp8JiZ4JUuivKu9FSH6zMZIu+STXdPp28FyXCCzqSL58vERxSUAJB3Dk+RkrHgzTS5zqLwzaxjpXwizEjwypPMO0/SyEzwXn2UTHH5QRrSQPnC/ST8ey+NM3cSRVrOi0eRFj/Ar2xdtJwXTyUFvF2geEJFG9Upz5OUrxFD2b4i0qTMve0ChPdZL9Jj1Sm0nrwalbuOQI9Vp7D74BFMnfknuv3YG43KRCEmxBdONib8ERaO3UVjRIb5BsBBrQZHCGp5uuJE46oih6qUE3l78QCFdH6SB4ZUEnJur4hcIL/YNFMkec4gigfjuoncHdOZ4tbQDiI3B7WjuNE/VuTOyE4iT2b2E5nUuhrCPJygUfGY0qEunm/4neLV/mUiP/fshG+b1sWk/t1QsVgkVIKANX9OxpAe36LLNy2wa0VaaQYq4ZJ+XpJae2+vHMGba8dEXj6+h8e3roAQgi1rVohzR8KTRJy/co0SSam3jB84cgxqjQbNW8di+cZtaPVNB9x+/BR7Dx1DYFAwrGxsUKhIFOwdHCEIAkaOGC5JhiTzqFz4SZHNt1RwLO8eLJHGdNdvWcLw4FoamQle+YZdBnO2PJilNtc+Q9dfOdLHT06h5XLWJe6zDGXmi2dPaaSbw/J1LAOpK0/EqE1kafKQ+JCOMWSbq9S6nC52kKznmcUOt86mITmh9ubGaQzr2RWEEPh5e8LCQot+3TvjUvwevL57mVprM1v/rj/KGKnQla+v0rVXLvGlyUpyynO0aNkKvr6+SE55jpu378DCwgKDBg3OdDNBej2lXh937j8AIQQdOn0rPrd0Tf73XhK2X3wgEnfiNn5dsROj5q+DpcEEXhCg0mjhEx6JYvVaoXClumBZDo6+IWg88k80HvknflxziromfOJhAAAgAElEQVRbo9Jv+yiKjdkOk38RMAwDnbMfgtpPhlulDrAOLQutg4/5JKrBHrze1rxBqNZBMDhAMLnCs10c3FuYaxHblPsBTo2nwVRpsIjaqzgYhoE6sgPUkR3ybL1k2NQGrey7O1s0Of+c72rks3YhYO1CIAQ3yPO4QSjYFtqYriL2dcdTeP9vuUih/hsoSv26S6TxX4dEflxzmmL83ssic47coFh79q7InssPKU7cThSRx6lSUSTNx+RCQ7p2yHORt+f/Fnl1cCXFi80zRVLixlAk/tFfRBp/yHk8rbdIyuKRNEtGgxCCYc2rUFL1+brf8HL3QpHXRzaIONvbwMfNGXqdBVhCwHFsWuwg2/h+e2aniFToyqXu87VTKKTiNunPgRQJU3uJPP69j4g0Znoysx+S/hokkrJgGIVUBMvlLyW5T2yhkMZF0pxUHgNI11NqTUtKoA4MSYXom+sn8ObUdpFX+5ejarEIEIZBhagCZvH5rrll6QIBaFg6EiwhiAnxRbi3G3iOhbu9Da7HTRA3AeQiUip4X+1dTPH6n1UiUsn95tgm6hqVxstvbpyikebY8gNWdy8i8eopcByHQT274dyhPTi2ZzP2b1mDHSsXokyJGLAsi5F9umPtnGl4c/2kmWvHoRIE9O/agf6sbp6mkK758k2UAsEBKB0Thcfn4tMfSJN8NzqdDt916ogqlSriZfJjaqNYKjrfnN5JQQldudegZKnsueXuJEvIJKv8MT8799OQvxbKcTyRHWTLWPBShx5SMj5oJnVaCTIyimHMcXGaJJY/vjQWSneoTYIieD99KII3m0MRvIrg/VoFb60xcbC0c6YFb2gTsbM3wzDQRnfJ84Tla+RjBK8UqeCQJjVSubu7aAx2R5n5zt0DRpUALc/hmyDv/6zgvT2lJ+z0OtgZdJjXrSlSFo/KVPC+PbOLonBoEAyWOkSEBSM8KADFIgtlW/C+fHwPViYTChUIh7+/P0wmE1QqFRiGQXiBAmjRqjV+/nUcevXtj3YdO0Gt0YBhGGi0FuA4823C3Xv1hp29AwKDgmE0muDq7oHwQhHw9PSERqPB0+QkRfAqgveLEbxvbpzGjqVzsGnhTBzdsQGd27WBwPMI9POFXq/HkcOH81zwxh85iujoGKhUKoSGhkHz7ncnCAI4jkNQUBD8AwIQGBSE4SNHo0rVqjh68jQSU57hUWISfh77KypUqAg7e3txHbW2ts6y4E29lZYhBM16jUC5xm2h0elgsneCtZMbeJUatfqMw49rTolkJHgLdhwN3kIPwdIKIe3HInLwZorw3usQ3nsdeK0BWudgqmSDZ7s4Ec7SDoRTpRO8pnJ981Twsg7hIIL5++HcS4HzqQzerxp4/1o5/tyE14IIWhBBB4awX0zjNUXw5o3gdbUxoX2l6CwL3tdHNlAxhoOtNcpEF1YEbw4I3lf7l6NhheIghGBobH3cWDYZa8b8AGcbExiGwcL+HalrpJCfBxiGwf3VU79Iwfv67kW0adpAPKXLsiw4jgPPm0vyLJ4xOU3sSgSvQW8JtUr1SYI3bt5s+Hq6I+HcIby5dTZDwTuoX1+EhYViyYK58HB3x4ukBEXwKoJXGZ8wFMGbzaEIXkXwfq2Ct+W8eOgd3FBj1KK0pEWtf5dcmk/DaArk4G2OChmSW4J3d1QMTjSuipYBXtBwHKzUKvQODvjPCd5yId6wUAkY0qQS/upq3sQY1LImdo3rhQI+btgwqnumgvflpcO4sGcdnl+Mh5uzI3Ysm/NZBO+CP2dg69qVOHL0GG7cuo2nz57j/uNEbN25G79OmIjWbWNRODISQ0aMhIurm1k0qVRo1joWKpVKFL1rNm+HwWhE2QqV4OTsAi8vLxgMBqxZs1oRvIrg/aIEr1hz8t310rPz/2DQ66HVaqFSqfD777/nmeAtU6acKGW9vLxQp05d1K/fAKFh4ebO4YsWwcJCB5ZlxeTaYDCKjRIZhoFOp0OBggXR9ftu2LpjBwghaNWmbZYFL8cLIIQg7sRtqgbvqO3nRaRyNzPBy3ICNHZu4q33GQne8N7rKLkrF7xODX8DETRQOwbTgrfSYPPnoLWG4Fsx19dJojaAqPUQwlvm+ZrNsBxY26A8fx2K4M0bwVs2zBdF/Nw+WfDujZsBQhjMHN1PEbw5IHhf7V+OhG0LKFEr3eCXXiMvNs9EuLcbPJ3svljB+/ruxXRlEKX5t1TuXvtnG2ytreDr6Y43145/tOB9dPMyPNzdsPqvaeLanpHgHTtmJGrVqI6XyY/RplULdOvynSJ4FcGrjE8YiuDN5lAEryJ4v2bB61++AQo2SCvDwPtUTqvpaumgnODNI3Jb8KZS1d0JHCFw0WoxPqJAvhe8d6f2QrkQbwQ426JZsXCkLB4FnUaFYLe003V6Cw0IIejRvFaGgvfN1WP445dh8Pf2RPkSMXRimQ3Bm4p0/ngsC5AeJKXg7uMk/HvlOvYcOYVSZcvDytoGGo0WP42fiH6Dh2Lc5KmIKVEKI3+diPizl7Fg/nx4enoqJRoUwfvFC95UXjx/DqPRCEII/j5yIk8EL8/zMBqNmL9wkfh903XtnoEQAr1ej5iYYrCwsMCTp89w6Mgx9B84CBeuXMXVGzcxfeYs6jqRPveHBK+FpR5tew/LtuB1LV4TgoWeqq36yYK38TTYVOgJhrBQuRWhBK/gVxUMy4GzD3nvWsb7VTWXgQht9tnWR963CnjvimBYDkTvAtbaF0RjAsNr82zN5pyLgGEIhKD6eRo7KIL38wveKqHesLHUome14hkKXmcrA1hCPlnwvr14AC3qVIFep1MEbw4J3lf7l2dZ8L7Y+ieMOgtULVog3wve5vVqQqNWmeXuJwje2FbN0fl/7am1PSPBu2zxAlStUgkvkx/j3o0r4DgOR3ZvVgSvIniV8ZFDEbzZHIrgVQTv1yx4i3UcbO6SzQrmxCmgNohgAcGzNLTRXRTBm0fkleA90bgq9lcqgyI2VmAYBoVCAnBm8+J8KXj/HRCLMDcHOFvpEeBkiycz+yHE3RG+TrZIWTwKw9rUwe24cXi+4XcMalkLDMNkKngnDesDLzcXWOossHnxH7kqeE0mEwpHFoFWq4WvfwBc3dwxYPho8bsOCAqG3mCEXm/A1YfJGDhgALp26aIIXkXw5ivB++L5c4SHhSEwOCTXBa+rqxsCA4PSfd/vE7wMw6B8hQpQqVRo1KQJnjx9BrVaDUEQxNO8QcHBHy14Xbz9QFgW1Zp/k23Bywoq+NZo99kEr1PjaTBGNAXDMFA5F0qrwxvZAUStB9FYZbieMbwGDK/O9rrI+1QC0dmD4VQgBlcQXgvW8E7wam3A8DlfezcziIWd+URxHr4GRfB+fsGrUwvwd7SBQasGSwhUPAeDhQYcy6JJyYJwsTGf4l/Ss2W2BO/biwfg7GAHGyujIni/AMG74eee5rIO3zTI14I32M8H9atW+CTBO7BPTxgMerxIuJslwTt10gQ4OzuJsUidWjUwf8YURfAqglcZHzkUwZvNERcXJ7toaTKTuJl3wpYkbPIO19IuiVTiJZ9wpN2t5d3NJROfvCt6RklZusRM0rVVmpTdkkndTJI0+d+jFiJZF0xa9koWJrk4kLxPeZdvelKUJa6UxKCDAWnyS38fmUhieeItSdAzEw6fLnjTunzLO4Jff5QscuUhzcX7SSLyDt2n7ySKSAPslafvYOXpO1h46CLUWgtwWis41B0PxwZT8lxufo0Yyw+gcG8zX6RA3/UUVaf9LTL57ysUW87fF9l35ZGI9Ls/cTuRknpyEfn23z14++8enFw7FyqeR/XiEXi1Lw6v9sVRQfuLTTMopMnEw0k/iNwc3I7ico9mIv/G1qY43rCyyOGaFSj+qVw2jUplKA7XKC9yplUN7GpYAXqVAINahQFlInD++yYo6uoANc/h0uD26Rqw3Z3WCwzDpCUrsvq8L/csxss9i7Fz6jAwDIMb2xbjzYmteHNiK95e2J/GlcMi8rmSmvNk87l0LpGvM8kpz+Hk5AS9wYD+AwehRctWKF6ihNgQateeveA4DuMmToSDgwNatWkDrVaLrVu3pq1P0nlMFkBS86Qs8KTXHLngzWDjUEamgvc9CUIqtOyVz8Vpa61crEqRf5ZZ5nkamT1+liVuSibiVr4GSd93uu9K2mE5ixJXlmjQG8X090HHEVczlvgZxBGvb5+nNnzpjWK58KWT2tS4wUKrRc9evajPWSp4pcg3QqXrqTyRkSYg8o7TYWFhcHJySv9befYUL549E0mNC8dNmAiNRgO1Wg1CiHiqd/6SZbiXmIImLVqC4zi0bB2LtVt24OrDZJGTtxNFZixehbI16sLG3lG8c4ZhGCw9eRtLT97GjH+uifyy+6JI/w1nKb5ddlyk8V+H4FWiBtSWRjT+6xDKT94rUuKnHRRFhmwWkW4chvdZT8lej9hFIpylHVR2frCvNwH29SZAX6YPVO4xICwHImipP+vXuB94nREWTj4ggg58UH3wgXU/vB5WGAhjhYHQBtdETKcRCK3THjobR9i6eqJx/7EYvf0cmvQfC841GgwhYK28wHmUhhCWdyWlOPeSYIi5ZA5rG5hrz6uJ6kRhXW2kSOSQzRTS66nNgsMU5SbtEWkxL16k19rTFJTgPXyDYs2ZuyJywXvqdqLI5YfJFPcTU0Skc2pmEkaeX1Dy7NhGitdH1os8Wz6W4tGUniIpi0aKpMYvm3o0AyEMHozvjgfju2Pldw0xoFZJ/NSoAkJd7EEIQb2oYNz7vTcSZ/XH0/lDKZ4tGysil6Avts4Webl7AV7uXoC+repCJfBizPFyz2JK4srjrmcrxok8nTeU4smMviLSmOzhpB9w75euafzcJUMeTughkjCtN0XS7IEi0vgvZcloSnK/2ruE4s3pHWlIZKNc6lHrluy/SXNN+Yln6ff9at8SihfbZqex5Q+RDT/3gsBzKB8Rgm/rVsCMXu1xcs5PsDcZEOrtRsW+tNBdTfHm+BaRt+f20Ug3/CmJK1tDJRKXWmvvXKQ30OWbq5LP8u3leBGdhRa/DemZ9huhYlY6/qce894V1K5WCVN/GYnX967Qm8iymCM1RunT60f07t0L9+7eQdmyZfBNbCzcnB3g5eZsfj2S5053GIDK/TORuPJ4hzqokJADfMShCAq5o3jf66Vfc+aCN+txsHxjOo2sO67MDjBk9melj6kI3k8fiuDN5lAEryJ4v2bBu/L0HWh1OhCWh2ODKYrgzSO+RMH79t89+GPAdyCEoESBIHg7O+QbwXumVQ20CfHG5e7NRFQci1phPunq836M4H25ZzG6Nq+HH9s2ylXB+75d+VTBm5zyHI+fJOHvg4dgNJng6uqKvn370uuTIngVwZtPBO/OlQug0+kwY+bMXBG8QcHBYFkWS5cuxfz589Nda9u3bhUFb9fvu6Fnr95ISnkOrVYLQRBQsHBhrFizHms2b6PWcltbO1hZW4PlOBBCoNGY/3ytBk0xatIMBIaGg2EYuHh4oXbztvhz415UatQSPC/AwlKfLcHL8gIKNOycI4JX4xYBhmFgX28CjMU6QOUSCbVPObCW9mAFHTxiF8Gh6kDwBgcQklqrmBXvFGII98H1UF/sW2iDa4IhLFwjyiK4ZiwKN/8BY3ZewJidF1C1w4/QW9uBWDp9lpPBnwPOvYT5vVrY5erzKoI3ZwVvrUL+8LIziYL3wfjuSPitJ0XirP4i2RW8L3cvAMMw6Nu6niJ4c1jwPlzzGwhhwL/rZeBgZURUkA9c7axhoVGLd2t0rFMh3wreqcP7gWEYrJ3+y0cL3hN7tsDWxlqM5bIieEsUL4Z1a9dCJQgwmUywtraGi6M9dBZaRfAqglcZHzEUwZvNoQheRfB+7YLXxt4JhFfDENEcNuV65nmi9DXypQreV/viYNBZIMzHA4SQfCV4z7SqIcrdrjFhsBD49zZg+1jBe3HjPAg8j11/jf9iBG9yynPqViv5/KQIXkXw5hfB+/r2OVSuUgURERFwcHBAlSpVclTw+vn5iQ3TeJ5Pd60JggCNRoMXz57BZDJ3XVerNWAYBlFFo/Hvpavp1nPpWn7nyVN07NINDMPAYDDCzdMLarUGBqMJ+85ew/aLD/DHhj1wdHWHoFLDQm8AIQThMaU+WvBW7DYGWit7qA1W4i32n1vwWviWBqs1wb7eBBBBA8KpQHiNuTErw8AjdhG0rgVgDK+NokM2ILD1KHAaCzC81lxCIYyuxcsH1gEf0hhCWAvwgXVBtFZgGAJWY4RlVDs0nv2PSKrgHbH5NAgh4BwK5PnaLYW1DQTDCeZavLnU+E0RvDkreK0sNOhaISrXBO/Mvv8DyxLlBG8OCl43exuYLC3EeX9gqzrYPr4fJX9TP+/Fw7pScW9+E7z1KpeFUW9J/T6yKni7tG+LPt9/l2XB+/j+HQiCgMmTJ6F48WJ4lvIUJ04cR/VyJcGyLFbPHKcIXkXwKiOLQxG82RyK4FUE79cueKs0bmU+XUNYczOULyBR+tr4kgVvKizLwsHaiDKFQvKd4LUQeLgadJ9F8L45sRWOttYI8HIDx7Lo1aGlIngVwasI3s8oeFM/3/ETJqBy5co5KnhTk/xVq1aBYRhcOHdWvM6CgoKgUqnAMAxGjBgBQgiaNG2GwUOHwcLCAj379H3vei4XvCN+GQ/CsggICqZKNJy8nYjtFx/AOzAEeqNJLM0wesE66PRGOLh5vlfwNhw4BbbuPmAYBhwvgBDWLDx5AUZXX7hHVcwxwatyDIJg5Q77ehPAClqo3KOhL9MH+jJ94BG7CMbw2lBZe8AjdhGiR2xF9IitsA4pAYbXgujsQQyuYK28QfTOIJxgjjt4jViiIlUYG0p1h7HCwPcK3jE7L6DXgm1gCAeiNoDzqZzna7gUhvAgWptceS5F8Oac4N3TtzUYhsHdCd1zTfD+2b8TeI5TBG8OCd7h7RqCZQmGtWvwf/bOOjqKq43DM7NucXc3SEiCBA8WLEAgSCBocHcIUtzdrTi0SAoFihdKcSlWvLi7BwjQcs7v+2PJzb2z2SUhKV9b5p7znJ6SZDM7M5n7vs+9+774Y9m4rDINOxdnK3jf7Vr2rxa8DnY28HJzybXg3Z62BBzH4cqxfbnawdu2dUtERkZi8qRJJBZqlhgPF0cHaQevJHilkYshCd48jrS0NKbGmuVmKCIsJWnmEmhxMmahyLflRCyrwLzlREwkWc01QxEVWreUiDFfEzdeMyd7xcKXfrCLhQD9fuj3+egWO8mLzwktI56yMM1kLBVnt/SgpRN0kdCnH27iJj1mBe9zFrpBjDiRvfEknXDlEcvFhy8J5+6/YKCl3rFbzwh0IN5z3EzoA8rAt+0a+LZd87ckIQ41xxOCuqxjKDF6JyFmxA6GiNTNBDrJ9G65EpqYToT/d0L3ORjKpRJ8Wq9miBq4lUAn6BVn7GOSre9P3GbYd+0J4cL9lwT63rr77BUrU36cJCIrYXi9ciShRYXCCHWyA8dx2NG6Nq71asJwvW8zwvkWNQm7ixRn+KVQMcLO8KIMP4dEEzZ7RzBsC4wibA+OZqC/b3+Z0oQzjavjTOPqsFYpEOPigOt9mhLoJObG6A7gOI40HXm9YiQDHfj3bpwAjUqJWX1aQ6VUoHLJwvh53lgcWzkLN/ZvxJ0jW/HXlSNIql0Tx3/ZRJ5z9HNHHKjldIFIjLkmoOKAi5nTRHMVE5CKFtTMyj+RADT7/H543XxzTXHjDHEyn9PGE/Rz2aR+qoX52yJUTGDx++jmaKKGaPRiobiBHB0fWGyQZiFhyHHskJvF4eyv6Z8PromaotEJqDjGoJNVUQxAy1/x4jD1tfeP7+D94zv4bv5s+Pv6mp0nxYuktNAVNwWhkxOT6/jxXrK3Mz7f1Go1ZDIZNGo13rx8jl49jDtwFQoFSYzE8zc9Xz95+YZh/tLl4DgOzVu1MRG8u688hpuXDwpEF8X6s/cYXL39oVJrUCo+EV2mLEGHiQvBC8aFWL/IGHSc9QNajJkP99AocByH8Ep10GbVCYa6Cw8TaIlXYfpelB6/i1B02M8M9KIiPV8rbNyh9S0O68hEcBwH2wLlEDVwCwKbjEX3YeNhZWOLlj3645fLj5hFxlkHr6HZoEmo130wWgydAkVgdQjWnuDlKuMCM8cbJa9czcQAjZcdJTgmTIRjwkTYVehjrFcsU4LXOf1f5m/XpLkEcbO/aokNYGvvAEEQ4B8ShoPXnxLy43erCrclZDa7y6Tt6pME8WYAOo4cuv0CQ/U5BwgpK44TUjedZZi89wph0dGbDOvO3CPsvvKYgb7n6ZrU1x+ns43VqEbK4iaQzKYUUeOud79+R8jYMI2Bbgz2bF4/hsfTehKezOhNeDChK+pGh8DD1goPJnTFQ5qJ3Rho+ftkem+G5/P6E14uHsxAi+DXq0bj9arRmNYqwSjW5n1DFpyZxnBUTPZ65UhGLtMy9vHUnngwrjOBXty+N6qD2aa1dMPaWwNb4u7wdgSx/KXP14uF3zC8Xj2WIJbS7w+tJXy4uJ9gkodaaPb94fqJLKgmdB/O/co02KOb3L3bswJONlZoHFcSb3cswtudSwh04zST5mkfm+9m8udvPxH+Or2TgZGn9DFeP8FKXbqhmDhmsrjQSjU2FuffVG7+4eIBNKxRCXqtxrjocXpHFlQTOnpTwodrx/Du6X2cPrIfri7OWDx/Xs6bwn+MUTb9uAYCz+P22aPkmPt2bIXqFWONzVXpef5zF/zFC9/0Bi6TWNHChi5zWIzlLCzI5ybOM0Oujt/MBjQj2TeIN9n8wWxMfGMh9s0uvv50nC0J3s8fkuDN45AEryR4v3bBO3zBamjcwyXBKwlei4L39cqRqF3ADxzHoaCzPY51rPevELyTy0aD4zhMiy38ScGbFFMQ1yd3tyh4v0mpC7lMBplMwO/LJ8LXwxWxRSIQHugLJ3s7+Hi4IsjPG472dogKL4DQoEBJ8EqCVxK8nyF4CxUsgMSa8V9E8G7aYNzBWyUuDquWL8Gib+di6sQJ5D4bMWwo6iTWzZXgvXLzDvoN/AYyuZzsBB40bgoWrd0Me0cnnL77AjKZHHK5AsVjK5kI3uXHb0FvYwtrewfI5HJwHAe9jR14QcCYXZcIfTeeRXyP0eA4DtX6z/pbBa+gNkDlGGAsOVGoNqIGboFtwfIQ5Aq4+/hh/qbd+OXyo2wFbyYtR0wHr7GDYOMDZWgi5KF1wSt04OVacDwP93KNLQpepXModAVq/F/nb0uC99itZ2jXsx8EQYCji+sXF7y1hi6UBG8+CF4brRptykR+UcFrq9ciqUwUkbuS4M0/wVvQzws8zxvl7lcgeOVyGZrVqZYrwXvn0jkUDAvFpDEjsvkE0acF77sXT0yOmT4uSfBKglcaORuS4M3jkASvJHi/dsE7YNoi8DKFJHglwftJwXuzfwvs71APQY62EHgeDcID/vGC10qpQCUvF5xpXN2s4H0wvgt6VC0BgecxsFYZRu5G+rrh7c7F2Dy+N6rGRMDB2gA7Kz22TxuESz/MwLkf52Pd1KH48/gWfLj6GwZ1bY0V00dhW9oyrFv2LQx6HRJrVJUEryR4JcGbS8HbskkyBEFAwfCIL7KDt0WzplCr1UwpDPpeoz/aaEnwHj91DkFBwVCp1ahctRpq1Ukk9XvVGmPtR7lcDpXaWMs3U4JlJ3gzmXPoOvouXIeo8tXAcRw6z13HCN6+G8+CFwR4RZX+WwUvJ8jAcTx4XoBn82Vwr9gKvCCHytYNaw6dI3I3O8HbY85q+IUXhk9YISgCqhBJmTknygOrG8suCDJE9lgK/3qp0Nm7oEjT3gipmgzbsl3hmDARglIHu/9zvwBLgrdZ+y7gOA4pnXswcvfvFLyasBqQ23pB/rE+tNbGAet+/lUSvJ8heL9vUwcPJnSFwPOw1qhwKLXZFxG8GwakGMvEzBsoCd48Ct4m1cqhcbVyqFQ0AlFBPpAJAmwNeqwZ3vU/KXgv7d/G5OYOtjZQKZVo3aBWjgXvX1ePomypkhjYpyfePb2fa8E7e9oUtG2VgmH9e0uCVxK8kuDN45AEbx6HJHglwfu1C15pB68keHMjeDMZVL4IeI7DqLiYf5zgHRYSYvxItSDAQaMipRosCd6ns/tC4Hn4Odli/6iOeLp0KOIKBYLnOET4eyHU2w2ze6ZA4HnwPA+NSgkrnRZKhQIKuYwI3kwyn29lisdAqVRg+Df9JcErCV5J8OZC8M6aOBZ+vj4QBAEXb9z92wVv+7ZtwHEcTh/7LU+Ct3W79oiKLkx28j548RoFwiOQWD8JdRo1A8/z8PT2RXxiA4QXjsHuK49Rt3kbhEYXQ1BENJw9vKBUqVCmZn2MSdtJBG8mHMdBkMlQvklHRvCWadoVcpUGCrUWFbqO+VsEr12pNsbmarwAXpBBkCtJg7X1xy5ZFLxVmnWA1mAF/4gikHuWgrJQM0bwKiJTILhEGssvcDxsQ0vBt3Q8BLni479xUNj5QlBqoQuL/0cK3q27D0AQBNRNboFjt579fYK3UDPInAtB0NmD43nwghxyGw+UTElF29Un4VawKHieR4s27SXBmwPBO7lhHKK9XaCQGe/lKgV8sbh5PDiOw77eTb/YDt5ANwfo1SrMaldXEryfKXjLRBUAz/Pw83BB8YKBqFmqMMpGhuHdnhVZcvc/JHhLFysMjuPg7OiAlg3r4sTPP4LjOGSc25NVlzoHgjexagW0b51C/t5yK3ibNGqIMqVKwtPdFQtnTJIEryR4JcGbhyEJ3jwOSfBKgvdrF7zdx0yHPjBWEryS4M2V4L3Wqwl8bAxIDPP72wWvvUyBUnobFNdZo6jOCtFaK0RqDQjX6BGm0SNYpUWgUgM/pQb+Oh0UgoAgvQ4pYX5YGlcix4J3cEKsUb442EAuE6CQy1A7pgDm9WmFtzsXY2z7htColD1G6vAAACAASURBVJjYtRl0ahXC/b2wf+kU/Hl8CyN4bxzYhPFD+qNoVAR8vTzRt0t7PLtzXRK8kuCVBG8uBG/vrp3Qq3MHCIKAAYOH/q2C19raGnK5HO1at8zzDt5tO3+FRqPB8pVpRPCGRxRC+YpxCIuIJPVZS5WriN1XHmPcwpWk2RvHcQgrHIOwwsVg7+JG/l2l0UKmUECuVMHKwQUKldpkB2/fjWfRZtUJCDIZvIvE/i2C17P5Mng2XwZdUAXogysgauAW2EdWgc49lJG7lko0dJi4ADL7QHAcB1U2c6NPfGdwHAdr/8LwKVEFHM9DpbeGoNJD6RwK2/K94FBj9D9S8Do5uyA6piSJtfJb8Ao23uDlGuN9IVdD4RwKfeEm2dbg7T9sJJRKJULCCkiCNxvBO61pNUR7u0IhE6CSy1DC3wPzWtRA76oloJAJUMhk4Djui5ZoSE2sgLIF/KFSGEuyGDQquNgaEOTmiJggL8QXCUWrikVRPtz/qxS8v65dBqVSAbVKBblchs1LZjJyN6ZQGAxaDU6tmpltDd7/muAtUqgg5HI59q9fgfZNk+Dm4mRsvikIbOPBTwje1o3qIKlmFebvLbeCNzoyEiuWLMSezWshl8uxfe0KSfBKgvf/rfn+tUMSvHkcaWlpn+iC+BkdEk26WD8UQT3EqIepSSJmTuiKpK64EyUTBImSKHP1ev66eTrnmJO9tyxNzmwCxyZ+og6ijAi+LOLK55FDgcwElOIuofSDVvQwtSR46eD10cvXhPvPWehu4GLBSwfDYsH7x4OXhLP3XjCcuP2ccPD6E8KKk7cJDbv2h2NMXUSkbkJE6iZ4NF3CYB8/mmATN5iB/r5C/TYzlJu6h9Bq5QnCN1vPM9Bdmecevs6w5NgtwvwjNxh6bThDiJu5j4FOSPWxfQiKqJYsXzAhFJ87WlYXHryNoea8g4Qh2y8w0B/hvfDgJQO9gEAHDeK/MVriXuvVmIFOhu6N7shwvFYlwmavcBTTWMFfqcFmr3AcKFuGsCOsMGGDcxjDKodQwvci1jmHERbZBmORbTA8ZSrwHAdHQQFvmRq+MjWCFVqEKbQoqNShkFKHIhoDYjRWKKG1RnkHB1RydMQPRYrgbNN4BjqpoTtAv1w8CBk/TUfGT9OhkMvg5+6M9/tX48yKKXi/fzVurpiAOqWjUa5QME5/PwXv96dhSJskHF40Dh8uH8KHy4fw+uweLJoyBtUqlIVep0NKk0bYsmZFVkdo6nqIgyxa1NLX8PHL10yHcbHQop8nT9LfEMSdcpmAThSE0nOTyaIZJWdNhN+Dq2awtGAnEorMgh07/zGy2UK9NyYR+FSwbDZwtoSlZIAO5sXQidEzEZ8hcUUi1+IC8OdKXPo63hdjbn4VzdFM1+9LuSDr5zKvc706CZg5eSISEuvCx9fX5D5/8YrF7KKGycKGaSL26N5t6PV6ODs5sV+jEj369cWLZlcfpxPSX2egSNGiaJGSgvTXGXj3/BHuXv0DGo0GxYoWxbHfjsDB3h7hBQvi3P0X6Dd8DGQyGVLHTkeVOklEiv188SF+vvgQUSXKoNOIKRg053uERBYlu1lrd+iDb4/cwOhfLhG6rzsNhUYLQRDQfd1pNF52FKU6jEDjZUeR8O0hBnrhsMyEXxliRu4g0PN6phwuO24LOI6HQqmEnYMTBkyYiTP3XjD8fuc5gY5FTtx+jtRNZ6HS6tF99SEkLT6C6Ma9UazVILgWKgVXT29MXJIG36AQDJk8C6t2HMDRW89QJrk9NHprtJ+7Aa1n/MAsHH9pwUvL0vP3X+D8/RcoWzEO1jY2jMykY59WK0981u/SxHQm8GobyPSOsIrtBZu4IYxodk2aywjX64/TcebqHfgFBEKt0WDEhKm49PAlLj18iUFbzzPUW3iY0C7tJGHAlnMMk/ZeIYhjsrRTdwmZ924mR289I1x9lM7ACt6s5yb7LLmMD1eOEGjJ9udvP+HtzwsJ4kXrV8uGEp5/O4DAcRy0SgWSihXAkxm9GVH7cGJXhgfjuhDEspSOkejvezCuCx5O6kbR3SxPZvYhvJg/EC/mD0Sv+FKY1LgqulcpjqSYAigf6oMIDye4WOnAcxyK+rrh/phOBFrU3h7cmlmQvyGmXxbXezclXO2RzHAjtRlB/Pr3x3YmPJ3Vh+HV8qEEsXB/t2sZ4c9jmwi0kDThwl58uLAXEcEB8HJzxspJg1GmcAQ4joOXqxMqxUTC2d4GNgYdrv04B+/3rcb7fauZ3/Vu1zLmPrEoeCkJ/dfJrQwfzu/JgvrU1oerv+Gvm6cI4gVOs7GQyWYlei5nyZyPxw3pb1wEM+gxYXBfZmPWraO/4sMf+xkYqXvlN8K7p/fRp3sXVCwXayJ1TWITOhYRLb68e/kUwwYNRJeO7fH6TQaWLV8OZ2cXnDp9mo0xaMFLxzBP77Gxj6WFb3GcZ2a+NkJvAKDkY34I0QxRnGGyCZD63Z+IP8zGijmVwbmKW81tRhTHqZTQt+S7LCAJ3s8fkuDN45AEryR4v3bBWzW5JdwqtpEEryR4cy14m9o4wyDI/hbBO87aD1a8HPaCHHNtAzHPJpiwximMgd7tu69UKYIlwbukY10id/cPb4vJ7eqhbukoyAQB47s0xfv9q/F+/2p0SKwKV3sbpDashowtc/F+fxre70/DgoGd4OnsALVKBXtba6hVStSqXAHLZ07A+5tnTXarSoJXEryS4M2d4JXLZJDL5Wbv8/wUvG/Tn8PH2xvx1avlWfCu/XE9XFxdye7hzPczYfQIbN28iSR9SqUSWw4cx55TF6HRahETW4nZ9UgLsrWn7xJiqiVCkMnx7ZEb2Qpez4gYcBwHJ/9Q2PsVMO6UNdjmq+B1DC8FjuOw9ferGLdgBXZfepArwVul02DwggxdVx5AyY6jIchkcAgshLCaKVi2/QD2XH2MPVcfM2Jw8LYLKJts3NGtsbKBbYXUf5Tg1RkMqFIz4W8XvEq3SNjEDcmR4M0kqXEzcByHcpUqS4L3Iz/2aASB5yHw/D9S8GbybE4qIXN37sH+LeBha4BBpcTshnFfheA9sGoOOI7D7z8tITtmm9WqjDaJVVGsYDAEQcCTXauI3P0vC96po4ZCpVSa/eRtTgXv2OGDEVUoAg+vX8yz4N2+aQNcXV3IHDlmzFgULlwY6TcuSIJXErzSyOWQBG8ehyR4JcH7tQvemLga8EpIlQSvJHhzLXinuARA4Lh8F7zdrdwh53gEyDVkJ29+Ct4TfZqA4ziEujvC18kWQa4OSKlcEgt6NMH5+UOI3K1dthh4jkP5qBBkbJnLCF5BMJZw4Hkerk4OuHtoM/O8kwSvJHglwZs3wRtVKAKbfkz7YoJXpVKibetWJgnjyBHDUbJECaxavTpHgvfi5atwdHQ0Ebzvnj9ikr6BA/rD3dMLUxcux/IN28BxHFbuOfFJwesbVggu3v5mBW/3dafRbPp6OPoEgxeMNUUVWkO+Cl6HgiUh0+iw9+pjQm4Eb91BM+HoHQi9vRNUehuU7zsbSYuPIGnxESJ3sxO8mcS16QteoYYuLB62FVL/EYK3aq3a8Pb1+0cK3uuP07E4bT1s7Ozg6OSMVtNWf/WC9/m3A+DtYI3mpQv96wRvJrUjjKVOHPVapBQrgDHxpf6zgjcqLBAB3h74cGEvUxZBfC98DYL3z/tXIZfJ8OPCGZ8teFsn1YanhzsuHD+cbVmG3ArePTu3o3B0FDMPx8bGokhkBC4d3Zut4F2+YI4keCXBK41shiR48zgkwSsJ3q9d8AZHFoV/43GS4JUEb64F72avcPAchzmugfkmeKtrbcFxHEoqrYnczW/Buzi5CoJcHeBmayA7eTNLNGT8NJ0I3k2TB8DN0Y7I3UzBu258PwgCj8MLx+Lh0W2kTIMkeCXBKwne/BO8KqUST+/e+GKCt3JcHDiOg1KphJOjI96+eoEO7dqheEwxjB45AiVKlERQUBBGjhqFc9duWSzRIJfL0Te1n0XB+/b1K2i0xnIK5+6/AMdxaNyh+ycFb+EK1cFxHErXbGBW8GbSeNlRqAw24HgeUc0H5ErwhqSMg2N0FVgFxCC41SxG8MpUGkR3n/XZgjezpmu9IbMQP/5HIndzKngHb7sAXYGaUHkWAcfzkHmV+b8L3qU/boYgCP9YwZtZnqF46bLgOA7xXYd99YLX3dYK1SMC/rWC9/6YTljctDrC3R3hZq0Dx3H4qVXCf1LwVostASc7W0nwfiQiNBhxZUt+luB9eWYPPFycMG3CGLN1d3MreOfNmoEmjZJMekCM+iYVrs5OGDGgN1bMmUI8QK+uHSEIAh5cPS8JXknwSkM0JMGbxyEJXknwfu2C18nDCyHt5kuCVxK8nyV4tYIMbWxc80XwTrD3A8dxqKCxYeRufgleGc9DKZNBIRMQ6GKfbQ1eWvAuG9IVNcsUZQTvggEdoVWrsH5CP7zfn0bkriR4JcErCd78E7y/H96PAH8/vHv+6IsJ3sz7om5ibSgUCtSsEY+6iYl4/fI5KdGwY+cvaNK0KXiex8LlK8wK3qioaPj5+6NuvXp4dPOqWcFbpkIcyleuhuPX7yMhOQUcx6FJxx4WBe+3R26QOryfErx1Z+0AzwvQ2DiA4/kcCV6DVyh4QQZeEKDQ20JQGpt6ybU2cCtRA6VHbYCgUCF24s95Frypm84ycjc3gjezPINN6c7g5BrIPEv9XwXv+fsvoNFo0W/E+H+04L308CU8w6IgCAKajFn4VQteF2s9vO2t/9WCN5MtbWqD4zj42ln9JwXvhwt7oVYp0a9tE0nw3r+KqhXKQOD5zxK8nZs1QMcm9U1EbV4Eb4VysRg5dLCJ4P3zwTWsWjAbMdFRcHV2RMGQIFQpXwbubq5IiK8m7eCVBK80shmS4M3jSEtLM+3szSSd9MNWLGDzAzNJ2ePbIqF7g0226cRLJG8YiWtR1p76TMzJXjGW5C91jCIRbCKlzXTaNpXXph1Xs5XZ9OuJklN60hV3JmcerKIHeY4F74vXhHvPWfJD8IoTrMxOzsduPWMSsRkHrhHkSiWKD9+CkmN+Qckxv6DI0O0MhfpvIUQP2sZQaeY+Ap0UtEs7iZE7LxLmHb5B+O7EbYZ1Z+8RxF24T919Qbj48CUDnTDQ0nP92XsYu+sSofn3xwi0OK057yDKT91DEL9vv3ZrCA61xjNoS3YniJMxfdneBKfEqYSAjj8yFBv2M4FOruotPMwc/5YLDxjoe0E8qTN/D1SH6bc7FjOcSa5OuNAygYGWvWcaV2c4WK4sYVtgFLYFRsFbqUYZvQ35/22BUVhqF0JY6RDKMNLJB1OdAzDVOQDTPYIw1SMIUzwCMdkjEI5yJULVOmz1j8RYbQDDFH0gYaFtMEOmbN7sFY69JUoSbg5Iwc0BKdjcshbpiK2QyzCiRYJJ4P/+wA9ZHF6H94fXoXWdytBp1Ng0ZRDeH1yDsZ2bwdvNGQdXzcGHc7uNUEkn/cx5//gWA32dxAKWfi6IF37EHwWnufc8C1oE08L4+as3TIAq7k5Mz0cmws+MgDOBWUwzL3zF8xgre9nzxcyN4lpt9HOZkaBiEUwHm6JkhQ5eReckpwG22QREjEWJKzpmM0LXotQVnztLYj4fFknp461erRqGDx2Ku7dumiQyZ38/gUf3bmctJlg65/RiakYGFi5YgISEBLwVLYBklj1If52BNxksTLIlEvoWrw/F5bO/g+M4CDyP7p07mr0ew4aPQKNGyWTep+fvG0/S0b1PPwwYNhLtOneDr58f1m/cjOev3pgs+L998wpdu3RB0aJFcPDkWfQZMAg8zyOpcVNm/ttx8SFh5ck70Oj0KFGlFlaevIOZB68RxBJUa+MAmUIJjZWdsbu6UgWdvQucQwvDysMfAdWaIrROBwTV74nAxK5QWTtAobeGT42OKDn2F5Qc+wuKj9yBYkM3w7l4AmwcnYlcXvjbTVx+lE4Qz9EX7mdx7v4LBjpOoXe8nqbec25ImbYGBgcXVO4wCP02nbM4R+cH4X03EWhxWqR4SUQWLkrOgXjR3bftGoL4NZWF2xD0ZfsQbKsOJ8h09tB4x8A5cRqcE6fBu9VKhhKjdxLEMRm9UJy44DDcIstCplSh6rj1SF56lFCyeS80nrUJ7X84iX6bzqHfpnNoMTUNejtHtJ3yPVlMmHXwGsOy47cIG87dZ9h37QmBjln/ePCSWbSkpYj4GfTh8mHCn0fWM7zdNj+LrfMYXq8YSXix8BuGsUlxUCvkeDa3H57M6E2gZa9R+HYjiCUuLTrvj+3EwCySjzLPg3GdCawU7sa83p2hbRloUXu1eyN0Kx4OhSDgavdGuNy5QRZdkhiudG2YI671bEy40a85w+0hbQjsOejMnMv0JYMZ3qyZQKCv07s9Kxgyy2HR9EquBZkgkEX49/tXm/zcu1+WEt5uX2AW+vtMfvehHwl0LP3XqZ/ZmE+UH9O5+PtHN0RQOT09X4sWYS3O11QOXC++MsKC/Ek+/uHa8SxEgvfD9eOE7T+thauLC57cumo6T9JximiuEsdhNDOmT4WLiwt2/rzNJP6kF2UfPH2JCZOnolPX7ihQIAzDhgwm8YLZRfwXT5iYzERm0kJXLFnNiFuxhH6VQ8Q/R8cfFmUwfUwWJaul2FEsUM3FsyIsvYYFac+4KhM/Rt/D5h2aJHg/f0iCN49DEryS4P2aBW/bcd/CNzyayF1J8EqCN7eC11mhhJIXPil4J9v6I1ihNcoTjjdBxvHgOA4bfCPyXfB2KhkBDxs9HqVNQsbGmcjYODNHgvf94XVYPTYVNgYdyhUuiOgQf1zaviJL7kqCVxK8X7Hg7dC2FYoULoyUFs3B8zxKliiBFs2aIqZYMeh1OtjZ2kKhUKB4TDH06dUDP61Nw70bl3Fw904snDcbtWpUx56d27MVvP7+/igeE5NnwXv35jUUCAvF5PFjMWPKJLi5uiIsJARH9u02uU4bf/wB3l6e8HBzw4WTx013LVHX4srVa9DpdHj1+k22gpdm8dLl0Gg0GDdxUraC9+2bVyhbpgxiK1TEguUr0W/QMMjkcpSpWDlbwauzsjbu1AsJ/6TgrTXkW/A8jw4//I66M7ejZPvhCKpYD45BkRDkSqit7aHUWUOm1kJQKGDtUwDlp+4hcjdT8Gay8Leb6DJhPhRK1T9K8PbbdA6tZm2AjYsnSia1B8fxEDR2UPj8PaUbzAnekZOmQ6VW/ysEb+KCw7DzD4cgV8Dawx8KrR48b5yHuY//FWRyyOQKcBwHtc4KMrkczUd/+58RvM/m9oNCJmBey5r/CcF7tXsjqOUyDIyN+s8J3nZ1KkOtVEClkEuC984FhAUGINjfN1eC9+npPfDz9cHC2TPw7tmDfBO8KS2ao3+/VLx9nW5R8D55mUWrlingeR6nThyTBK8keKUhGpLgzeOQBK8keL9mwavS6CBXKCTBKwnezxa89nIF4q0dPil4uxjcwXMchjv6YJNnODZ5hmNbQCTDVv8s8kvwpjWpBp7n8EPT6kTu5kbwvj+8DmdXTUd4gA+e7FjOyl1J8EqC9ysTvL/t3IimyQ3h7+sLa2srsnP35rWrSKhVE1MnT8LO7Vtx//ZNvH31Aq9fPMXWTT9hQL9UlC1dCjzPo1B4QSTVr4sqcZXg6ekBR0cHFAgLRVhICEKCg6DRaKDX6/HNwIF5Erw/pq2Cp4cHEhMS0LhhEuRyOXieB8/zSKydgDvXLpFr1LZVCqwMBqxattj8x1Kpa/H6TQYqVqyI779f8UnB+/zVGwwcNBj1GySZFbx7ft2Ftp26QKlSgecFaLU68DyPlI7dGMEbEBZOdtAWj6vxScHb4YffodQaoNQaUHXIYjRedpRQ69uDBHoutCR4g6OLQ6XRwt7F/R8nePttOoe28zYbr7FcA5mNNzhBDo4XwOucITgWhMy/ChTBCVAUTPpbBO+lhy8hl8vRuXe/f4XgTVxwGDKlGp5FKiC6YTfEj1qF9j+cRPsfTqLFol+RPGYxqnQajOQxi9Fv0zkULFsVvCCgckqPLy54f9/8HTLO7c13wVvU1w3F/Nz/M4I31scVeqX8PyN4V47sCZVSAWu9FoNaNvj475LgrViqODiOw5yxQ1AgKACj+3axKHh//HYSvNxd0aRhEpnH8iJ4ixUpjCXzZuLB1fNo2rgx+vTqmSvBe/7079BoNChYIAw14+MlwSsJXmlQQxK8eRyS4JUE79cqeEf9dBhKtQbdZ6+WBK8keD9L8G4KLASO47DYJyxHJRo4jsM816AvJng3ptSEQaXEzNrlcHNAymcL3vcH1xAkwSsJ3q9V8P5xeDc83FyRnFQfJw/ty7amrKVac+9ePsHLR3dNzvnRA3tx7OBenDi0DyePHMCG9evh5+cHlUqFtWvWfJbgbdu6Fdzd3PDDqu9J4vTy0T28e/kU40aNQKOk+lAoFKhetQriq1WFVqPB2JHDTa+V6HpcOHGECN6p06YjKalhjgTv5Ws3oFKp8OrhnWwF79s3r3D76Su07dQFdvb2KBpTHAYrK/C8gPV7jmLHxYeoVi8ZvCBAkMnQccQ0cBwHg609IspWtih4O/zwO7Q29uAFWZ4Er0elFlBptFj4203CP03wGiXvJshdCoFX6qEMrAKZVxnwWmMNYo4XwH38tAjHceC1DlBENM5Xwdu4ZRvoDYZ/jeBNXHCYKdGQKXjpEg2ZjP7lEvS2DnALCEWP2au+iOBNrpsABztj81We51EoNAjLR/Q0Ebx30qbg4MxvMKZ1vRwL3lnN4+FgMH6y6L8ieEdXigHPcxhSNupfL3jXT+gHuUyGYG930Y7er0/wTh09hMmBy8QURrGocDjY2UAQeFgb9BjVp3O2grdry2T4erpjw8KpTEyRF8Hr6e6OEsWKQKFQQC6X44fVK3MkeE+fv4QFi5ehU4f2sLe3h8FgwNbNGyXBKwleaVBDErx5HGlpaZaTWDMfUTRpHmMpcc0xosnAUpJGHbOJ6KQE7IfrJ8zy1/WTWdwQ8zvFKRZzsjdXzdk+E0uvzxwn+37oj64w71vcCI663iZNf6iHrjippR/yORe8rKCxJHjpZFHcoIJOLMSCl5agmZ25d195jJkHr6HVqFnwConAzIPXUH/REUKNeQcZ6KYsLb4/zjBgy3nC1P1XGRYfvUlY9fsdgljG0kL3t5vPGOj3+Sz9DQN9vi4/fMlAn4OTd54Tjt58xkB/7PWHU3cZhv/8B6HJ8qMMdPIb1usnhgIUdBJYatwuhqbfHSPQjeam7LuKnZceEW4+SWegJ+QP535loIPXZ/P6E+6N7MBAi9oDsWUYDlWMJewuUpyBbp621S8SjWydYRBk2OoXyTQ6W+8cRqBFrIoXUEKwQW+5L3rLfdFd5sPQRcjiG6UfwwRdAGGJXQjDZq8IAt1kbceAFoj0ccWLBQPxYsFANri3ENDTjT/+PLYJf/2+nSA+50wjC+rZKH6+0wHps1dvGMw9B8TPgtsWoJNk+pnzNF0keEUBHp10mC4W0k0y/2BhGmPSc6aoOZdFwWsJOhkSL7xSz2ZG/N4XYU4EP7QggrORwTkJpD9b4uasCavFgFt07thmaSJRa6nRmYWGpu8fXsf67xfB29MDhw4fIQmOuNGZeP4zh/jn6L+Hl6/f4PczZ6HRaKBQKsFxHKZPn/5R4hqJjo7G/r178fbNmyw+zsdnT52CTqfD7St/mLmGxnn8+YM7WDBnFholJeHY4YPZN5ahruOKpYvA8zxuXr6Ad88e4NbFM+A4DhvXrmJiAHqx5SE111eqXAVLly5hRDRzL3w8LpkgEAHJcRyiIiNx7XE6OI5DnQYN8dO5+wR3H2NjyhJV62Dx0ZuYuOcKw4DN5+BTyLjTq2LnkUT4dvjhd6axWaUZ+xhKj99FaL3qBFqvOoGKPSagWo1azHOHnpvETb3MxSmXHrKC7/x9lnP3XhBoOSqObxjuspy++wIL0jYiIroIHAqWRtG+SxE7aTdiJ+3OkqohdcCrbcDxPAT7QFa4RjS1KHhtqwwj7L/2hOHqo3ToDQY0adnGJF6j45Ta8w8xuNSfRXCsPZlAN1GTG5yhCygDz+bL4Nl8GYK7rmcoMmQbigzZhuhBm5jGeWUm/Ioqs/YT6Jiv/qIjaPbdMQIthelmtr02nMGQ7RfQfu4Gcm8mdBmIyXuvYPLeK8xCftqpOww7Lj0kiK/dzv1HMHbSVMxdvBzbtm3DsWPHkJGRgfcPr+PH5QvAcRy6tW+FjPP7sWvFXJQtFg25TAYbgw6ezo5ZZSU4DjJBIP+vkMtha22FADdHlA0PRIu44hiTXAXpS4cQHA1a8DyHHf1b4OnsVMKT6b0YHk/rSdGLgRbBYsF7d3i7HHGHZlhbhsxSUzcHpOBaryYMtLT9o00dQv0QH2jkMlxomYANdcojIdATqxJicaF1bVxoXRt/tK1DuNSpPsFE8nZrRBA35L3etxmBPsabA1JwZ1g7woPxXRjohnJ0o9vXq0YxbB7aHgq5DHVKFELGTzNYtswhvN0+n4XazU1/X8aWOXi7YxHh3a/fEcTlIOjFA7qh21+nd+LDtWMEpnn4nQusFxCXMjC3CCuah7PbpLVz9SJjmRS1GtPGDEe9WvHgeR4VK1RAcnIygoICERwUBBdnZ6xcsQJvX6fj6aMH6NunNwL8/dG8WTM8fvTIOH9SQtSksRY1H5kcP7WovPeX7XB1cUG9xDp4/fQhDu/9lcxfJqLz4wJm27Zt4O/rAycHB9SqXgVjhn6DX7dswPVzJ4zxGz0XiuZhRkSLG6lR8lT8u81JXPEmC0uxyYvXWdALzOmvcy5/mU8XvX7JwGwUsCRgxZvOPgdxTEnHkeKNhHQcmcMGuWIkwfv5QxK8eRyS4JUE79cqeNuNnw//QkUkwSsJ3s8WvNYyGYprrT4peMuqbKDljdKi5BcUvHNa1oK1Ro1Dw9pKglcS7WqvagAAIABJREFUvJLgzaPgff/wOpRKJeRyOZ4+e/63Cl6auLg4Im1kMhnUajUROj4+PqgRH88I3sMH9sPW1tbCNWR3yVjsHP7xGp44vA8VysXC3t4Oxw/tJ9do9bJFkMlkWLt27ScF7+SZs+Hn5/dJwXvj0nksW7QAvXr1hF6vg0wmg0arhUqtRq26DYjc7Tt5HuwcncHzPCLLVspW8CaPXmiUxFXrM3L3cwSvV+GyaJDc5F8jeDPxq9EeHM8jou1EVvB+ROYeY9wdKteA1zmBkxkXFTiZEoJD6GcJ3opVqoHjOFy89+yLCl651sr4XmQKFOm77G8RvEO2X0CDb6ZCrlCi+fAZeRK8vQePhEwuJ3/XmWVUoqOjkbZ4LhJrVoezkyPeP7yOD1d+I/x59Cf0bFoHapUSM/t3xJO9a/Hnia3488RWfLh8GC9O7cK2JdMxpk8nNKlQDKXC/ODr4gCe51E9KhjpS4dgYrPq4DkO5cN88WL+wP+U4P2jTR246jSkYST/8b8cx0EhCLBVKxFga0BZT2c0LxSIVlHBGFA6EskRAYj1cUWIgw3kgoBawd6YFV/6iwvelIpFIZcJiC9aAG/WTvrqBW+TxJrw8XQn855Oq0WNGjXA8zz+uHAebzPe4NzZs+jUqRNiYmJgb2cHuVyGmjVroHWrluxu0jwK3lmTx0EQBAwf/A2u/XGWmUuHDOyfreBdsngRPD08sHXtyqy4RfzJLEnwSoJXGmRIgjePQxK8kuD9WgXvhJ9/h0KlkgSvJHg/S/CGqnXgOQ5dHTyzFbzDbL0RrNCA5zgYeBmqquyw0DaYyN0vIXhntIiHjVaNA0PbSIJXEryS4M0HwRseZiy10qRJ0y8meMncmp6O/fv2Yf6336Jv3744efw4VCoVOI6DVqvFwgXz0b9fKpIbNoS1tTUGpvbJF8EbHVkIdna26NqpAyILReDnTRuY6/TtjKmQyWS4/+CBRcF74cYdlCsXi759+1gUvOS4Pn7PkiWLYWdnD47j4Ozqhp/O3UevcbOYXb7Dvt9qdgcvx3GoP3hWngSvSm8NK2dPHD51/l8neGMn7YZH2XrwLJeUreBVRKZAsPIEx8sg6F0hcysCRcHGEBwLgpMb7y9FwYY5Frxzl66EIAiwtraBf2BQ7gVv3Rmwrz7cvOD1z17wytRGuau0doLOPRiCQonAer3+FsE7ZPsFCIIM3b/98bMF76k7z8DzPOKqVCPzXUZGBjZu3IjixYtDJghQKBRQq1TZCl6Gj3I3U/DSvFk/lbC8c31wHAcPe2tolAqoFXK8mD/wPyl4L7RMwMlm8cbyWx937v7WrAbmVimOrkVCUd3fA+GOtnDRaSDjeRiUCnhY6RDhbIcq/h4ItLOGj40BCplxcb5vmch8Ebx1i4TBTqeBt701AlzsEeruiELeLiga4AmDRgW5TIBerYSTtQFv1k766gWvrbUVlAoFUpLqoGOr5qRUiYeHBwYM6E/JwyyJO6BfKu7dvpklQfNR8Do62OPH1SsQFhoChUKB4UMGYdqk8fDy9IS9nR1q1aqF06dPk5hz184d4HkeO3/ezsYtkuCVBK80zA5J8OZxSIJXErxfq+CdefAavEMj0GPOaknwSoI3V4JXxvNQ8wIWeIZiq18kI3gbWTvBTpCD5zgEyDXoondnyjR8ScErE3g0KxMplWiQBK8kePNJ8D65ehYKhQKCIGB1WtoXFbx0iQZjXTtjaYZePXvC18cHWo0GTo6OCAoKgpXBAEEQ8kXw1kusje8Wzce7l09RJ6EmVixdbJI4+fv7Q6VSISEhwazgvff8Fe7fu4vIyEiMHj0qx4L3bcYbXHucjojIaGh1OkxO2w4rW3uUrByP5j0HIqxoKag0WrQbMQ02ji7wDAmHlYMzFCrjTmdBkGHA5nN5ErwlW/aHQq3Fxh27/5WCN6rrbOhc/c0KXnPI/OLAcXyOd/DO+WELFAoF4msn4uqjdGg0WtSu3/CTgrdg/S5Qe0RD+ChpOY6DyqVAjgSvTcEqsA6raBTROhtwHIciQ7bBvmBp4/VXKKFz8UOpb77LV8HLcRxGbDz62YK3QKEocByHBslNGMGbyfuH11GtUgWMGzog3wRv+tIh+CaxPJJLR0IQBMgE/j8teAkfBe/nlmhICPEBz3FoVTjkswVv9YJ+kAsCnKx0KBngiZQykWhcuhDqxhRAjehgxEUGwUqjxrLuDfF61Sgid79mwVuyaBQ0ahWqVyiL/eu/w8zxI8HzPORyGSsNRYLXRILmo+AVBAEHft0JnU6HC6eOQxAElC5ZAru2b8a7l08xbNgwyGQyjBkzBhkZGagcF4f27dri7ZtXkuCVBK80cjgkwZvHIQleSfB+zYK3YqPWqNmutyR4JcGbK8HLcRx6OnoRubvAMxRFNVZQ8Dw0goDyahusyaYG75cWvNv7NYcg8DgwtA30KiWufj9REryS4JUEbx4E79lDuyAIAjw8PMBxHFL7DSCJ0B+XruC7FSuR2q//FxW84hq8b1+/Qny1Kpg1dXK+CN4SMcWwdMFcvHv5FIEB/mhQt45J4pR5fDVq1EDT5ilmBe/bjDe4cP4cbG1tkZzcCDs3r8fFU8dw7fwp3L5y0aLgvfY4HWOnzoLOYJSAa07exE/n7mPx0ZuQyeSwcXCGIMjgEVQQsQ1aInngJHRcuA06W3u4BYXnWvBaB0RDaeUAXhAQXKEO/EtXg5Ozc54F747DJ1CrXhJadeyKXt8MxfBJMzB90ffo2KsfBEHAul8O5LvgjZ20G0qDHWIGrsxdQ7WCSeAEOThBBsEhxKLgXf3rUajUGsRWjCPve+LMeeA4DtPmLTYreB1DjHOqTO8EXWA5OFYfDqvCjSFojPWB7cp1Ewne0kTwWgWXNf6sxhqCUoMiQ7YhMHk4igzZRnbuBiWlQqbSwi4oOt8Eb+raI+A4Dr4RRRAdVytXgvfIlXsoEBEFnhcglyvA87xZwUuTX4I3k9IhPuA4ThK8OazBW9zTCdZqJXieR4CdNVJjoz8peM/1T0H5YG8IPA83GwPG1y2f4xq8X6vgdbCzQWSBUNjb2kAmCDjzy/qPdXgXQq1SYeePK3By97b/m+Dt0q41YsuURuOGSQgvWADbflrHzFsZGRk4fvw4qlWrhlKlSsHW1haXL16QBK8keKWRiyEJ3jyOtLQ0U0FKYTahvXtRlBiJu07TCa75ruIsou+jX0P8h3P3D8Jft8+yUJLBkuA1K3tNhO/vLDfFkvczhW+esXAc4mOm3w/1GuLJmT7/JoKXnmxEEww9oYgnADpxffzyNYEWMg9ESaBY8tx8kkVmopcJnTiJO1WfuP2cQO8yWXvmLtaeuYt+0xchslQ5NF1+jFBz3kGGarMPELqsPcWw4LcbhDWn7zJsPv+AQAf3tGjefeUxI3TFHafp9ybu0E0ncOLkjt4NRCec95+/ZrjyKJ1Ay/Cjt54x72X87ssM3dadJjRZdpSBPpdtV58g0Dtfhmy/gKXHbhHEH/Gkr7040Plw9Sjh7c4lDC8XDSLQwfbZpvEM+8uUJvwSUZSBLrWw2jGUYaldCJbahaCAQgcVL6Ch3gluH+sVOgkKNFQ7YbZ1EDpy3oR2FujIs/SR+xIGq/wYaMG70iGUYU+xEoRLHetjRpUSiPVyxctFg5BYrAAqFPADz/MY3qo+3u1ahne7luH94XUMdIL415lfGD5c2JvF5UMs1PWgn8Ni6UZfQzrwe5PBPiMevXzNQIsi8TODXjCiha74GZTZ5OLtm1cmspERvIzgu2w655mVupYWQi0tfJrpKi3uzEs193j/5A6bFNABqziYNSd0TaSuJYn7NGdYErwmQbsZ2SsK4i01ObEcmGffhdvIZQt8Om65f/44OI6Dl5cXPD09odZooNVqSY3czBqaxmSJTaLoe9KS8BXfv2YTJVE36sxz//jODQQG+GPyuFHZiP1PkE1CZGdrC51Oi3fPHsDKYMC1c79nc79mUSO+OlqltCAJKf3eMueec1dvonP3nnB0dIKnlxdcXN0gCAJ+O3qMJIhMp3Dqfc9YuAwcx6FshUq49PAlVv9u3FUlyGSYvPMU5h6+Thj76yUMXHMACqUawaXikLrpLCGztm7rVSdQZ/4hQkzHsXAvWQMcx8OhQAl4VWwEhcYAmUIFnucx99fTWH78FpYfv8VIVnH8Qc9xUQO3wDuhN6z8C0OusYLSOQTawPLQBVeCxrcEVG4RENRW0AaWh9rRGwW6r0ZQy1novmI/Bm45j4FbzuPA9ScM9O86dZflyM2nhLiZ+xA3cx80Dm5wLVoZNnGDs6g8lMGu2giCTdwQgtqvLDjOeI8LahtYVxpECOy0Dv5tVkJQaqFxDWMWla8/SUfNxHrQ6nS4Ti3U33iSjhFzlsFgbQM7R2fMXLOVeT+Zu6e1jp6QaW3g134t/NqvhcLGDdZh5RHcbT2cy7cHx3Hwrt0fEf02I6LfZsSM3EEoO2k3wSE8FhzHoersA6g6+wCSlvzGQC/ct087Sej90xmGkTsvEoKLloKDuzcUKjVmHLiGRUdvEn48c48hM96r27wNZHI5PLy8oTdYwcc/gIl3aEEijsGZ+P/sLoZ3e1cRMrbMZXidNpaQvnQImpWNgkapgEGjQoeKRfBsbj88m9uPEY9PZvRmmZ4FK3t74uHEbgR65+qdYe2YOOz24NYMtMS99U1LwvU+TRkud25AEIvai20TCfT3Xe7cAFe6NSRc7ZHMwJRaoH6XuM4uLX8vtkvExXaJ+K5WWcR6uUCrkJPd5vxHQh1scKVrEva1qY3ins7geQ7etgZMT4il5G/W+6ZLN4jP67M5qYSXSwYzvF45ikAL/Dfrp7Kf1PoY75G478APhD9/25DF8c0Mf536mfDh4gEGOp80zSHNL2izm7Qu4s97FzFuSD80ql2dbGIaO6AnBEFAQpXyaFwnHjWrxuHP+1dw69QheHt6YOHipXj+6k22WBKRzBxKCVFmjnn1go1TLMhAKysDzh47BHd3NxgMejSoU4vEdXS8Mbh3NzjY22V/Th7fYWDmXbHgpY+TPv43r5n39sqCyDURtzmEjlPS32QwmBO6povRWTG4yTmn40hxnGpJzjKx4V0RZmJFOuZ+dItZkLC4GUB8n+cQSfB+/pAEbx6HJHglwfs1C96lB85DpdZIglcSvLkSvEvtQhCm0ILnOBRW6jHTPgCzrYMI/2/BWy/UFxzHwc3WCjzPw1angVIuQ1zRcEnwSoJXErx5ELzPPpZoyJzvOnXpitnz5uHwseN48foNLl65YqwDqlT+XwTvtp/WIcDfD906dci93DUjeNevWg6e5zFn2iTElillvDYWBO/b9OeoUb0akbzZCd5MMuf8uKrVEBQUjNNnzn5S8F56+BI9+n8Dg8GKCF57F3dUS27JyN1MwTv210uIKF8dGisbpG46i24r96NcSi+odFaokjrNRPDK1dqPdR4FxM3ch/JT9xBcvHxRqX6zXAneGTtOwsq/MBQGe/jUTkXUwC1wrjeD4FJvJoNT8frgZQrI1HoUiK2eL4K3cJepkKk0KNZ3PmziBsNQvA14hSbXgldbqCF4QQ6lWxQjeGUaa6gc/RDYaZ2J4L3+JB2+fgEIDitA5G6NOnXBcRxKxVUnn2DKTvCWHr8LglIHfUCpLMEbahS8HnWGgxdkRO5aErx6jyDI1dp8FbwzDlxDn4UbwAvCJwXvlO/WwcnVHSq1BhHRRSHIZCgcUwJn773AnWevsG7rDgwdPe5vFbx1iodDIZfB3qDFgDrlkL50CJG7kuDNueDN5FLH+jjRug4Ot6yFAy1roaibI3ieg0omA8dxCLCzxvza5bLZ3SsJ3j/vXYSDvS1ZGO3XuQ2RvHKZDIO7tzO+/sd528vDDSnJDczK3S8peF/duwaZTIY2Kc1ROCoSKqUS/Xt0yVbwimNCSfBKglcaORuS4M3jkASvJHi/ZsG79sxdaPUGFE7uIQleSfDmSvCucw5j+H8J3uHWPpgdVhCjg0KQ6uuPPiXC4W7QwkmnQfWoIFQo6I+RDSrh10Gt2EBfEryS4JUEb64F758PrsHDwwMXLlxARkYGk1S++JgEhUdEQKFQ4Obtu19U8Pbq1gXW1tZYvmj+58ldM4L3yunj8HR3h7OTE3p26Zgjwfs2/Tniq1dD86ZNcP/REzx5/tKi4O3euy/8/Pywa9evORK81RPqoEjxkkTw6qys0aTHN2YFr97OAXKlGsqP8lal1UOhNu681to6Iqx2W1QdvwGRTfpCpbeGfUhRcDyPQm1HM4J35IqtKFElAfYubmiWOuKTgnfQonVw9vSBS5lkRA3cQrAkeCNSNyGk/UJEpG6Ce0gkKrcfgCodvsGqXUc+S/AGJXaGTKkBLwjgeSGrOZ0gh6DUZyt4DUWaGOvh8jwUzgVgXWkQZNae4OUqaIKqgOM4qEOqwbrSIMj1DlDYuCOw0zqzgvfcrQdQqdSoVrMWXN3cYTBY4Zsp85gSVeYEr1PF7uA4DtbhNSAoNFDZe8EptjVc47qA47gcCV6n6EoQFEoE1GiNChO2ImnJb6g7d3eeBe+MA9fA8zz6L9tiVvAGFIgEx3GILlkWu688RkThopB9lIDf//Qz7jx7BZlMBoOV9d8ieMM8XSAIPNzsrDG+STWmTIMkePMmeDO50jUJV7omYU58acR4OGFlUhwpIyEJXtN5+czereB5DsP79cCALm2NZVZkMthYG8vvzB79DSN4a1SugB4dWv8jBO/J/b+A53m4u7miScMG0GjU8PHyRM9O7STBKwleSfDm05AEbx6HJHglwfu1C15Xbz8kjF8jCV5J8P7rBG8bvSs0vIAArQ4lbWxR3dEJbaKCkVoyAodTajHn4+WiQZLglQSvJHjzQfBWqFABGzZsyFbwFi1aDFZW1rhy/cbfvoP39vWrWDBvLurXrQuDwQAHe3tc+P2Y8fzno+B99/Q+ThzYDYPBgMqVKmDujCk5Erxv05+jREwM1Go1ZDIZPD29zAree89fYeKkSXBzc0OjRsk4duy4RcHbb+gotGjXiQhejuMQW6s+I3et7BwQULgk3AJCwPE81HorVGo/AL3Xn8gq0bDiGAJKV4dMaWzIJldpoLZxNO7C1lkhqv1YRvBm7twdvOhHeASEgOd5FIwsjNi4qkhs1BRtuvZEv+FjMGH2AsQ37wiO49B22BRG7uZE8GaSMnU1OI6Di38Y7J2c0bRjd6zZd8JE8B6+fA/j5yzClkOniOCdsmQVQsIj4RhRGsX7LyGlGqxie0LtWwY2cYMh6BzAyxSQ2/lCUNuAlyk+CmDjzjqVd3EIKgM4XoDcIdAodoMqQ+FSkIhiucGRyF1zgvf6k3SMmjQVHMchKCQUN56kM3LXkuD1a78WGs9I8HIleJkCglILQaklxxrWdeUnBW/xYetgF1QYCq3BKJMUKmO5CbkCDoGF8iR45XIFtAYr2Dm7wtbRBTYOTiheqToRvDK5HNElypKYLzO+c3ByhiAI0BsMTImXPXv35ZvgPTxzIHieR+NyhUmJBknw/n2CNxO6TrAkeE3n5YKhQYiOKIg/710kO3d/XbMEYwb0RKOEalmv/3Hebt+iMVK7dvhHCN73j2/j7LGDxk/H2digcFQkrK2s0LJJQ0nwSoJXErz5NCTBm8chCV5J8H7tgleuUCB50QFJ8EqC918jeCfZ+qOwUo9ghRbDbXxMSjRkIgleSfBKgjf/BW+7du0wceJEE8EbX6MGBEHAH5ev/O01eBcvWgRBEFAnIQFzZ8/E9SuX2POfD4L36tmT6NGpPeZMnQg7W1tMHT8aBcNCUT62TI4FL12ioWq16hgwZLhZwfv6TQZepr/C4CFDoNfr0b5tG1y5eD5bwTt22hxUqVGLCN6SVROgUKmR0L4XWgyeCAd3L/C8AFe/YAQVLQN7d2+m/m7qprNoOGMzYjsOR3D5BMiUKgRWTkbFYStQZ/4h8IIMgbU7kBINWidPGDyD4ezpA721LdkNq9PrMWvZasxYshLDJ01Ht36D0KR1e1SrXRd2zm4YtGgdqcH7OYJ34Jbz6Lp8NwZuOY8aSU1QqWYi7B2d4O0fiIQGyahYrQaiisZAJpPB0cUV1rZ2iIguitBCUfDyC8ComQuI2M1EXIOX43nwcjWUnkWgi6gLm4qpUNgZy/wIKgP0RVpAW6AWeIUGnCBj6u/qopIZuWtJ8F5/ko7ylSrDzsEh14KXJrjbegK9e9eS4C07aTcpz1Bp8g5E1OuEkOpN4RQSDUGuyJPgLZPYBLH1m6NycmtUbdoORSvFG+v9JjWHzsoaHn6BTMxXu0EyOI5Dy47dMHbGtygYHoERYydg7OTp4Hkedvb2SKhdB9/Nn5NrwatUyCHwPHieIwI+JtibqcErCV5J8OZF8I7u1w3Htqz+bMHbsWUz8DyP68f3MoKXQAvkj/N2wzq1MG/SmH+M4N3z82ZERoRDLpfDoNdDr9cjpXGSJHglwSsJ3nwakuDN40hLSzN9uDKczeL2ORZaBFPC1YgZEWyx+6CF7xO9PnMcJpNDltg0lbnHs7hGYUn4msjSU1nkh+C1eP4tYOl1TL5GXUf6uonOMzP5iDt85lDwiicYeqKgJQwte8XCl0767j1/xXStviFq1EFLyj8evGSgJSgtLzPl7tAFaZDJ5UyzlYZLfmOot/AwYdDW8wz0x/AOXHvCcOjGU8LB61nQH508cvMpI6HFgpoWteKfY7oyi75Gi2H6HIuvGz353332iiGzi/e5ey+Y37Xj0kPmfa84eZth5ck7BPr7dl1+xECLbLF4poMsumPvh2vH8G7vSsKr74Yx3BnalnCuWQ3CvlKlGDa6FyQstw9hmGUVRBil8WfoJfMhWBK3+UF3wYdhmiEQ0wyBiFXagOM49C0ZQRKZp3NSCRk/TSeYBPeU0P3r9A4GVuKyXbg/XP0ti2vss5N+/tHPaHEHcDpQEwd4dCBoGqCa7+5Lf43+mbfi4JKSTWKhRYspk0VHEzlIB+3UYhj9XsUSl5FfbEBvGpRSmJO4YpGbY4krhha6YmFLdZVOtwDTgfoz5W9uAnr6/DBBu+ic00G7iag1s4h8/6ooEbtull49e6Jdu7Z4m8Hed8uXfwelUonXGRl4nWGa8NCIO06L73saen59l/4Mr589AsdxGD10kOm9kV3yYyLKc5YM7d68Dq4uzlDI5fhh2SK8e/YQbVulILFWTYvnR5zYZ16Xk3t3gOM4+Pn64sHtG3ib/pxZwGHmn2u30KlbdwiCgO69+mDvgUN4lv4Gz9Lf4MqjdFSrVQf1GjXBlUfp2Hj+Pjaevw+t3rg7U6XRguN5TNywN9v5qERcPJw9vOHg6AQraxtUrBqPhSvXoEO3nnBwcoJOp4dap8fYdfux4LebSOrSD3bOrhi+fBNmbNqPRXvPYPXJWxg45zvYBUZBplBC6+AOx5KNUKDXTwSvlBUE9+QFLI0XElyT5jI4JkwkWFUYSNCV7knQRDaBJqgK1L6loS/cDLZVhsK26nDYVh0OfXQy1B7RcE6cBufEaXBpMJvBteE8gkezpXCo1Accx8Gx6kD4tVtD8K4zGLwgh1xvD5/Wqxm8Ur4neDRdwlB51n6CeNH65pNX4HkeW3cfxNYLDxhoqVt81E5CwT4bGSIHbCEUGbqdocSYnYTYybsZqs85QKDr76qt7OBXsioRvB1/+J3Qf/M5BnqhW1wO5PsTt/H9idvoN3uFUaxWqAqe57Hx/H34BgZDb2UNv+BQKJUqVK1ZGxzHYcTEGcx9v+OXXWjVujX8/PzA8xw6tWtDno20OPhw6SDD+8M/onWdytCoVDg+bxiufDcej9fPwNtt8/Hmh3GE9CWDGZ7P60+ghaKYp7P7Eh5P68XwcEJXwt2R7RluD2lNoMWmkexFsFjGXu5Un/BHmzoMtNC93rcZw61BrQgmv5uKFWnpfCO1OcOljvUIF1rWYqFFsyX5S4nmK90a4lrvJgRGgA9tw3BvdEeCWLi/XDyI8GbNRIa3Py8kvD+4huGvk9uyoBYIPpzbzXJ+TxZU/N2lRSME+/si0M8H3p7uiCoYaja/FDuDjcvmIMjPBzzPw8nRLitPv/IbA53Lvn3zCt8tXwalUoltWzczmwEsyV7xAio9n7Ky9xW7AYCOb0QL5pnz4pv711GpQnnEFC0KGxsbhIWGILJQOErEFDX+nVryHHTcKNoEwW6oYuM1uhQTHQ+IN1WJzwOdc9PQ5/GZSVzNimH63InjFrNC10SkU70CxHEk/V6fPWT4H3t3HRbF9sYB/Mxs79KdEhKKgWI3dnddu7uwu7u7uzuxGwu7E0xKREURbJ/n+/sDGc6ZZVcEjPu7M8/z/eNecF13Z2fe8zlnz2u0bqFrQPFEM1MPGpj8F9f44kUc1PVWz7/oRYUR4qSevxLwZvyQgDeThwS8EvD+l4G3YsPmaNy1rwS8EvD+K4B3ooknFIRDt0K5mIGNBLwS8ErA+/uAt1WrVmjevJke8Ca+/wBCCKJiYn4p8Hbu2B6WFhaYPWXiLwXejq1bwNLSIvU8jH+BNzHPYGKiw7Hdm38aeD/HPUP8ixjI5XKoVCrUrFHdIPCu2rAZZcqWw+WbdxBQsBBKBwYKwBsW+xZyhQI7D4cwwNugQ08QQrD2aqSQjdeiMGj+OljaOqBE5ZrYcSsGBUpXQJXGrXA/NgEymQxanQnzraAixUpAoVRBplBCJpNDZ2aBsvWaImfBYmjSYyC23oxG3+lLkr+ab+sMx4IVYJ+vDFxq9P9twKsr2YdpgpaCuylJwd30Ay8Hl+bLGeD1+GciCCHQueTOUuA1MzfHkFHj/hrgzd+0D3iZPMuAd/3VSDTt3k/YdiH47nM4ODnD3NIKOhNThFy7j6at24PjOCzduIM573Plyv29wR+HIoUKMtfGFGxYOGUsfD2zwcIseULjW9g5vDm5AXKZDBO7t8THg0uZSMCTTQJJAAAgAElEQVQrAW9WAO/qGWOQ08sDiQ+v4WvUXdw8EQxvT3cM6dnJKPCumjURfr5eydvoFCuEmGun2HG6AeB9++Ai2rZpjRw5ciB49y58fJ/4VwCvpYU5alarirexkUIdc/bYYWg1Gpw7cUQCXgl4JeDNgkMC3kweEvBKwPtfBl4bR2d0HjFZAl4JeP8VwDvb1Bs6ToZ8DtYS8ErAKwHvHwLeMmVKY8eO7XrAO2DAQGg0ml+6gnfj2tXw8sqOhJdpw25WAu/nl5EoVrgQmjVqIABv+M2r4DgO4VfOZAh4P757g5cxkTgbcgI+Pt5pAu/kGbNha2cHjuNQtFhx9OrTD9Vr1kL/gYOFFbwcx8HTy4cBXkIIiletowe8uQoVh5WdI9y8c6L35PnIVag4OJ7HkLGTcOzSLdyPTWCAd/2OYJhZ24GXy8HzvLC/qkqjAcdxcHLPDjuXbFAoVbDOWRiV559B5flnGNz9NwGviW8FEF4Ol5arGeDN3X8veLkKHMfDLHe1LANeN3cPlC5b/q8B3sarLoLjeOSo0CDLgDf47nNMWL0DwXefY92Z2zC3tEKLzj2x99I9bN5/HIQQFCxaHDnz5EWRYsXRrVdvlAosK6BwtWrV9a6NX6LuIXjtkuRmVKYmcHdxSl4NaWUJGc/D180Zn8/vkIBXAt4sB96bh7dCp9Xg5OalzBiyQfXKGNqzs0HgvXUiGDqtBmamJgg7eyj1934AvNuXzYG7qzO6de2C94kJAsD+DcA7clBf9OjSSa+OKVWiGAb2DZKAVwJeCXiz4JCAN5OHBLwS8P6XgXfEko2wc3ZF2/UXJeCVgPevBd5OvKsAvNVU1qic3UUCXgl4JeD9A8D7Iux68jYMie/0gJfnebi7u/8y4L106RKcnZywe/uW5Nc/HcD7LuYpFsycilmTx2cIeIcO6IMenTsIwBu8dROcnZ0ytEVDCvCmxMHeHvUbNsbWXcG4+/Bp6irG3HmwYdsuzJ6/CHMWLIatnR1WrV0PlUqFeQsX4WHcO+w+egqubu4YMGIMtl9/At+8BaBQqhjcTQHeQmWroPe0pajTJrnpmZWtPXiZDDzPo2vvAbgfm4Az1+5g/8lz0Gp14DgevEwGB/fsWHbxGdZdjUTDbgMwfPk2zNx1ErP3nMLcvWcx/0Aoyozd/q8HXutyvZObpznmhoV/bQZ4c/ffCxPXPCCEZBnw5smXHyVKl/mrgNfG0w+Wrt5ZCrwpkw4pScFbQgh037cTIYTA2cUVPM9DoVDg1NmzOHLsON69/8BcF3t27QxnR/vklb0B/ji+fgG+hZ1Dy3rV0LlpXczq2x7754yUgFcC3iwF3jeXDmBM364w1WkxbWhvfHt8WRg/Lpg0Cjm8PA2OL0/vXg+VUonSRQt9H6tTv2cAeD/dD0XXVk2Q3c0VO1fM1QPYvwF427Zoiry5c+nVMccPBCNf3jwS8ErAKwFvFhwS8Gby2LJli6ihmJEGY2LMpEHRGP6KN57Ww2ADMfbhYjBT9LwonBVjBItFvxl404PoP4reRYbO3dSIm+XRrysDuqKBGXXBFF9o6Qvyx6REJvTNRnwDMHTzEd9waIikV/W8EIEvjb2RrxOZJmLhcQlM7j1PDY29lyPihdT5pwXKNe2I6aceYvqph+i14yaTAcG3hUw5Ec5k/71YIfdiE5hcj3oj5PzT10JCjYTG3quRb5iB0alHL5lsvREtRIzLNIDTN2fx4J3ebF5cUNA3bnFzK0PA/jCOfQ/o90aM9vR5IUY3+rP4+cwWJkmbJgihC+CYCV2Zwj+0fBkh+z38mSw09xEyTpOdSW+Zu5BfjbjpiQfRgiME+939sd/dH0qOQwkfV7xZMlhI0pbJQugGG59DdzBhCnrRqgnm+mf02iW6JhmaMBI3G6OKLz2QogtZUYMmZlJCVIwzBST9e6LHSG/jDGNQaBSxmGZpIsR9HS0k/VD74gdQm96GaIahVu91piMG+PTEyOPpPy/qORtrwCZuGmcQe8XFfeqgyXBTV/0YRcrvg4y1SxegevXqwv2OPgeb/NMYCoWcel0S2NDnLtU07OOH93qDNjop53XvoF4okM/f4IAn5bXZtWkdCuTzx5nD+3Bw52YBkl4/ufe9sYjo32YExHt16YhK5QKR0uwv4u41mJuZQa/xLdOsjp0MMTQBkhT9CDWqVYGnhzs6tG2NlwlJWL1+IwoVLpI8Ifn9dZ00cQKcnJwgk8nw8uVLoYa4ePUaeJkMefIVgFwuR7vufbDrdgyTnbdikM07BwqUKo9nr95BrlCA4zhwHIeY+HeIfZuEfUeOg+d58DyPgcNGoWHTZlCq1Fh+8RmWX3zGQGDZWSFMCo85LCRn791MsrVeJ8Sl5WomNPA6NJzPxLrGJCHaEkFCFPnaMFEV6ChEjL/WNSYLcW6+golb2w1CUhqXmeasAJW9Dzieh1xnDe9uO5Gt/lj4dNmU3GxNrkSOXruE0I3OfHuyWXnpmRC6Qe6zV4mIeJ2IgIKFEFi+IlMfPHn5DpOOhwkpNOqQEDHiFhp9WEjR8UeYlJx8XIj4vaq+6KyQhisuMDFzyAZCCPLW7cA0kR19+D6T2WceCVlx6RkTujFtymS41sQUHMdBJpeDEILQRy9w+vo9cDwPpVKFC/eeICY+ETHxibgd/pRBKfqaqVGr4e+XA0lP7+BLTJjeJCw9efvxwGImSZsnChE366Kxl/mZqEHrm6VDhIixkW6yFjerDxP69+iGYrFTeiB6TCchTJM1EdTSeTqoFRMacaPHdWHCNjATofT0XkJixncVIm6IRuOyuMHbfToieGawt0sDJoYawRkD6riZvZnQ79v7HTOY0I2Hv1wKZqLXJDclDy+Ich5lixWETqtBm0a1cXXfRmbsPHlw8v7oG+ZNYcbHO9csxZYVC7F+8Rzk/96ELGXykEHdOyeEpIBa8Lql8Mnugbbt2iP25Wu8TdSHSCbvRDGCv4aamOo1BqPGteLa5PPLSKxZPA8ajRpL5sxg773f6zYHezvcO3fUcIMupkZm77XM+Fs08U3Xt+IJYPo1MNakmB5ji8ffdIM68eMbR9z3VET1OV37MPW4aMKfrnv1JvUNTz6zDdPEtXs6m+4aXUhImYp43GOs4T11nkvAm/FDAt5MHhLwSsD7XwfeQ1fuQyaXo9XYeRLwSsD71wBvQ+IIZ6IGTzhUJXbY7+6P2Y7ekHEc+lcvIQGvBLwS8P4B4K1YLhCzZs3SA16dTgeFQoFKFSv8EuCNiXwGlUqFsGsXjALvotkzoNVo0LZlM+h0WqxYMAd3Lp6Bm6sr3jx78NPAu37ZApibmQnAe+ZwMArm988S4P0c9wyf3r7EveuXYW1lhZcJSXD38EDpwEAGeD++T0KvoCCULFkS7z+wdUT5ChXA8zKYWVjietSbNIF3w4Vw2Do6Y/Xm7Xj26h1GTZiCZ6/epd7PYl+hbsPGsLWzQ8TrRIwYNxEVm7TD8ovPsOhM2H8CeFPi3W1n6qpTjoNT1b6wyl8DnEwOpbkD3P+ZxgCvec6y4Hj5TwFvnnz5UbFKtb8KeFuuuwz/ep1ACIFfudoZBt6ZO0+gWKUaaNmzP+q0bAee59G4Y3fIZDI0btMJGw+dwtT5S9GtzwDsOnoaYS8ScDjkrIC8aQFvh3atQQjBp6jU+l0CXgl4fyXwnti4CPa2Vrh1cKPet+gizh0Az3G4eWgrMzY+sG4hOI5DneqV0ah2DZQoVgTFCheETCZD9SoVcT8kGA/PHkgTePdtWA61SoVNS+YwGPu3Ae/nl5EYMagvnJ0c0wTeVs2bYOa44RLwSsArAW8mDwl4M3lIwCsB738deC9HxMM9dwB6LNgiAa8EvH8ceFsSFzgQFThCoCUy2BElOhE37Hf3Rz0zWzSxsGdwVwJeCXgl4P09wBu8dQPMTE2wf/9+BnhXr1oJQghq1KiBbZs3/hLgHTZkMGpUr270K4ufXj8Hx3HQaNRYPn8WrKws8fT21eSf0+foTwDv+BGD0bV9GwF4NyxfhHq1qmcp8H56+xKBpUti9fqNeP76LVq0ao28/vlw6uRJ4fNN34/oOmLwsGGQyWTYfuK8QeDdeSsGXUdOhaeXF57GvcWzV+8Y4I19m4SI14lCatdvCCsHZ9g4uYLjOJTuM+s/Abw2JdtBae4IXqUD4XiorFwE7DX3KweZxgyEcALwqu2yg5MrINdagFdp0w28VtY2qFaz9l8HvC3XXUbJzmPAy+TIlq/4TwPvwNkrQAgHlVoDcytr8DwPR9dsOBL2AiqVOnklNM9DrdFA/n1Fr7WNrfAa58qTB7fv3cfqNWsxZNgwNGvSGGVKlRR+N+rGOQl4JeD9LcBbrnghLBo/GN8entcDXplMBid7W9w6vA1fn15H9JXj6NS8IRxsbbBg2oTU++mrKFw+dQSlSxTFPw3qwsrCHPWqVkgTeEP3b0e+XDnxJfrBXw+8N0NPwsbaKk3gnTVlIgrlzysBrwS8EvBm8pCAN5OHBLwS8ErAG4+cxcqi3eSlEvBKwPvHgZcjBBwhCCDmCCDm4AkHH2KCAbZu4AnBJIfsEvBKwCsB7x8AXk8Pd4waMpDF1+/nX/ny5eDg4CB6XbIOeAcN6I82rVv9EHjvX72AGZPGQ6VSYc6UCak/zyDwFitcEH26dca8aRNRuXxZNG1YH13bt8ly4J07YyrqN2wk1AD1GjRE1y5dfgi8bxLfo/ewMShSKhAXHsYYBN5sXjmgVCpRuGhxo8B76FQofHP6gZfJYGnniNzFyvxnVvASjodMZQKrgHqwKd4KhONgmacyLPPVgExtAvl34HWtOwoyjRnkprbw6rQGnFwJQrh0A69cLkelqjX+SuBtue4yGk9eD6VGB4VG+1PAW7VJG8jlCiw/eUOvb8GqPUcQ+ugFrkS+EfojLF67GQqFAotXrEbBwoWZ/XqtrKzg7eWFkiWKg+M4bFq7krm/SsArAW9WAe+JDQuxZ9kMAXfH9O6EEgX9k3E3DeA9t3M1KpUuBjNTE0wd1g+mOh36dGyFhHvn2fspjXOvolC6aEHsWTkvTeC1tLCAXCb7VwDv4tnTULdGtTSBd9SwwejYsokEvBLwSsCbyUMC3kweEvBKwCsBbzwKVKqNJkOnSsArAe8fBd4axA4cSW7Ekp1o0Ya4ghACG6KEhucxwDYb9rv7S8ArAa8EvH8AeJ0dHfHo5uU0gffj+yQolUo0adzolwBvyIljyJ49ux7wBvjnBcdxzB68eq9PJoC3To2qcLC3Q43KFdGobm14erhhxsQxWQ680Y8fQKFQICL2JV4mJGHoiFFo3apVuoD3etQblK9aE0qlCiZmFlh65JIe8AaULAtCCDRarVHgHTxyDDiOg1KtEbCt5vQ9/wngNfEuDbmJDby77YR3t53QufqD42WwK90OhOOgtHIBx8tAOB5a17zCNg0mnoXAK9O3grdkYFk4u7oiQlS7/U3A22vnTXTZeB4qnSmUag1q9hqdLuD9p1t/qNQa8DIZylSrxQDvlcg3QugmuGEvEoTtGVZt2IIaNWthzPjxzBYNvt7eyJs7lwS8EvD+EuANyJ0DLg52sLG0gI2VBZwdbHFw9RyDwLtt0TS4OtpDo1ahZsVAXN6/WRgfGwLemLBb0KhV+Px9TC0G3hYN68LT3Q358+T664G3fJlS2LhisR7wduvUHna2tjiwaZUEvBLwSsCbyUMC3kweW7ZsMQKgLIIy6PnkmggAjEBklD44Cok0FgOgG3GL3axdhLPM8390SRSqGzz9/8X/bho79IDXAPY+/RHw0q8PnYziuKjjo6GunTHhhgdbogvmp/jnqRFdhJmLtWhwmt7u4PSN9a3opkvfpF4lsGGxlw2Dva/eMQl/kSCExt5bMW+ZePr6wd07Jw4/eIG5Zx8zmXXmkZCJx8OYrLocIUS8YuNoWJyQg/djDebIgxdCTj58yeT041dCToTHMaFh+FHcOyZ0oUO/h+JzjfkMiCc5qN8TYwFdbIgxwtB7L/49+vHEn6svF3cLERevcTOChNCFcnj3Rrhap6KQk4WKCtll78dklqm3kKFKTyZdiJuQ371yt73CBfx3VGgkt8cIlSdy8jrYcgo0DsghQDbdQTlh5XC83zVLyKeQDUK+3jzKhLmei663X2IeUBFdP/S6AhtK2tecL88fGoG0J2yhJl6VSE8yGYNOQ0gogkIGyF7HiArIiJ8IhbjM833Ohi5exc+fRk9jAGsUVxMMh0bvnwo1gfc+SS/z583D+LFjjT8GU9y/ZcL8W8X4yxT+ovfRwEBAvFLIGNKnG3hFHa4TYp5AoVDAO3t2+PnlpP6dqe+FRqNGUI9uaYC2/nv8M/j7MTEBiW9eo0jhwqhcoZxw7i6cOQU8z6Nn5w76568IcdlBjghk6c++aJAzecRAmJmYgOM4XD26R78mSSvMteQB+xqLgff7a/MmNgqOjo7o07s3SpcqBRMTE1SvVkX4DND3Dnow+jbpPaLjE3H1brjwFfjg0BsCpoU8fAmVWg2e5yFXKmFj74Dytepje+hd5p4ZHZ8o5GToZYyYOhe+fnmg1eng4heA/ntuo/+e22ix9hITGg1LTT3BpMCIg0LyDNzLpOj4o0K8uu5g4tpqrRCbWlOFmJUdbDBWVccxsW8wV0i2NuuZFJ94NDWTjgkpODi5oZpr3dHI0Ws3AoYfhNrWDbxC/R27kycfbQrVQ54Be4UQQmDq4oPAmSEInBnCvK5i4JXJZOjVbwAiXyciKp4NjaClp58UUnLKcSYlJh0TIv5ZmRknhVSaf4ZJg+XnhbRaf5lJt23XhQzdf1dIoar1QTgOXgWKY2pIOBaffypkw7VIJnvvPkffyfPgmzcAhBAs2LIfpx+9wulHr5gFBnRdGv4igXkN6O71Kdc9jVoNlUrFjA2+3T/N5MuFXUI+HVvN5EPwPCHvt09js22qEHqiOGnjOCbv1owUIsbft8uGChFPPr+eP0BI7OTuTCJHtBcSMbStEDGyPhuaGhqCI4a1RdSojkJixndh8nxit9RM7s6E/j36eTzp34JJWNeGQsTAe69tLSq12VC/96BzfSbhPRoLof+uqFEdmNDPXwzUTP23dQqTj4eWCtGb5L91TMi3e6dwct08eLg44dudE+jerB6eHd+SDK/3TqWGwuA5I/vCwswU3u7ZkCO7h14dyVzfqTpr1aK58PfNjq/XD+Pr9cN6CzdS0qRSKbRs0lC474qh1ijwUhEDpqGIx6H0fUZ8//784inuXQiBtZVlGnXFI/hm90SPDm2MLsQyiL2iRRHiyW26JhPf/+iJSvo+Fi26vsa+SRIifh3osbk+4urXgKkLK+jFXuIaMLU2YhYbiOtguj43NjEtRlwmbL1mcAL7+SM2RoHXiEEZAF2xSUnAm/FDAt5MHhLwSsArAe9bHH7wApXrNUHZGvUk4JWA97cDbz3iCEIIzDgFuO/Aa8rJMELlibpyO/jwWmalsgS8EvD+TuBdtXIFHty7KxT1OXPmAM/zuHQh9D8DvDdCQyCXy8BxHGpUr6Y3iBkzagTUarVh3M0k8H5MTMD4sWOgVCjw8ukD4dzdv21D2udvFgHvl+j7ePfoht63qrIaeO1sbdGzRw8sW7oUJUuWTB5YUp+BHwFvdHwiqlSvCZ2JKQOFIQ9fYvKyDShbrTbMLKxACIG3Xx4oVSp4+eRIE3iLligJD29feOfIBRNTMzQet/w/AbzFJx0D4Xh4NJ0tAG9KPJtNg2vN/nCuGoTc/YMZ4FVbOUCuMUHx0TvSBN5HsW/QpGVrWFhaghCCYiVK/WuAd2pIOLrN2wRTa1toTMzQccICo8CbEkIIDlx7nCXA2751S/A8D5lMBqVSgQHd2kvAKwFvlgCvk50NmtasyKyoNQa8Ly8fgq2VJaYN64Poi4fTDbzFixSCvbUllAq5UeD9fGYLPN2zwc3V5a8E3tGD+qFL25Z6dcWnmHBwHIcvsY8k4JWAVwLeLDgk4M3kIQGvBLwS8CYD7+EHL5DNywf5y1WTgFcC3t8KvErCgyMElpxC+FqwCSdDc4Uj+qjcQAjB6d5NJeCVgPePAK+zkxN4noezs7NQ2D+4d/c/tYL38+sYnD68FyqVCgqFArVr12IGMSqVCi4uzr8EeB+H3cc/jRqhTOlSuHf5XNrn7i8E3rS2zcpK4B01bCjMzEwxZfJk1KldG3Xr1v1p4LV3cESDxk1ga+8ApUqNWo1bQKVSoVTFatBodRgxczGOhcXBKZt7MjKWrwxnF1c94F23dQdUajXMzC1ACIGnTw4QQv47wEsITL2L6wFv7v7BTGjgDZwZAjM3PxCOg7lHbjRr3R4zFy3HiAnTkMMvFziOg62tHdp37oZJM+eA4zgcO3shS4C3+Lj9COi78pcCb0rylKkMQgj8S1cyCrxLD52HTC5Hg1YdjQJvrfqNQAjBP81bGgXeW5dCMXr4EITsXI8+nduA4zgEtW4sAa8EvJkG3nXTRsDV0T7dwPstPJQZK6cHeNctWwQPt2xYN2kIlozqowe8e2cMxbrRQZg/oAMGta4HnufA8zzCrpz964A3Vw5fnNizlakV1iyajdkTR0GpUEjAKwGvBLxZdEjAm8lDAl4JeCXgTQXezWdvQ6XWYsDKYBSsVBsthk1DuwkLJeCVgPeXphKxBU84aIgMCsLDklNARji0UzijjMwSBWRm0gpeCXj/6BYN48aOxYF9ew3ve/wfAN7Pr2Nw7ugBeHh4YNvmTcwgZu+enZDJZKhRtUqWA++EcWORM0cOfExMMHzu/oXAO2fiSOxZtxTlShXH4KBuAvCe3LcD44YNROXygdBptSCEIIevL44cPgytVovr1679FPAuXL4a5hYW8M2REw1atIFSpYJao4VMJoOtgxMKlQxEvsLF4eDsigGT5sAnd/K+xYQQNG/THtfCI4QB8aoNWyCTycFxHKxt7VCpZj00n7rxPwO8chMbKCwcfhp4A2eGwKVMQ1h4B8DJ2UXYFqNE6TLYuveQsEVD5OtEBBQsBHcPz58CXs9aXeFavjms/IpDa+8OudYseT9gQsDLFb8FeKeGhKPrlKVQaXWQyRXwzhuAjiOnpbmCt1P/4SCEYPuZG2kCb2CFSpDLFfinZTLYdu7eyyDwpiRlXODl7oa29atLwCsBb6aB9+Ot42hRpwqc7GzQvmEN9GheH9VKF81S4HXL5ooh/YJwadMCvS0a3hxdB57nIJfJYKrVwNLMBDbWVujXozO6tW/9x4E3n39e5PD1waeE19i1fgVy5fDVQ0NPt2woXqhAcpM4CXgl4JWAN0sOCXgzeUjAKwGvBLypwHv4wQtwHIfcJcqDl8mgUKogkysk4JWA95dHR2RQEx484WDOyaEmPOw5FVSER1elqwS8EvD+NXvwpgW8r1++wOpVK3HqxHFcvXTx/xZ4P7+OgX/evLhw7gwziNm3Zxc4jsPwIYOyHHh9fXxw7PChfxXw3g89CoVcDkII+nTtgAa1qsHSwhw6nRb58+ZBz07tsHXVEkyfPBHm5ubImyc37GxtsWLFitSBZTqB9/Cpc6hTvyGUSiU6BA1AgWIl0W3gcFyJfIPRc5fDJ1deOLq6QaFUwcLKGmWq1EKpyjXg4eUFjudx/MJ1ZlDco3dfXHr6CkMmzoBf3vwwt3dBzQHT/xPASwgH5xqDMgS86dmDN6VWUyqVyJkrN46eufBD4HUt3wIcx4OXK6Fz8oJN3jLIVqktcrefipJTjoOXK2Di7AP/7nN/OfCmbM/QesR0+PgXhFypBOE4jFu/lwHewqXKws7ROc0VvAUKF4VarcbGPQcQ/iIBhBCUKVch3cCbJ4cPGlQpKwGvBLyZBt6UBLVqiPkjemP6wG4wN9HhzMaFesD74c6pDAFviaKFYWpiAoVCDq1ahfb1q+HzmS3YNrE//DxckdPDhd2mIe4pou5egUKhwI3bd/8Y8K5btRxyuRwd2rbG1g1rYW9ri1LFCuuhoVwmw8foMHx+/lACXgl4JeDNokMC3kweW7ZsMQKgF/Ht0eXUMBB8hT2pjWKm6CInxmAh4g8Q9Xh6H6ArqREj7sMLVM6zoTvP0r8n/nfTNzAxbNN5Ks7PvyZGEVd8A2DA5JEo9EBVdIGjL4TUgNBoN3sxJFAXdTHWGQPe9GDvu6QPSEh6L0Q8a/vqXWri3iYxef4mNTT2Roq6NDPYG8vmdsxbIdvO3YK1nT14nkeH/sOw/NIzIVNOhjOZFvJQyOorEUy23IhKMztuxTChBwU0NB9+8ALHwuOEXImMZ0IPmsSvJY0K9Hnx7eFFJl8uBwuhuzCLI57BZ85f0Q3z8+toIcwARXRTZ64JNw4zoTtAv1k8mMnTgS2FXG9YmcmZUiWFHPLJL2StdQ4mEzTZhfSWuTP5nagrjhWngJbjYc0pUCm7MxxMtGjo54Hw7o0Qv3iQkKSN45nQrxc90BO/b/R1Rg9ZaRyKE8UYkDGQS6ORESTWm5yifk+MbgauXZ9fReljbUYiLigNRfTnMoK4DNq+eyPC2EQjsPqejXiPVoNJo1j/6Rh5fOo5dezYETzPw8TEBEqlkgVLo6t72deEGQjo4S89KEiFf733lJ64zDDwigYQ1GPm88+L86dOfh+sJGO0makpqlepbBik37xgfyb6tzGDIQqCt21aDx8vLwNdpUWTDtQAR68+oD9jUfeZGJxYj7zDTEbTn1mjv/c8HL5enqhTrRK+PA/Hp4RX+JTwCpPGjUFEZJRQD9x/EAatVovtm9Zj/cplqFurBluP0CBOnZPiQTk9AVy8dCAqVquJBy8S8OBFAkKfvEbok9do2LojZDI5Js2ci9r1G8LJ2QUTpkzHqQtX8PxNEjNIjv3+WL45csDb2wc2jk7oOX42dt6OwfADd5n03nVTSMfNV5nUX35eSNnZp5iUmHxcSKHRh5jk7hcsxLPTNiEuLVYxcWy8UIhz02VMaND17LydSWs+630AACAASURBVM7eu4XQf1fufsHgeBnkWnN4NpnMPP98Q/czCRh2QEjhsYeZTDgWJuRW9FsmKbVZkWIl4OTsAo7jwHEcFq9ay0y611x8DjUXn4NcowPH8fCs2hoV551GxXmnmdex3JxT0Dl6QGPtCMJxkCnVsPDMjRwNg1Bv2XkmbTZcEdJn9y0mow7dE0LXdXRTtcXnn2Ld1UghO2/HYPWZ2yCEYOftGGFyf+7W/SCEYNaqzbgUEY9LEfG4+zxBiLmFJcpWqiIguH/+5KZsj6JeMLW0eLIwZWxUOH9eFM2XG9/uhgj5cnW/kM/ntjH5dGKdkI+HlrGhaocPwfOFvN85gw2DiJOZJG2eKOTdqhFMXi8YIESMrBHD2gmhkVUMnZEj2wuJGN6OCQ280eM6sxmbmqjRHZkwj0M9j6eDWjEJ69JAyP32dZjcbV0zNW1rMbnXrraQsK4NmDzq3VRI5MgOQl5MD2Lyal5/IfGLBjF5t3qkEDHwfti/UMjn05uYfLm0R8jX64dSc+2gkErFC2BQuyZCPf7l4m6cWDoR9taWqFgkP25tX4wvV/bhy5V9emNn+h6Uct3/lPAKNatXhbe3FziOQ3ZPTzg62AnbkcVsmYEP+xcJSZmY6N+kBrp0bM/cJ40BLw2Wr0R5mZCUZsRjJ/o+M274IKhVKtSrWQ0qlQq7Vy1IvcdR9axKqUTik1up90YjC94ML9i6z9TP4s8+XU+Jx8c06Ea8ZkOPE+mxshh46bG5sYn8dH9rSzSxn37gNTZZb8Q1jMXQRLd4sls0LmEWI4rfUwZ4WQeifUoC3owfEvBm8pCAVwJeCXhZ4D0eHodJyzfB3NIaSqUKc47dkIBXAt7fkqk6LygJBwXh4GCihU4px/6mlSXglYD3rwfejx8+4OKFC2jVqhU2bdz4fw28+fP541zIcQF4D+zeAY7j0lh1nHHgPXpgL+zsbGFvlzwQ/rcB7+m9WyGTydCgVjXUqlFNGOjT9cC+fftRoljR1NdEXI9kAHgfvEhAqXIV0L57LwF4t5y4BHMLKzRq1gLuntlx8c5DePn4YtOO3ULtkBbwFi1WAhqNFvYu2dBj3Mz/BPDm7h8MwnFwbzj2lwIv3WTNN6cfCCGoXLMuA7wlBy4Gx3HwqddNwN20gJdOzsa9YZE9L2RKtQC+WQ28Q5ZshoWNHao1bYN2g8dAoVQywGvr6Az/QkUF3L0UEY8T1+6DEAKNVguO41C5ei0BeHfuOwiZTIbnb5L0gLdHlw6YOHoEdm5ai6cXjuJrxC1YWZhBLpNJwCsB7y8B3ta1KyXvlfu9Hp8a1BZatQorRgVhYo/W4HkeIzo1w/wh3eHl7orLwet+CLyfEl5h6pRJmDNzBj4mJaB3pzYghCBf7pwM7tLAG7VjHpRKJe7duPrbgHfkyJHCfeZzXARi7t+Ao70dtq9Zzt7jqHpWq9Hg7cPrEvBKwCsBbxYeEvBm8pCAVwJeCXj1gXf14XNwyuaG7DlySSt4JeD9LfEiOlhycig5DjzhYKpSoF5Od2H7CQl4JeD924GX/Vrf/y/wmpqaYu3KZQLwnjp6CDzP49De3ThxcG+mgTfk2GHwPI/hQwbi/q3rSIh5+tcA7+alc6BSKVGzYlkkhF0xCLxfnofj9L6tmDZ6CHL4+qBAQH7s2b6ZqQc6dOiIMiVLZDnwXnkYBY7jcO1xDEKfvMapsFjI5HKoNRqo1WpMm7cYT16+Y2qHtIA3JWpN8j7B07ce+tcDr02JtlBZZ4O5XzkQQiDXWcHUqwhMPQtB4+ANK/8qIBwPpbn9bwPeqPhELFyxGiamZuB5GZRKFQgh4HgeHMcxuPsj4K284IyQssNWgOM4FGgzLMuAd8zavbBxdIHWxBSWtvbCXs6O2dxRsnJ1dB85CRzPY+XuI7gUEY9GrdpDo9Wics06sLKxxZhpc9CxexCzjcXwMeNhbm6hB7x5c+cC/32Fs1KR3IBVpVTC080FPM+jZtkSEvBKwJvlwBtY0B+zBnXD1xuH4e7sAH8fT9zaMl/YNu3q5vnwy54NTauVRU4vD6gUCpQuEvBD4P2YlCDkS9Q9vLx7EZYW5jg6tV+awPvp2GoM6NsbnTu0++XA27NXENTq5PtDmzZtBOBt2qAuenftiM9xEQaB19TEBK8fXJGAVwJeCXiz8JCAN5OHBLwS8ErAqw+8h+9GQyaToUmnnhLwSsD7y1OMWEJNeGEPXh+ZFiqZDMH/VJKAVwJeCXj/IuA9uGMTvL2y42Dwbhw/uB8rlyxCfv+8MDM1RXZPD3h6uFPImzHgrVqlEkYMHZwKnIb2G84i4F01ezIWTByFr5F3sXzGeKybN1UPbtfOnYxC+fKiaIH8sLGyhFKhgLmpCb5G3sGNY3vSBF5hsJrwCmuWL0F2T080adoUd+/dR9L7DzhxMgSuLs5ZDrxDxk6EVqfD2VthwhYNgVVqYvDIsdhx8JhQE6QXeJv1GgSO59G050C0nLwaAdUa//XA69J8OXRepUA4DnITG8i0FuBkSnAyOQjhQDgediWawzqgFlQ2buDkCijN7MDJFZBpTEEI+a3AGxWfiFsxb9G2WxBmLl+LytMPCNs0ZBR46y07D5lSBUI42PkVQs1x6zIMvO1Gz07eToLnYWZpjdaDx2Pn7RjsvB2DoIlzEVirAdy9c0DzvWlgl35D4ZzNHSq1GnaOTuA4DrUaNMbd5wl6PRMaNG4CM3NzAXhfx8cje/bssLezxduYJ7C1sYGvjxf2rV2UDN8cBxcHO2kFrwS8vwR4FwzrCY7j4O3mDJ7n8Sh4OdMXI2V7hi9X9iHq/AFUCywBKwvznwbesNCjIISgZcXiBoE3+kk4VCoV7l6/8kuBt/+AgdBqtWjcuDE+fviA5cuXo2TRwlAplUIdbAh4Lc3N8OLuRQl4JeCVgDcLDwl4M3noNVmjQfeR4YZrek3XxM3HjDUbM7g5tfhDYqBx2uPLLFSFi+A27FxqHpxhc58K/f/pPxN2TgTBLIpluDkb/RrQF3zxRd4YdtAXN/Hgzgh8sBhBDzJFN2AadMXgQA2w3v9EkugYwV9D2JuQxG6sL75xMw3Y4hOZ0De6xy/fCQl7kcCE3h8tZSBy8kY4ypSvDK2pGbbeiMbWG9FYdvEZkxWXUrP+aiSTjdeihGy7GS1k391YJnRTNTHiPohNEELfnJ+/SWKgRXxDY25S9Hl3+wQTuiHXx8PLmXzYt0DI5zObmTCPI/p8G5pAEJ+T9HWALhi/XNnHNFWLndKDyYNO9YSEli/D5IhfASFbbXMKmWHizaSPzF3In9ySQZx8xAwywoEjBE5mOmagkbRpgpAPe+cz+XRqo5CvN44IEU9+MdcZ8bWFabgohiNjTasoRKKx96eAl57EEk0YpPeaZwRjmWuhGJHoiBuk0Y0uxFiXEcSl0VPUTMvYpFmGrrVZFGN/H/18jcKw0cYcCWwM7EWr15CNaaLHvm/sAEE8WSFuwGEgBoD3ya1L8M7uicBSJVCiaGH4eGfHrEnjhHNv5cI54DgOS+fO0Jsk+NG5tnPTOkweOwr+eXKJ/ix1TaUbr4jPte+v4emTJ7Bt6xaMHzcWLVo0h4mJCcoGBqJqlcpwcXHGpdPH8enNCxzeuxNlS5dCLr+cKFggP+ztbKFWq5HLLycKBORHzepVUaNa1eQmUKVKYsvGDcK5fOLgHqjVaowYPAAcx8HN2Ymqa0QNHKnP+tC+PSGXyzF26AB8fvEUOp0Wx/Zs02/yGi8G3tTziW5ElZD0gRmoptQCOhMTcBwHMzNzRLxOxJhJU1Gzdl3mHkoP9MUDXrrmKFOuPNRqDezs7aFWq2FqZo4hYybiTmQcdt95LiTl6/h9Rk5Az6GjsXzTdqHGEDfr6rfnlpCUZqxTV2/H0bA4YcK3buvOcAlsjPxBi+BUog5ydN8Evz574NdnD6wL1gUnU0DjmAOOlXojR69dyNFrFxwqdIPKOlvy6lwTa2idc8EqoCYs/AJh5lMctsWbgnAc3Gr2Q74h+1Fo1CEmhBDItebgOB4FRx5KV4qOP8Kk1LQTQirPP8NkxMF7QkYeYtN123UhDVacp3KBCQ3P4p81X3tJSIfNV9Fh81VU6jcDMrkS9h6+QvO0eeceM6FruQ3XIoWkTMQHlCoPexdXZkL+WFgck7NPXuHsk1eo2bg5CCHwL1BI2HKibqN/hPqTbnYU+yYJ/foPgFqtRtjDRygbWEbYl7hHp3YI6toRfXt0ReO6teGZzQWEEJjotOA5DjzHYdvCKcmLUqjxDN1I6+utY/hyKViIGPw+HV8jRFwDMjmyQsiHvQuY0I3a3q0ZxYQG3riZvZnQ2Ms2YOvBhG6IJobayFEdUjOSDf170WM6MaF/9nxSdyFxs3ozYYC3Q10mdFO1Bx3rMQnr1lDIoz5NmdAN5GKn9hTyZskQJnQju8Q1o5gwoEs10fsQPI8B/E8h65kwzcxCtwuhxwKfQjZg1eBOuLVqIu6tncKcI5+Or8G3uyGICw1GTk836LQaqFVKNKlTHV8jbjP3WvEkJl0vONnZfp+sIHCwNMP7HdOFfNg9R8iX6Afw9fLEzlWL8CX6QYYbq4nHjSlJqV2DOreDi5MDWtStBrVKicqli2LrgilM/cw0gv5er4bs2Zy8j/CdS2lPpoprXxoURZOwdL0hrjfpulE8PqYXPMW8STQYeqwsfu3evf8gRFyLsgsMxI3W6Il8UQxM5OtN3NO1nKgmZye0I38iGRi/iBfUGWq4Jm669vQGG8rGJODN+CEBbyYPCXgl4JWAN23gvRX9Fmt3H4JvvoIS8ErA+9tSi9gjHzEHIQT3+zWXgFcCXgl4/yLg/fwy0vB59yr5mwtlS5VEiyaN0gTeUsWLwdfbC/ny5kaxwoVQtkwpVKtcEfZ2dnBydADHcdi0cslPA2/U00e4ee0KlixeAF9fH3h5eaFXzx5YMH8eZs+eiX3Bu7Fj62a0aN4MSqUS/nlyw9XFBQvnzBDO45VLFuDgnh349PYltqxfg5FDB8Etmyuyubp8X2Wcei7HPQsDIQS1qlVBpfJlMW3kwHQB7+cXT3HzzDHUr1Udzo4OCMiXV3hdsxJ4vbx9oFQqEVCoMFzd3GFjawelUoWoVwk/DbyPY+Kg0+kgl8shk8uh1ZmgVNny0OlMkKdwcQZ4Nx05C1MzcxQpXRZ+efyRN38BTJg574fAW61Rc+hMTGHn6IzaLTqgWuOWcPHwAiEEDoWrguP4ZBCRKcDxMshUOmidc0Ht6AuOlyeH48HJ5NBl84d7k2nI2XsPcvbeg1z9gpGrXzAcAtuC43jYF2+MfEP2pwm8hUYfQp7uS0EIgV3hOv8XwNth81X8MzcYhBCY2zvD0Ts3XH1yYeDKPekGXlMLSzTo0DNdwHv2yStMXrCcaRpH159i4E18/wE8n/z+KhQKcBwHrVYDF2cnODs6wtHBHg72dihVpCASHlzB18i7+PboIkx1WijkcthYWkjAKwFvlgIv/X6nnB/Bk/ujdbUyKFe0AORyGYZ0boFJQ/ti2ogBCNmxNt3AGxWVvIUOz3HwcndFraJ5jAJvhTIlsH/Dil8KvO6uLsjjlwM6rQZNa1X5/s3eSz8EXm9Pd/Tp0t7wt2Uk4JWAVzoydEjAm8lDAl4JeCXgNQy8K7fthV/BYhLwSsD7W1OfOIIQgl4l/CXglYBXAt5/GfCuW7YQBfL5C//v3uVzGNy3F7K5OKN0yeK4cf40zp88ghMH92D/zi3YsXEN2rdugU/xsXhw41IaW4ToA+/9axfRollTWFiYg+M4WFlZwsvLC/n8/TF/7mz9c406D+9fv4RWzZvg/auYtLcV+Z52rVqA4zjMmzVdD3g/xT/H4ztX0T+oB5ydHEUDIOPAm5ItKxdj/9YNvwR4UzJl9nxotFoE9R8EuVyOvgMH/zTwxrxJxIAhw7Fj30HwPI+9J8/hYdw7jJ02GznyFWSAd+D4aajVuBkuRcQj7EUClqzbgrKVqoDneQxcf0QPeHvvuIoSFaqiXM36OBoWh2X7TqN5jwHQ6EzQoF03aGycoTSxhNrSHl5tFkGXzR/O1frBr88e+PbcJcShbCfYFG0irORNwd0U4E3e01YGhYm1gLuGgLfQ6ENwqdAGhOPg22rq/wXwdth8FXbuPvAtVgHeRQLB8TzajJmTLuBdF5rcIG3VqVvpBl4ad9MDvIrve+wGli6NF1HP8PHdGz20oD9T3x5dxLtbpzAqqAMIIYi/clACXgl4fynwjmpbH4QQTB3YDa8v7MO3uyF6X11P7wreMX06w8PVCYfWzmdwNy3gLV2sMI5uX/fLgHfKqCEoV6o4vsQ+Em3daBx4k57dAc/zSHh0UwJeCXgl4M3iQwLeTB4S8ErAKwGvYeCdu2qjtEWDBLy/LXWIA+oTR3CEgBACHxsLCXgl4JWA918GvJ9fR6NS+UB0btsan19FI8A/L4oVLojgrRvx6NbVH55rxoA36WU0hvTvA0IIhgwcgKcPH+BDQjyzRcPHpDTONRpnjZ3LoiiVSgwfMjBN4N24ehlsrK2wYdXSDAFv8mc69XX9FcAb8ToR1WvVQcTrRIyeMDlDWzSkDJDdPTygMzFB1Zp18DDuHUJvh0Mmk6NO684YvnAtylSqBhs7ewQNGysAb0rKNu0EZ59cGHfgOkYHX0LruTtQvc9EOPrkQb1WHYVtGlK2aBi7bBOUajUKDVgDpZk1OF4mbM+QEhp4U2A3LeC1KVQXhOOElbzpAd5Cow9BrjWDzsnn/wZ4U7ZnGLr/LnTmlqjZqd8PgbfvtEWwsLGFUq3R65mQVcBbJjAQZmZmuH7zJnPv+BHwpkSpVKB3m38k4JWA95cA79CWdRDg44Fs9tZwsrFk9n7OKPB+e3QJdSuXw5b5k38IvEUC8uF08OZfArxn9m+HWqXCrTOHfxp4D25eBUcHu+S6VQJeCXgl4M3SQwLeTB4S8ErAKwGvYeC9Ff0W5es1QYX6zSTglYD3l0f1vdEaRwh4PnkvXgl4JeCVgPffB7wrF86Bj3d2+Hgnf81+z6Z16T7X0gLeNxHh+PwqCubmZqhXpybuX7tocA/erAReuVyOA3t2pgm8JYsVRX7/vPgU//yngHfxrCm/FXhTIr6H/izwOjo5gZfJsPvoKTyMe4eHce+w5vRtVP2nFcytbTBownR07D0QO05d1gPeqSHhCGzSETzPQ2tqDhs3L7jnL47cFeoyuJsCvLtvRkImk8HWPxC8XAm7gAoZBt5sdYaCkyl+GnjdqvUAScdevP9G4LV2dEXJOk0NAm+lxq1gYm4BXiaDX4GiGLdqxy8B3j0HkxtNHTx8OLnBUQaAlxCCoV1b4dmpnRLwSsCb5cCb080JHEegkMtwcu7wLAPewvlyQyaT4dSUIKPAa2tthfbNGv8S4A3wz4PFMyYKNezPAO/90KOwMDfD5+gHEvBKwCsBbxYfEvBm8tiyZQtzMjKo+uQqi7qin7HAK0564ZbGZfZiahxxz6bm/mk21M3n250T6cxJNvRjiB//wdnUiJ8XVXTRnRS/PbnCwjYDvCLsMNRBPu4Zu58fjQ/xsexF8u0rNvRAiUFcURdM+sItGrBnBBx+CicMYO+7JLZrtvjGRA/SxAM4umPz01fvhKQMzlJyPzZByJ3nb5lciohHnoBC6Dtqoh7i0oMCcVZdjhCy6XqUELopy+47z3Hi4UshN6LfMnn26p0Qustp4vsPzLnAdPuMust8/ugJCKZr7vVDTCEo7sSbsHKEELqAf79tKgOK4s8HO7A3coO8fVyIuLMz3T34Qef6TM5XDBRy0Ds/k7XWOYRM0HoJ6UzcmPxpyDUUZ14FC04OG14BOc9DLuMxqU4ZPJ/cHR8PLBFCv/6fTm3Elyv7hTATV6JrNtPBl8bY5w+N4xbVGVm/QKKh2AD2Pn/IFrZ6oVBXDM+GkO1lpEHUNQq18S/YMIV0nOg6mjbi6kFuFiCu+PNNR3w9/JMx9Bx/Cn+ZAYPo9WK6Mr9lwddQJ2bRvZBBffE5k97Oy2IYNgi84qSek21bNoO1lRU4QhB27YLRiQbmZ9Q5+OTeLfTq1QtyuRxubm6oV7++MLB7KwqNnuL3h3k/9Lpf069z6rkccuIYCCFpTvJ+TEpAbHQETExMsGrFMnyJuk/lHhtq0HT33HFwHAdnR4fvE0upAzG9moauW6hzRvxvozuK6w3iE5KExL5lQ9cHdCfy6PhEpsZ4m/Qe8e8SoVKpsH7DRubvNjZpTf9eyt/55PlLxL5Nws3ot0LEdUsKCnMcB0IIfGt1QPVFZ1FyynEmxcYfFVJk3BE2Y1PjH7QKhOOE/y46/qiQkpOPG0zh4TugMrcF4TioLB3AyWTC49OPUWrqCSbl554WUmtJKJOmqy8J6bDpKpMuW68L6b79hpCeO9gE7bwppO/uW0yG7L8rZPzRB0wWhj4R4umXBwUDK2LrzWhsvRmNA/djceB+LFYcCk3eq9fSCvVadcCZx6+YXHwWL0Rcr9ELBWjQffzyHXOu0TXry4QkuLq6om69ekh6/8HoRAx9j6brvXIliwl7+DaoXklvMQ49ZhHXgAz+nt+ZmrPbmDD4d3AJE3pCPmnDOCZvlw8TEr9oEJNXc/sJeTmnb2pm92ESN6O3kBfTejKhcTZmQlcm9M/ECwVoXKYBmW5s+3RQKzzs0VgIjbZh3RoirGsDIeE9GjN51KeZkKeDWjOhcZn+d9I1d8LKEUhaPzY1mycyoV9z8YT/xwOLU3NkJZNPJ9am5nhqPh5ayuTTyfX4dHI9bq2bjuzZXBBYtAC+hYfiW3goM54Xj18/v4wSIp6gZYD38RVsXjAFHMfh1vzBeL99mpAP+xYK+RL7GH26doSbizO+xD5mJt7EoeszMdZ9jbyNr5G3EX0tBOvnT8PXyDt4fOEo1ColawH3TqWGHs8/ush85lLq30ply2DZnKkiiDSyQMJYPUvXAKKJVhpOxfcZ5v6XIE7q/Y++L9J/5k3ie6bGEz++obou7Yl9A3UeA7/ius4A9r6JM1zXiWPkW09G6z9D2CuGetFCPGYSm8beiFuM9UjAm/FDAt5MHhLwSsArAe+PgXfLsVDoTEwwZNFGCXgl4P0lKUts0EeTDYO0blBzPLRKOWx0GmEQIgGvBLx/QyTgTR/w3r5wGjqtFicP7EGl8mUxcvCADAFv5QrlERAQgDt37mD9+vW4Fxb+24D3Y2ICeJ7HpfOhaQLvx6QEtGjeFDqdDi0b1U0X8H6JfYxjOzdi55qlfwx4TU3NULhIUUyaOSfdwJsS8d/9s8CbkhTc3Xb0LPr0HwQzM3PUqltfAN6lG7bC1c0dLsWqovqis5kC3iJjj4AQgtyd5/0U8BafeBTFJx6FysIeHC+DXG3yfwO81vYOUChVaNpzEAO8c3ccAc/zOB4eh+Phcb8FeMeOGweNRpNh4P0adRcdmjbA8uljwXEcbCwtULdKOYwf0B1ThgRJwCsBb4aAd2bPVnCwtsD0Ib0E3M1K4HV2sEOJgvkY3E0LeMcPHYCgzu3TDbznQo6jcIA/3j68gdunD2H1vGnIn8cP+XP7wczUBKYmOkwdMQDDgrqA4zhM7ts53cD7/skN2NvaoHuHNgg9EgwnRwd0at1cAl4JeCXgzeJDAt5MHhLwSsArAe+PgfdSRDwmLlwJawdnLDhyVQJeCXizPFoiA0cIOEKQU6ZDXmdbhI3uKAGvBLx/HHUl4P154B3Srzd6dumAz69jMGrIAHAch40rl6QJvOtXLMH7FxEM8D5/EoYqFSugXasWzGtJfzXzdwCvmZkppk2ZYhB4PyYlYNaM6WhWv1a6gZfdGub3Au++I8dha2cHN3cPqDUadO3ZGyPHT8L4KdMxeeYczJi3ENHxiQg5G/rLgHfbnn0IGjIKufzzw97RGc4uLqhUtRqzgnfH4ZDk7QEaBWUaeDO6gjcFeItPTN5GwL/3qv8j4HWCmZU1NCamIISgVdAgHLgfC9+8ASCE/FbgTXr/ARzHoWjRohkG3pSxRdWypdCwekU42tkKK8Bb1K4iAa8EvD8NvLVKFkTLqmUY3M1K4C1TpAAK5Mn5Q+C1s7FG6yYN0wW8LZo1ga2tLYoWzA+e5+GRzRUNalbFqH7dcWrnOnyNvI2APH4oWbgAigT4Y8/CiT+1gjd4zSJYW1rC3MwMvl7ZEdSlQ3ItLAGvBLwS8GbpIQFvJg8JeCXglYA3fcB7KSIe9Tr1Rr4SZSXglYA3y+NPzFBSbgFCCPLLTRA6oAUzCJGAVwLevyES8KYPeD3csiH0+EHheRzctQUmJjr4eGVHkYIFUKJYEZQpVQKWFhbgeR5KhQIDe/dEzy4d0aBubXAcB7dsrvj0Ju6PAq9Go0FAQH6jwLtg7hxoNZp/BfAOGTEKHMfBL3ceWFlZwz9/ANp06IzW7Tuieas2sLS0gn/+AuA4DncePMwy4L354BEmTJmO4iVLgud5NGrZFks370b+QkVRvlKVNLdoKFSsBIoEzc408HrW7Q9eocoU8MrUJrAvUuv/BnjVWh3aDR6HrTejUaZWQ3AcB7lCCa3OBDPW7vjtwMvzPE6GhGQaeL8+u4EyRQuC4zh0btYAMp5HuaIFJOCVgPengPfYnOHwcLLDp5PrfwnwRoQehFKhwLfHV9IE3i41y6J3/YpoUq82AksUE+4XxoB3xJBBKFakMN7ERuFLTBgirp/V26IhOanjED0LSAN4dy2ZjsNr54PjOCgUCsjlcowZ0h8ajQZhl89IwCsBrwS8v+CQgDeThwS8EvBKwJt+4F1/NRIKlQrLzz6QgFcC3iyNNVGAIwTmnBwF5abMAEQCXgl4/5ZIwPtj4N21cQ2KFi6oNwjZsGIxzh07gFOHgnFs7y4c2rUN/YN6Ytu6Vdi9aS26tGsNQgiKFS6EuIhHwnn4J4HXxsYGgwYONAq81apWwbyJo/4VwBv7NglrN2/DsTOhmL9s4vxyAwAAIABJREFUJf5p3gr2Dg4oHVgOjZs2R06/XDAzN0ejxv9k6QreLbuCYWNrizUbtwhbNAybNAMBhYvB0soqTeCtULUGCnSemGngdShaB0pz2wwDr4mzDwjhYFew2v8N8BJCsDzkprAHr4evH4LGTceB+7EC7v4u4O3WvTvkcnmmtmhIGVvMGJn8bYHQXWvw7fEVtKhXHa6O9hLwSsD7U8BbJr8fZge1/mXAW6pwAHiew91jOwTYbVw6AOXz+aJzzUAQQpDHwxnNG9TF6X3bfwi8EyZPQS6/nHgWds/oHryGgHfm4G5QKhQI3bKYAd7FE4ZCLpeD4zjk9fPFqV3r4WBnA3MzUwzt2zO1FpaAVwJeCXiz9JCAN5PHli1b8PXZzdQwMCvC2SeGowfDhhD38RUGnFjEZW8iDKTSs2r3TjEYS0PR19vH8fXW0dRQHeWTczg11+kcMhzxY1DdafWeF/389TpwUq8lDbyijpvMxUfcAZ6+8InBwSjcUhda6gJsDByMDVyMxdhA31iMYQc9cBXfmOiblriDNr2n3rNXqXn08h0Tutv1vVg2t2PeCjkeHgedqRn2XH2I4+Fx2HAtUkhKN+aULD7/VAiNvVtvRDM59OCFEPGAge4ALoYQepDMFi+32c8b9Rn7cnkvkw+7Zwt5s2Qwk5jxXYXQhfiruf2YLrefz25lwk6UpObrzSNM6C699CDg7fJhCO/eSMjp4iWY7HXJI2SxhS+TIUpPIX8abNOTYOfc2OmUCyU05tji5Ac7Mx20SgXWdaqLT8dWM/l8focQ8TWJuVbSoE9PKv1oYonGWDHCiFDXUMR/zlD0/6wRXDYEuq+i2X1MmckuI3ArKpyZibD0Im5iAluwGkFcQ+AjhltxZ2R6Ukt8zaPzNp0x9hji0AMnY38f/XzpLszvfnBPMIy970XwyL7mzICRft/E77ehLsx6nZjFAzEadMVJH/B+in+ORvXrYPbUifrPK+GVEPEgJ+X1WL5sGTiOQ7PmzdMETGOdwun3TYy/9HvzM/donudx9lyo3vmbUpMsmjUNvt5eDDaJB0PGgTf1dTUOvKmTz+Kagz4Pja3wMnQuHz56DKPHjsO8BQuxactWHDl2Atdv3kwTcTM6gR31OgFyuRwjx03EinUbUbVGTdg7OGDk2PFYumIVM2kdHvcO4XHvULxkGRSs0wrNpm1Evz230Xr9FSYNV1wQUmvJOSZVF5wVotCZQW3lgIrzTqPivNMoN+eUkCoLzjApO/uUkNLTTyJ3hykghCBfj8UoMemYkNLTTwqpMPc0k7rLQoW0Wn+ZSdCum0JGH77PZPyxB0ImnwgXMi3kIZOZpx8JmX/uMZOlF54KWXc1ksnO2zHYeTsGBUtXAM/zCHn4Usi1qDdC6JqPnvy/H5vALAygFw08ffWOqTfFey7TiUtIzf6jx6FQKPBPk6Z4m/ievU5S95gjBw+gQEB+qNUqVK1cCdvWLBM+N++fP0H9mlWhVCpgZ2ONIvn9hft6+PnjIIQg+spJfH12U+9r50ztcP+MkC9XDzChJ5Q/Hl7GhK4jxYsBkjaOF5K4dhQTpu5bNlSIGILfLBmSmqVsXi8cKOTVnH5sqIUCr0Wh69kX04OERI7swORJ/xaG04/KgJZMng1uLUT8mDQuv14wQMi71SOZJG2eJES8yvX9rllC6Nf/w+7Z+LBnTmr2LWBCL6T4sH9RavbMZeLmYING5Yri+a757KKBB2cYzNJbKECNV8X3OPq+cv7wbnAcB1+v7Pj8OgYatRpKpQIcx8HF1RWEEHh4eOjVFXTNlPIclk4bA1cnB9w9sA7f7oXg270Qxide3zyNquUDMW30UMwaNwLzRw/A4vGDk7E68g4+PLkBGytLcITA3s4Oq5cswKf4WDy4eRVymQx9evWAi7MTfH198DHxLXr36oHlixcx9SF9b9erMekawOhiA2Pje6oWourNjx/Ya4b49aLHzuxksDipv5feSf0fTXYanPCnF5K9TzJc4+nVeYbxV7yowyD+6k34UzUfPQ558ZStVcSLUqixk95kW8RtIRLwZvyQgDeThwS8EvBKwPtzwCuTy1GxdgN0Hz4ew5duxdTtJyTglYA3w8A70y47CCHgCUGl3NkxpXFFxC8cKAGvBLwS8P4LgTcq/A5kMhninoVlCHg/fvgAQghKlSr1x4E3X7584Hk+zfP38+sYnDm8D44O9vinQb1/NfAmn8tsnWFo4JpR4I15k4gFS1fAxtYOFSpXQY/efbFh+y7EvEnU+1ZSCvCamZsL+6jWHT4/w8DL8TLkbjk0Q8Brlas4CCEM7v6bgbdV32EghKDzwJF/HHjvPnoKmUyGChUrCuehIeAlhMDT3R3NmzRGrpw5IJfLoVQqYaLTgec5uDg5omSRgtBqNJgzYSRzb1erVNCo1Vg8ZZQEvBLwpgt4Px5diT6Nq8LNwQZ7l07LcuB1dXIEIQQ6rRb2dnZQKpJxt1yZUoiIisb4CROwfcdOg8AbG/cKt47vxpyxQ2BuZorQvZsE3P12LwTnd6/H9UNbcWr7KhBCkMvXGz07tIarsyNcHO3BcZwAvPvWLYFapYKdjTV4noetjQ3s7eygVqvRoF4dLJgzExqNBnExkan/Hro2lIBXAl4JeLP8kIA3k4cEvBLwSsD7c8A7d/M+9B4zFbWatkb23PmgNTHFxE0HJeCVgPens9zBB1qeRzWdFXY45UL8woFCJOCVgFcC3n8f8E6dMAbN/2mUPNDIIPDyPA/XbNn+KPBWrFgRGo0G5y9cTPP8PbRrK8zNTLFs3ix8fh0jAW86gNdQ0gLeFu07oUKV6vhn4moQQlC5x5ifBt4CnSdBrtGB43gBd38WeAkhMHXN8X8DvKOXbQIhBHM27P7jwBuXkARTU1PodDqjwFu1alVwHIe3sZHCfevzy0isXDAHTg4O2Lp6GfvVYtG9/euzm6hfrRI4jkOR/Hkk4JWAN13A+/HoSmwe3QOOttYoUzh/lgHvw4cPIZPxkPE8zExNkdPXB21bNMXZI/vx+XUMWyMZAN7effrCzEQHU50OhzYuw9eIW2hYtSy6N6+H0M2LkDenD2ytLeGb3R1yuQxFCuRHm38aQKvVwM/LA52b1ROA9+2Dy1g/fypkPI//sXfXYVVkfRzAZ+Y23UinImCL3d3dsWth56pr66prYce6dq/F2l246tpiKyY2CKhIWuvzfN8/kOGcc7kjrfjOPM/3ed8V7uVy78yZ3/mcYX4Hdgbj7tWLeHr3BqKfP0LCq5fpn7Nl4JWBVwbeXN1k4M3mJgOvDLwy8GYOeMlsuvocgeODoNHqUKpWI7T+ZQJmHAiVgVcG3q8mkHOFmucRoDXFXqci2OtURAZeGXhl4M3nwFvU3w/7d2zNFvDWqVMXtra23wx4HRwcoFKpcOLEiXT331dvYsFxHFYuXiDWJjLw5izwOjq7YPnGvzF8zy1oTEyh0uoyBbw2vuXAcRzsilWmcDezwCuoNHCu1vaHAN5ZWw6C5wW4evtQuJuXwDt85Gh0DQxEt8CeaN+xE0zNzNCgYcOvXsErCAKcnJwo4CXzNeAN2boaHMdhw7zfZeCVgTfDwPv+2Bqc3roUdtaWOXoF7/uIBzi+ayvW/TlPb56bEeBt0bIlOrVsjP+e3cSGRUGIvHYKZibGUAgCrMzNUMDWGmd3bYBapcK6eVOx4c95UCgU0Gm14Hkee1bMxucH5/D27iWoVSr4FvRCy4Z18J6sJUm0lYFXBl4ZePN0k4E3m1twcDDd+EjvZtEk/l5nYriRGoW/LPCS8Ek2KCOKi893T9M4pIe4acjKwhGNuAzWXj2UbsgmRSnZbzDk4/SatZHFEonXDy/S7xc5GWJu7E3dz4+90Tp5gtFr5mO4IZrBE2ZWm+1kYjKf0RuyG0KRJOZ1snBBTnBj4pKoRL5NC9nk4vGrBCpk0X4vKp5K2Ms4MTcj6aRC7OAxEzH0t+lwdvfEmKAF2HPuBjZfeyFm/eVnYnbejKRy4uErMezzkyjNvufkiY9FMXL/+vzwgpiPp4OpJAXPEBMzdwiViN/7iGEbVCSsnyhGrzAkG6YRjTioonPPQqqZRPiQDlROV6ksZpudH5UgI28x/Xk3Kt8abdPLIMGdSuiYruhWsRjq+XuC4zgcmzsK74+swvsjq6jP5tOVA1SosZFcJHsUSo8t5PjNwD8FvGwjJEPYy4CvJM5KNmoz0LCKBTN2UYss3CTh1jDUks252MI8K4jLQq4U4hoqsOOSDKNq7Fcgj0I9qUg8H7kwxjb9IfOaCfkcFJZJgCI7ntPFvhTwSjTjoJqsMRMlCngjJAr89CDXUAiIJBcWvkzqzvxzFLVqVIejoyPeJ8SlhEVcan+iz3/k+zN9RhCMjIzEyRf1uek1USFCfKbsviD1WVFJTIadnR38/IukNDUlQzxfYGAgRo4cicTERNSuXRtXTx1OW+hhgZeYGOmNH2RTHvZzpIA3rdZhawyp+oAKu49msbFMVqKP0oYXredu2AGfIsWx80IYLGwLgOcFLDzzCJOP3qUyYu8tMf23XUP/bddQNXAUVFojGFnaotG4JegdfBU9Nl+h0mn9JTHdN12m0mTZWTFFu/6Wcv/d3jNQc8EpKiQYk49psuwsuvwVKoZ8jSP23kLQP/fFkE3Plpx7jJUXn4ghG9aS9dP6y8+o3gc7bkZSOXAnSgxZW514+Aq7zlwFz/O49CxWr5kuWQOSC+ts415ybJQ6xtjxPPUxRkZG0Gq1cHVzg7d3QfgULoyJk38X9wVqbCTORUX8/cBxHBbPm5XScI05v5IXieiDw03MnvArlEqF/sU55EUpxFyGrT/IRfwPJzdSIRfrKTRk4JBEyeRd85G8cy6ReWlhMZNqABxEhWo+xjR4S9r0u5jEvyZRSVg7QczbZaPFsHVw1KxBhsPUxVQTN4kGbyQuk8idtHEyHaI+Z5sgJ28jIvW1HXPoGHifWSRO2jxFzIfj61GleGFsn/oLPhxfT9WR7HhOoht7oRE5/pE1mVTdIp5Lv+S/a4exYfooqJQKCIIAjVoFL3dXFPcrjIY1q+LR+WNQKZVQqZTQqFWYNmIAPodfwsfXEejcrjWGDewLMzNTsd4cMmQIevXsSdR25HmZrvlomGTqFkONYpMSGAhma9P0o1+bGqgjkhIz3Bzd0MUF7AUG+s1bsx/yZ7PnRkPYqwe+DLjT2MvUDhnBXr1mbBLN8diLWcj5EdPQj5xXycCb9U0G3mxuMvDKwCsDb/aB93pEHM4/eYNJC5aB53kUcHLBwv3nZOCVgVcPeGv4uKGunwfmt62NDWP7iLgrA68MvDLw5j/gTY6NxrAhA2FuZob5s4PoCWkWgfePJUtgbGz8zYC3TNmyqFipkiTw3r51C4IgwMzMDEqlEuOGD5aBN4eAt8VPPRA4bCyKBZSHoFDAzNr2q8DbN/gK7Lz9wfM8fGs2R+/gq2KyCrx1/zgN+5LVoVBrUX3OsXwPvCfCnqYg6cYd3wx45y36A0qlkjpWyX3BEPDqdDqYm5uL577MAu+Bv5ZBpVLKwCsDb5aAd96gn9GpbqVvDryNq5WHuakJxvfuDIHnMSTwJ/zSswsKerhh/cIgVCkXgIHdO2Pbkpl4cf6gaA03zp2Em4szOrVthepVKqFti2Y4F3IAxsbGePrksQy8MvDKwPudbTLwZnOTgVcGXhl4cw54UzNg9ETYu7gjKPioDLwy8IopypuiYVEvRM8ehOjZgyjclYFXBl4ZePMX8G5YuRSeHu7o+lNnPHt4J+XPOHMAeOcvXARTU9NvBrxTpk6DiYmJJPC+f/cOISEhqFgxpQlXEV8fGXhzCHit7eyx/vBZaI2MoNEZYeGZR5LA6+hTDIJSBQtHN3RetAf9t13LMeCt+8dpmDh6QmftkO+B99KzWPj4FwPHcRjze9A3Ad5X8UmwsrZGl+7dMwW8a1evBMdx2Ldta5aAN/LqSXAch65tmsrAKwNvpoH36fZF0GnUSDyyOkeAN3jTX2hQry60Wg0WLFr8VeBdv2Y1FAoFXArYYWK/n/HftcMY2L0TenZsDY1GjU1/zISHixNKFfHD0S2rkXznDOaOHwYLM1P8+ftoKBQKjPxloIh6A3r3gIW5GYYMGczUdjLwysArA+/3sMnAm81NBl4ZeGXgzXngPf/kDZr3HAi1VicDrwy8GCS4w5pXQ+B43J7YUwZeGXhl4M3nwOvp7o4SxYpiz/at9H36cgB4Z8+dB0EQvhnwxiUmg+M4TJ0+QxJ4U7Nv716Ym5lh44o/ZODNJvBu37UH/iUDIAgpf4KciruGgNehYBFwHAfPcrXE2zTkNPDW/eM0BKUKWkv7fA+8wyZOg0KhwKXwyG8CvKPGjYdOp4NSqcoU8Pbt3QtmZqZZvoL3v2c34ePlAUHgsWbu7zLwysCbKeD9cHw9GpYvgbVj+2YbeGPfxkGj0cDCwgIajQaz582XBN5rly5CEARYWVnh2dFNafP5pzcwZ8IImJuawtLcDD5eHnC0t8ObsPMY1bcrCnt7YMWMcfBwcYStjY0e6i2cOU0fcWXglYFXBt7vYpOBN5ubDLwy8MrAmzvAu/naC7gWLIxJ63bJwCsDL0w5JVx4rYi7MvDKwCsDb/4E3iH9+6J+7VrUPXhzEnifPH8BjuNw6vSZbwa8TZs1B8dxsLCw+Crwvn/3DoP7BILnedjaWGPV/BkU8P677+88B97pQTPzJfA6OjqB4zjwPI9hU2YbBN5OU5ZCY2wKMztHmFjZomiD9rkKvDpbJ1gWLJ3vgVdQKFC+ao08v0VD+PNIaLVaaLVadPqpS6Zv0dCkcSNwHId2rVtmGXj/e3YTdapUAMdxMvDKwJtp4F05sheaVi6dI1fwnj1xHLevhuLFowdfvUXDs0cPoVQo0KpFCygUAlZMHCoCb8TlE/Av5AUXxwKIuXkW5mam+O/ZLbg5OeDyvo34HH4Jr66EGEQ9GXhl4JWB9/vcZODN5hYcHEwV4nqFAYW/t+iQ+Mt2ayfA4fPjy3Qo4CWKi7v/0rl9QgwFujdD8N/NY2m5wYTsMH/tiERI+D1IhSpuGPwln+Nz2Ek6JFizCEO8XySmsIUadYJkB3nihCI1gWAHb0OokNEO6Znpspn0jo5h4M0YmGQKeOOTqJCF+YvYRDFs9+PwmLTcj46ncicqLeyk4GZEWq4zOffkDboP/hWdeg2gGq7tD4sSs+HkdcxduxVnH7/G2cev9Z6fnGiwJ11yv9ADXuK4/XznpBiyEH9/dDXi104QQ4JuxO998HRsdzHPxvegEj17sBiqw/HyMVQ35LfLR4t5NX8oFfL5LjaoSWWHnZ+YKTovKt8abDOSvY5FxHg72MDdzgptK5VA0tbp+HByk5hPF/dQIRexSJj//PACNb5K4mwkEfZKuhcSIZ+DXXSSglsDCKZXSFFoG0WHRFu2AzFV1MUaxloK01ioJYptdmGMKo4zPibRiEsUx8z4ZOgKyFgWXBlIlULXjEbq+aLjDIfs+s5+jRxfDWHv20RpPDNY3LMFPtupmkT8L/tHqZIl0K9XIKZOmpB2dRtV0L9giviMAi+9CJE6WVj150L4+PjgVXRUuvuMoUXLdxKTLXYfik1MRiEfHxT29UNsYsYxXnJfYFDfUMjHdO0eCGNj43T3Efb5YxOTYWFhgW49AlGpUiVYW1vD19cXWq0WKpUKRYsUweSJv+HutUvU8U6PCxLAS0xo2feVXEz4a9MWVKlaFVqtFra2dmjbvgOWrFiFe+FP9I5N8v2XWpjOajL6eUe+TRTj4OiEoTMWQWdkjIBqtSnMXHb+CZadf4LKTdun3BajSh3MOfUQ3iXLw9W/FCYduStm3MEwMb/uvUVl4I7rYobtvkmlw9qLYpqvOCfGxN4NHMehQPHKaLr8LFqsPC+m/dqLVAZsvy5mWsg9KiTo/nXlOZWt11+I2X4jQsye2y+pHLobLebfR6+pXHn+VgxbTz2ISYCzqxtatu9E1VbP3iRSYx45jkmNXVI1OFs/9+k3AFqtFq/j9c8D5H5BnpvYc2FRP1+Ymphg7rTJ+ouwRD2gd6EONR+7ArVahaAxQ/D58RVqzkJdRMNeBHNpb1ou7Kby8ew2MWR98+HkJnwIWSfm/bE1BiP5fYdXiNED5H2L08JcbEBhMgOdScFBYkj4fbtiDJXYpaMMZ8lIMW8W/0rl1YJhRIZSIZ8jfs14MXrAu2V6WraymZGWLdPoEF9j8Zf6PgLA2SRumCgm9d/OTO0HV1sLap9hF/bJ8ft9UjwVQ8eHXu1AjOep51VTU1PwHAdBEMDzPEKDl+G/a4fw37VDiPxnKziOw5FDhyAIApo2aYISJUrojempkUZcIpk4t0teyETWNxIL2IbrWaamTWJD1rdJBsE3o0Yg+VcwWQz5s/Q/D+I91sPxtAVzPQgn60ESe9/GMHMMA9j7JhIf30SkRapWZOc9FPaG0yGwVwberG8y8GZzk4FXBl4ZeHMPeNcdOAETM3OUrd0Q3kVLwc7ZFSbmFlCp1OB5HhzHg+M4dAjsJwPvDwa8vc0dMcLSBRqVEoObVBELcxl4ZeCVgTfngLd1i+YQBAFuri65DrwXTh6FSqXC8ZBjBveZnALeAYOHgOM4dP75528GvK/ik8DzPI6ePJ0h4LW1tcOvo0bj3bt3GDx4MC5duoTXr1/jfWI8jh46gF6BPWBhYY46tWpgxeIFiI96lmPA271HIAICyiCgTBmsWL0GbxOTce1WGOYuWIgmTZvB2MQEzi4uuBh65bsF3v3H/kFhXz/suf0SHMelgKqLOwW8jp4+UKk16DRqGuaceog5px6ievtAmFjZ5irwNl1+FmV6T4XGzBoKtRa+zXvlS+Bt0qot3Dy98hx4Xd3c0apN22wB78JZ02BrYw1TU1M8vXY2w8A7afgAFPbygJFOi9njh4HjOAzs1kEGXhl4MwW8e8d0hbWpES7sWJPnwFunTh3wPAeFIIDjOMwY2ksE3hHd26Fl7cp4n5yM2zdvom/fvpg/f74MvDLwysCbjzcZeLO5ycArA68MvLkHvOeevIGgUMDO2Q3FKlZDzVad0G3YeExYvB5rjl3C/rAo8DwPtUaD2o1b4MKD5zLw/gDAq+R5CBwHI16Bv4Z2ogrz/A68Iwf3x4WQAzLwysD7XQDvh7hXCDmw2+BVoTkJvNMmjkPtGtUk95mcAt7YxGQElCkDjuO+KfDqdEYwMTXF7gNHJIH37KXLEAQBffr115/wkn9y+TYaG1YtR9NGDaDVaODp7pZt4F234S+YmZvj96lT9fZDch81NjbG46fPv1vgHTpyNPoNGoLgS+HgOA4rjlyEdQFHKJUq+JQsA5VagwJunlh86j6WnX8iAm/gzJXgBQHVO/fPVeBNjUfNNhAUSijU2nwHvEvWbYZSpcpz4OU4DkdCTmQLeD++foEdG9eK+D+8f68MAW+P9i1hpNNCoVCA4zgM6dEpBXdl4JWB9yvAe3hcN+rfZ3VpBCOtFuMGdM9T4H3/LhmNGzeCUqGAsU6LE2vn479rh/D+8n7wPI9nRzdS82NDuCsDrwy8MvDmj00G3mxuMvDKwCsDb+4C74Axk1CjRYd0b9GwPywKZx+/Rp9fx8HOwQk8z8O3aHEsWr1RBt58DLy+KiPwHId19oX1CvP8DryD+gTC2clBBl4ZeL8b4GXvzZxbwNu6RVMM6d8nx4H3ytVrCJo1G5OnTMHYceMx9NcRGDBoMJRKFZq1aPFNgTc6Lgm16tSFQqHA5Gkz0gXeKTOCoFQqUaFiJcQm6tcmLPCmJuzKBei0WoTfCM0y8E6cOBFKlQr7Dx5CQvI7g8D7IuoVypQtC3v7Aujdpy8WL1mKM+fOf1fAW6JUaWzbewCL954CzwvYc/slNl19jvJ1GsPWyRXlG7QUb9NAAu/UQ9fA8Sl/DdR44AT8duBWrgJv6i0aBJUa3vU65ivgfRCTAI7jMG3O/DwFXqVSiT0HDmcbeFNTv1Y1cByHKyH7vgq8q2ZPBsdx6NelPYb1+jkNd2XglYFXAnh3j/wJSoWACW1qIWnT71gU2Czlfyf+ikqli+c58Hp5ecLSzBSNq1VImetfO4STa+cgwL9QCvbKwCsDrwy8P8wmA282Nxl4ZeCVgTd3gXfvhdsQFApMWLVdD3h3XH2CAaMnivfgXbfzAEqWKQdBEGBtY4t+g4fKwJsPgbeAUo0p1u7Y61jkhwNe+RYNMvD+vwJvoYLe2L99S44Db6VKlSAIAiwtLWFjYwM7e3s4ODpCo9Xi4dPn3xx4o+OSUK5CRRgZGekBb4vWrcFxHHr26Svu5xkF3g9vo9G/Vw+MGf5LloF32LBhaNO2nQgCUlfwPn0Rib37D2Lq9Blo174D/Pz8oFKpEBAQgB6Bgd8UeC/eCIOVtTUi3yZi8sqtUCpVIvCy9+BNTYfRM+Hg6QOO46AxNoVaZwy1Vvflv02gMTLJVeAtVP8nKNTafAe8CoUCu48cz1XgvXApFBFR0XibkCgC79QZM7MNvBf/OYyCXp5QKpXo1aVjhu/B6+XqAmMjHY27MvDKwPuVK3g7Vy0BnuOgVavA8zzql/TBvZDt8HBxhJerU54C7+I//oBCEBB+eKMIvLOG9UK/9k1l4JWBVwbeH2yTgTebW3BwsNjd+NPLB/rdAMlJP4MKGcbfJ1epfH50OS0kYtw/S4fEXhZSCfwlO79+vv0P/rtF5jgT9uuGvs9wqNf18DwdonCiAZxBXbIjI9s1nuykyQx2WUVQQ9198xp4sz4ZSr/jNDuBYyenZNEeEZsohv3zvMevEsSkTgJScy8qXkzYSzq3IuPE3IigQ2Jv919Gw8TUDCEPYnD0frSYpp26Qa3WIHDwcL0JSauOP8PU1BQqlRq16tbD7du3qZM1iWdsQf/5/lksnzoaPM/DWKeFmbERLM1MYGtuAgcrc5hoNUjeNZ8C1yeju1Izwkb6AAAgAElEQVS516eVmAcD2lJ5NKyzmKdjulF5Nq6HmKeju4p5OKg9lRsdGoo56h9AZaaxt5hvjbUZzXILHyy38EFzrQ3a1SyP98fW4v2xtfh4bjsVcmHp873TdMgFIWZMJcdltqg2lE9Rj5iESyTt+/QRNwtwyxZcZDGmB7VpRZw0zrLFa+ZhjY0htGU7DbMLLNSYSkzW9dAsPi3s+ERiaUbBNathu8GTIZs8sWG/l3xd5O8pBbySEyzJjtNSXZPT9jW9op3cPxmopbskS4QB39kzg9C0SWO8T4yXPFeRk1OpTtU9AnvC398fRkZG4DgOi5csM7gPGdpnYuIkwn6vVIjHsfte6ud+JvQaeJ4Xz6FRcUnw8y8CnU6H5Ws3UPs5WzvQoE9Poi+dOwN7e7svgM8u7hBjBLmPEPuPt5cXdu3eY3DiKgUJsYnJiIh5jdlz58HXz098vy9euU69J4Ywjv282WPl+ZtEMbFM7UV+pjcj4zB+xlw0ad0eNyPjMCJoEbQ6Ixy5F41dtyLFbLzyHGvOPkCVxq2hMzaFQqlE4YCKGLlyJ+aeeihm8p6LKN+sE4zMLKAxNkGzX4Mw9kCYmBF7b4kZsvMGle6bLosh0bbjOjpd/gpFl79CwQsCzOxd0Dv4qpiR+26JmX3yIZWVF5+I2XLtBRXydyUXwkMexFBJXTw/9+QNbkbGUXkQEy/m6etEKqljoUKhwPGTp6nakUJWskO9VDd75nyUug+OHjP2S48FDkqlEiVLloKRsTEOHD2OmDh6YexNAo3I5D7Pnoc/Rd5HcX9fWFpYIPHhFYk51zX6IpvwSwj+IwhajYa+qObBOXy+dyYt1ByLnVcRcyD2azeOivl05SCdi7vTcnk/ndB9Yqg66czfdP7dIubDPxuoUBctHFpOhcbgJXRICN4+WwyLrJLYSwDv6z9+pUKC7uuFw6m8+XOEmLgVY8QkrPuNCoWuLOIGzyASRCV526y0sMC7eaoYErbZJKydIKaCjzv6NawMBysz8R64BV0KQKNSpgO8aZimd+wQ9ZpU3UXNJ5m4OTkgaNRAdGreAB+jH6NV00ZYu3gePkY/lkZWCnHJ45Zd8Dew+M9gqVSNKQm+FPYmMknIYJjHka85gxcpkHPq+K9cBEZ5AlMHGzIC1gmkFskMLvAzi/yZAl5yIdkA9uqBLzu3obCXqQkNYO/H6MfUvEoG3qxvMvBmc5OBVwZeGXhzH3jHzF0CZ3cvPeA9ej8aKrUalWvWgYWVFXiex5xla0TkjYhNxPQ58+Hh6QWO4+Dj44OlS5ZkGHi1GjVWThiMBSP6YPqgrhjboT6GtqwFI40aPs72MvDmMPC20NqC5zhcXT1NBl4ZeGXg/UGANykyHAUK2OPUPyE5BrwODg5wdXPD/AWLEBufKLkPfQ/A+/JtEpRKJTZv34OI2EQMGjocgiDgUWQMouKSsgy87xPeomGD+li6eFGWgLd+/frY8NdfWQbe2MRkLF66DBzHwcPTC4V8CoPneZQqHYA+/Qdg9fqNuPvwcYaBt9+gXxBQphx4noenV0EMHz0Orm7uaNqshSTwCoKAspUq42ZkHKrWbwJTcws94LWwtgXH87C0tUezHgOoq3lJ4J176iGmHLuHKcfuoVjNxuA4Dl4BVXIFeFVaI1TuMTpfAS/HcWjboSO2btuR48Dr7+8PQRDwy7BheJuYDHd3d6hUKty6Hy4eY9kBXjdnJ/Tp0vErcy594N3yxwxotRrEXDosA68MvJkC3tTnit8ahG61y8HG3DSld4hSgXNH9uYp8BYt7A2FIECn1WD7+hVwcXZE2Pl/ZOCVgVcG3h9sk4E3m5sMvDLwysCb+8C7K/Q+zCys8Me2gxTu7rryEEZGxrjy/C3qN2uNtj93A8/zaNKqLVZv20O95suXL6N27dpQKZXgeR7WVlZpsbRgYg4TIx0EQaD+tC71z9UalSkCjuPQrVJxGXhzEHirayzgodCJuCsDrwy8MvDmf+DdsXE1nJ2cxH0yJ4DX2dkFffr2S7uVRz4AXvsCBdCr3wBExCbC2NgYbh4e4v6VHeDdtmUTlEolmjdtjLkzpyP07MkMA++cOXPQpUvXbAEvz/MoW64CpgbNwvF/zyImLhF7DhzGuN8moW69BjAxMUHpgABs27kbN27dTvfzvhl2B07OLlAoFOB5HoIgoGXb9vDyLgjhy1VvVapWo4A37MEjLF+9FjZ29uA4TkTKWk1bo4Czqx7wKpRKePmXwMYrz7HxyvMMAe+UY/fQcdoqGFtYQ2dqjjbjF+Uo8HI8j3YLduUr4A0oWw52dnZQqVTgOA7/nr+QLeBdvHgxpk2dimbNmsHc3Bwcx+HSlWvUvkYeY9kBXitLC/w+elimgXfzomlic7alU0bJwCsDb6aBNzVLh/eAQhBQwMo8z6/g9XR1gpuTA6wszMHzPBQKhTiXloFXBl4ZeH+cTQbebG4y8MrAKwNv7gNvyIMYDJ40E6UrVaOAd8nuEOiMjKh7xo2aPAOBA36BIAjUayaLhAoVKmDyuJFifh8xiMqUob3FpAe8ybvmY2HfthB4Hi1LFZaBN4eAt6BSh/7GTjLwysArA+8PBLwblv+BNq1b5SjwGhubQK1W5yvgrVi5CsqUK4+I2ER0+rkrnF1ccgR43ye8RfjdMKxdsQTdu/wEby9PODo4oH3b1ji6f68k8P576hS0Wm22gNfBwQG9+/Wn3nPqvYyNh6WlJdzdPeDn54cBAwZi0+Yt4ue9aPFiGBsbo0q1GqhctRp1i4aHEa9Qu259qNVqqNVqNGnaDP0GDETR4sVhZmaGBo0aQ6PRQKFQikjpXrAwKtdtpAe8E1ZtB8/z6DhkXKaAN/XKXZ8KtcBxHExtCuQI8DaZugk8z6PRuCX5CnijCGS1sLBE1+6BWQbe06dOQiEI0Gq18Pf3R+s2bTB79hy9fS2ngJfneZQqViTTwPs5/BK6t22Gbm0aQ6fV4NO9M4i7FiIDrwy8mQbeDyHrsH5sX7jYWec58JYr4Q9jIx20GjUKF/LG8T3BMvDKwCsD7w+4ycCbzS04OJjZMRkQoG4c/YBOhvFX/4b/aQ3YiJv9k83Xwi/h88OLRBhIZe8jRYZEYqnvo56Tbmj0OfxiWthmaY+vpoX53aiGRsyNt8nJ44c3L9PCTGKpm6czJwepm6RLTWQyGnrgNjxYS56EGeCVwhVD0KJ3A3jiBMPey46alDETV0PAS94b7/mbRIMN19ima3ej6IS9jBPDTjRI7L364i2uvniL0uUrYszMhdQEpYCTM5q27YjrxPdffvIKKpUKUW+TxLAnPvIkwu6/ZOH84fgGMUmbp1BZ0aEelIKA2j5ueDiwHZWbnRqKITE2JQ3EXG9bn8rVlnXFXGmRlov1a1I5EVBeTLCtL5Uxak8xOYGvw5UeVEap0jKSSVZ/xtoypWCv1eBsjaoGG6elNE9LG3fYiRjZ4FJq/NBbFCLHEyJUA4H0mghQSSts9J6LbHyUQbjVaxJBFqQSRWimANYAprHAJNVAwhDU6jVByyC6ZQpqieNbH13JMPAam5aIDOZFJkI+LpJ5LYaAl31fyc9Jr6CXABTpxhmGCvNMNFJjFy8ykCVzg9C1a1cRJTOChukldV8K3r4ThXxSmmM9efFSD/+zirFZXiSQ3A/T9ruBvwyDjY0tImITsTE4BRtTn588VtjjT3JyZ2DiffvmTXTt2hXW1tYYNXIk9X3k+DBt+nTUrFU7Y/UNk9TjvErVaggoW456T8gF4EevEvDoVQKOX7iKqXMXomW7jvAvWhzlK1VB+cpVUaJ0GWw9cCyd+iAtXXoPwOq/98HHrwgGjRqP1TsPIfRZLEKfxWLakrVQqlQ4+/gNzj5+AyMTEwycMBUnw19RDcW234hAo049oFSpsOqfa1h/+ZmYpecfU5n/b7iYaSH3xVRu0x2CoECR6o0w4dAdjNx3mwrZIK3n1itiem29SqXftmuo1GUYOC7lXrOj998WM+/fcDELTtNZfempmODrEVT2hb0Uc+RetBipRmpkE9w7UfHUYj07BtKLECl1bQrMFqH3SbIpoB4q0LcR4Xkevj6F8CHuFbVwwUIIeXyw+yH5s8mf9THmCZVPEXdhbmYG30LeeheQ0LUEc1EN01itsLcHOI6DsZEO/25bkza/IevIu6fpkE2v2QtfCODVa1gdujctF3bRIeokshkw29iaQmGy2dulvRQgfzy/k87Z7Wk5HUyFQuKDy8Qk75xHJWnTFDFkQ7T4NePxdtloMfrAm9Zkjf3amz9HiiEbEbPPTzdco4E3+e8gIjTiUmBNNmPbOoP6fUhMJn8XNuzP/nz7HyRePgRTYyOMHTqIvjiArCOZ8zd1rs/wwj2ThLdYv3oV/P380oHOJMMxhKVSFxSwz2+gZv0a8GbkfPf1kM3faBeQqp8zesGCVIM08lyewNTd5LldciFf6rMg5glkY9UPCbGGQZdttMsmQ9gblfH5kmQdSY/T5IKHDLxZ32TgzeYmA68MvDLw5h3wjp0xF/aOThTw9h02Cr2G/EoB7/XnseB5PteBN3JqX+wIbAatSomyTrb/F8DrwmtRTWGZ48C7oEQxuBrpZOCVgVcG3h8MeHt3/QnFixfPNvCu3bARXt7e4HkeFSpWwqVrt9K9uvt7Bd5dB45CoVAgIjYRvn7+UKlUuQa8qRP9x4/C0aZNa5QpUwYn/jlOAW9CYiKKFSuGvv0HZAt4CxYqBI1W+1XgffSKrgcmz5qPXoOG4l50PO6lWx+khf0Ln1TcDX0Wi7OP30ChUGDO2q04+/gNOI5H8Kmr6QLv9hsR8PQtCnsn1ywB77SQ+2g7fiEEhQJ+VepnC3j7bbuGriuP5Vvg7dK1G0xMTBCf9C7LwKtUKhFyYG+eAK+7ixMKerrjU8TdbAHvhwcXkXTvPCqVKQGO42TglYE3w8B7e+GvGN69PUyNjdCxcW08unImz4E37Tlk4JWBVwbeH3WTgTebmwy8MvDKwJt3wHv1xVuYmltg78XbIvBOmb8EjVu1o4D3RkQcatZvjJlzF+Q68EZO7YuTQ9qD4ziMqlT8hwDeRpy9+P97cm7w4I3QQmGPHgpnGPEKuPBa2PNqmPAKGPEKlBPMYcGrUEowyzLw7q9cAaZKpQy8MvDKwPuDAW/E3aswMTFB6MWLWQbeChUrgud5VKtRE3cfPqawKb8Ab0RsIgRBwPot2yAIAqbOnJ3rwJuaJUv+hKmpKcaPH4fkd+9w89YtBJQpg549e2a8vjEAvCYmJhgxZlymgff+F9jNCeB1cfdE7cYtMGf1FiiVKpwMf2UQeOduCwHP8yhTu1GWgHfCoTtoP2kJBIUShSrWzhbwdll+BBzH4dftl/MV8N659wCCIGBG0KxsAS/HcYh+Fp7rwFvErzAc7O3E+UV2gDc1vw3pA47jUCmghAi84wf2wPq5k3B51xoZeGXgFYE3ZHIfhEzuAxtTY7SqWw33Dv6Fz7f/0TODvADeypUq4uql8zLwysArA+8PvMnAm81NBl4ZeGXgzVvgrVavESYtXC4C7+rtB1CybHk94F2+ZRd8/fzzBHgjp/ZFeWc7FLO3yvfA680ZQ80JcOC0KMGZwZRTwoZXw5M3gjmvBMdx4L80G/HgdTDiFKiqsISGE6DgePAchzqcbaZ/7tkaVWGuUuHPksVl4JWBVwbeHwh4P8Y8RckSJbBy+fIsAe+EiZPA8zx27N6btj/lY+DleR7W1jbU8+c28L5/l4z79+6iWbNmMDU1hZ2dHZo1b47kd/r35c8M8K7fuBkKhULvPclr4G3ZuTts7R3Qpmtv2Ng7SAKvIAiwsiuQ5St4Jxy6gwmH7qDTlOVQKFUoWK5GloG337ZrsHUvCGsXD4zefxuCoIBvheqY9284ft97Ca2HTfougdfXzw/FihUT69usAO+tyxfA87z437kFvHHP7oLjOLy+F5qjwPv58RWc27kOnq5OUCoU8HBxBMdx0Gm14DgOAzq3koFXBl4MalwZPM9Do1SiuLsj7KwtsWrqyG8CvGE3rqY0sGzRXAZeGXhl4P2BNxl4s7nJwCsDrwy8eQu8v0ycjuYdu4jAe/jSLZhbWOoB742IOJSvWAnL16zPE+CdUasMNAqFJPCGtKiZ58BbhbPOFLS6cjoYcwrwXyDXlzOlbtHQUmGPCgoLdFc66d2ioYXCHvyXewrW+oK8nTgnlOLMIXA8GnB2ksBb194OYwoXkoFXBl4ZeH8w4LWxscH06dMzDbwXr1yDUqnEgEGD6f0pHwJvw8ZNoVAoMGjor3rPnxfAm5oNGzZQY0R2gLdBw8ZQqdV5Ary7TlzE9mNn0wXe9Qf/Bc/zKFKqDEpXrJIu8E5ZtxNFy1WGQqHA9hsR2QbeCYfuoP3UVVCoVPAqUzVTwGtiUwDWbgVh7VoQJla2EBQKWDt7gud5+FeqBWtHVyjVahiZmqP3rFXfFfD+Nul3KBQKPHkekS3gDd64DhqNOleBN3jdchT08gTHcVi7aFaOA+/nR6FYOm0seD6l7vEt6InPDy+gRvnS0GrUOLN1mQy8/+fAG/vX7xjevDoCvJ2hU6swvm8XaNQqzBzeF+8jHuT5Fby7t/+Na6EXZeCVgVcG3h94k4E3m1twcHA6XaaJZLBToD7+EtCZUfzNcsFymc4jIkwxQ+Hsk+tpYRGaeI3U7xJxF59ePhDDvifke8d2ayQHJqprPDOQk4M120FUEjEMoEVmJjzUQC6BuuzrkgJeKhKPk/rdyNfMdiCWmhiTEzYSKVjQIDstkxOEx68S8DAmLfeYCR05sbgdGUeFxN7rEWn5+9gZWNvai/8d9jIeNes1xE89+1JgHPYyDotXrkP5ipXx9HWi3gmMOqaYgvvDiY1i3u39Q0zcyrFUno7tJuZOj2YQeB6rGlTAnR7NcLlpbTEX6tVAFTsbcBwHtSDAXqNBgIUFDlSsgH9KlaNyxLe0mKN+aTnsU4rKDjs/MWssfcRMMnNHPz9vXG1ZF8cbVYdC4NHYxw2jqpbEiubVcK1NPVxrUw+jS/misM4Yizx9cdQ/AEf9A0RsrcJZo4q1FZQ8jwb29ni3eyEd4j1hE792AlyszdGwZCG0q1QcOrUK/epXwJwujWBtpMXJ7k0RPqQDJmq9qBz2KYVfCrihhpkVNVnRWyAiOl9/irxPhepIzCIuWbCwk86MRq9AInGWDP04g13EE+MMFupsYZvRBRw9MDMArmwogI1PoiI1RmQYxd5KQ5ihSEFtRkGWXZAylGdZDPs85M9mX3NGUY8q9NnJiiHQjXtNLSawxwDV4fjVCyJs3UIshuhhLfm1J4ZD/Ny5M6agcZOm6WLNK2b/ehWfhFKlA+Dg4AC1RgOO41CmXDm9fU0SXJlkdJ/Mif1Vav+9fOMOOI7DqfOher8zidrs8S0NvOQk0HAXc/IxbN1CHs/sQgy1aJPO4vCeg4chpHMFL3ksGsLeR68S8CAmXgxZK7B5EBOPpq3bwtrGBg9i4tOtD7Q6IxgZm6DbwGHiAvDxBzHYePwSOI6DIAiwKeAIj0K+2B8Whb9vRIj568pzKisvPhGz6MwjKkH/3Bcz8fAddJ+9AUqVGt4BlTFq320xw/fcEjNs900x/jWbQaFSw7dyPXiUrABBEKDV6VDIvygmLVqJ2y/j0K3vQOw/HYqx85ahUJHiOHovGkfvRWNt6DMx225EUDl0N0rMiYevxJx/8oYK+d6x4E4u1rP7cup+wHEcTExMsGTpsnQXochzGrlo+SE+Fh/eRuPM8SPo0eUnWFlaQqNWi+ME+Tj2GJC6QILcz8ka72P0E2jUani6u+HJjYvUPOS/p9fpMHMkKuTchlhE/u9FGOZOHAWe59Grc1u0aVwXB9f/ic+Pr+Dd7VOoVLo4OI5Dncrl8PnOqbTc/ofKfzdD0nLtMJ2rh8R8unKAyn/Xj6SFXAQnf9adU1+5aOe84dw7kxYCqD/fPkG9jo+nt4p5f3QNlXd7F4lhsTR+9Xgxb/4cQeXV/KFpWTiMyutFw9NCwO/bFWOokADLXpyRFBxkOFunp0UPhtMgOHbJSDF6CL1kpJjU+cLzRcPxYO4QvNu3GJvH9ERhlwLgOQ6fXj4UQyEYeb5+HUHDmkQ9S9ebUgArEfZxZM3KLCrTIebm7HOQ5yYJZJU8x2UUeDNxEQQ5lrAXZhlC28y4ADl26SMu8TrZz4B4L+lxlJlvSKEtu8if7UQz4EtcNMDsrxm+UID9GvE4GXizvsnAm81NBl4ZeGXgzVvgvR4Rhxr1GqJEmXIIPnoaYS/jcf3ZK5QqWx4Dfx2DvacuYPP+EIS9jMPT14koVNgPm3bszRPgNdeoYKRS4HKXRhTwtnJ1gsDz+K1IYUwt7o8Wjg7QKhSw1WhyHHhVHA+lwKNqAVv09fUCz3PwtjZHeRd7lHW2g7VWjQauDlAJAiqaWUAnCJjuVogCXjdOh7p2dtApFGjl5Jhp4B3ZrBqsTHQI+rkhYtZMQNKm35G06XeMqFwC5ZztDALvOs8isFSqZOCVgVcG3h8IeF2cnXAkJEQSeKfPmg2e5+Hq5gae51GlWnWs3rART17GpLuv5UfgjXqbBE9vb9SuW++HAd7XCclQKpXYtG1HrgJvWMRrqDUaaLU6XH7wLN36oGjJ0uB5Hit2HqKA187RCc7uXtgfFkUlp4B34uE7CFywBUq1Bu4lKnwVeBUqFWp2H4qxB8PQduKfEBQKKBQKHLr+GKfCX+H2yzgxR+9Fo0LNeugzevJ3A7wVKlaESqWCSqWCsbExmjVvjlu3bhkE3ujnTzB+9CiUKlECOq0WPM/D2ckR7Vu3wIFtm3MNeP9a9geUSqVYE+QG8JqZmqBsyWL479lNer70BUn3rpwLFwd78DyP+0c2y8D7fwy8qXm3bzE61y4PrVqFib/+IgOvDLwy8MrAm+ObDLzZ3GTglYFXBt68B97rEXEYPXUWeJ5HoxatEfYyHqeu34dXQR/ojIzg41dEBN6ps+ahfqOmeQK8d3o0QyErM2gUCowv4SsCr06hQFdPN1yoVwMX6tXAmapVcKZqFVir1fA1NslR4K2kNodWkXKLhaZujjjYpREeDeskZnf9yuhfpCD6FymIvb6lMMnVGwLPY6xzyv1623GOUHA8bNRqeJsYo4OLc6aBNzWpsJua8CEd0NLPA52KFUwXeA/7lIKbRosL25bLwCsDrwy8PwDwdmrXGq2bNzX459av4pPQvlNncByHKlWroUPnznBycv7qvpZfgXfazDnQaDQ/FPC6urmhfaefcv0K3io1asHExBTd+vRPtz6o27QFOI5D1wFDse7ACZx78gYVa9WDiZk5jj+IyVXgnXj4Dnov3g6lRgu3YuUMAq9fjSYwMrfC2INhGLLpFNQaHewdnTFh/jKcCn+VLvDO2bATgiB8N8Abm5AMY2Nj9O7TBxMmToS7u7t4hbSlpSUsLCxgbm4OczMz8dYFFhYWqFmjOv5cMEfEAXZ8ymngLVu6JMoHlMo14E1+dA0cx+HZpeMGgTc1BWytUKSQJz7fOYW4S/u/K+BdM3M8/pw8Unyt949vh06rQQFbKxl4cwl4LU2M4OvigJpVKsrAKwOvDLwy8Ob4JgNvNjcZeGXglYH32wDv9Yg4BP25CgqFAlv2hyDsZTx2hpwGz/MQBAUmz16Ap68T4eTsAo7jkBATkSfAe6dHM7Qs5AqO41DXyR4/e7vBSKkQcZcE3l3ly0EtCKhjZZNjwOul0KKlhxP216+Cqy3rUrj7aFgn8RYN19rUE2/NoOR5eGh0cOK0UHI8NJyAmrY28DQ2hrVajeKezjkGvA8Ht4eXlTkcBA16q531gNdLo0OdSmVk4JWBVwbe7xB4j+3+G0Y6Hf49uPurwLt7619QKpVYPCfIIPAGlCkLtVqDP5Yu10PPHxF4o94mQa1Wo1uPwB8GeF1cXaFm7sObG8C7OngnHJydYWxigkMXbujVB7UaNIFarYaFlfWXOkAAx3GYvnJzngDvxMN30OOPnVBpdRAUSpjZOsDG1RtOviXhVbY6itRuAZ7nUaxeK4w9GIaxB8NQulF7aLQ6bAq5YBB4t5+/A41Wh9UHz3w3wDt+/ASoVCqxpr137x6mTJmCadOmIWjGNMyaGYS5s2ehXt06iHz8kLpFQ14Br1KpwKYVi3MNeGeOHwFTE2Pxa1LA++LfXeA4DkqF4ksDtpbfBfD+2uunlMa5PA8vN2eM6P0zNGoVKpQqCpVSiTJFfWXgzWHgPT1vpLjwMaxfTxl4ZeCVgVcG3hzfZODN5iYDrwy8MvB+O+C9HhGHKfMWo5CvP649jUHYyzjUqt8IPn5FYGRkjJvhL6BQKKBSq7F/57Y8A947PZphRkBRaBQpE8y2rk7pAu+ZqlXQ1s4BAs9nG3iXWxZCObUpjHkF1agtI8B72D8AI5w8YMWpUYezhTOnxamqlVHZ2hoCx2HyT01yDHjDh3TAvz2awVPQobbSWg94l7n7wsbSHB9uHZeBVwZeGXhzCXgvHD+UaeD9EP1UvFLv+e0rksAbsm8nNBoNdm5aj49vIvWA9174Ezg4OsLO3h5Xbt1J9168PyrwWtvY4Oeu3X4Y4G3bvgMKFvLJdeC9/TwGSqUSrTp0hq19Ab36wNLaGnWbtBBvzzB/wza069kfxx/E5Bnwjtp3G13nB6NalyEo1aQTCldpALcSFWDv5QcLh5SFX0GhBMdx4HgeYw+GoeVPPdBz2BiDwHv0XjTK16gDtVrz3QBvYvI7uLm7o0rVqpm+B29uA++182dgbW0NQRComiCngbdK+TIoX7p4hoD3851TmDVyALYtmoKRgR1hpNV8c+C9sHMNOI5D/5/aIOnmSVQvVxocx6Fzs/oY2KVtyj7KcTLw5jDw7prYD+YmOpTxcUfosb0y8MrAKwOvDLw5vsnAm80tODhYv6ugoQ6DbKdqchLF4i8x4JMg+uklA8EkcELHqVoAACAASURBVETcYyKBxOR9pJ6zIQCZud8U9ZzkzyaxOiqcPniZ35tGW2YwIro/6g12xCBvaHBmO11mBnHZyYuhSANv2omBfV1S3TKlYgh0pX5v9nWRhblkN/s4w13GyUKfxRQSN8gJwpPXhidzD2LicS8qLWTH7LCX8bgVGSfmRkRaWOC9FRmHTj16o2nr9oh8m4S+AwfDzt4eNWrVwfk7j6HVamFuYYHKlStT7yu1AMJ0Ln5/ZJWYpC3TxbxaMJTK419/EnPrp0ZULjaoiYsNamJMkcI4Vb4ilcOFSorZbe8HLS+gq4k9dtv7YYuNr5hNRP62pXO1ZV3UdbbHnPIlMLdTfRQsYI2eNUojdukoGmP3/Unl/eEVYj4cX0/l49ltYj6F7sOn0H3o1aoB/rt5jM6NtOh1bCY7NLNdn78856fQfZhTpjjK2lghtElthDapjYNeJXDQqwT2e5WAkUaN/o2rInnHXL2xixor2QKYLESYbrLvk+LTIlUYUmHAhO0KTHUgTh9WUopNw4WsobGM7dJLHsMshGUYvjKIVixKRsamRQpS8zpZxVpyQerp6wQx7NhF5qle0p5DCnzZ94v8rFgwodGC6PpMTpoS4uhzJlNzGC6w0+D2j1nTwHEc5k2f/OWczDwH+Rji+ZbMmwWlUon5QVNT/o1B3dQJ5vl//4GVlTVWrl6b7nlnxZp10Gq1KFGylN6igGHcT8rwfse+5+T+q7dvEyGPDfZ1GTovssec1IJH6u/v4OiIAYMGU7UEWTvoTQKpMUhiUi418Saeg60lpBaBXsenxdC407pdCvAaGkOk6gNyMZjFX7p2SImllTV6Dx4KNw9PPIiOx4PolHph/+lQ6HRGmLFwGS4+jRVz+tFrManQm5qj96PFHLgTRYWE0/WXn1FZcu6xmLmnHlKZFnJfzOSjd8WwEDx2dyjUWiNUbhuIKWt3wr2QH3bcjMSOm5EU8Kb+jss2bIFCoUCXoeOw61Ykdt2KxG4mIfdjxJx9/EbM1RdvqZB1Fgvp5LjGnhfIYzg+KRn7DhwEx3HYs3+/wUUIvXOoFBQR50mp+pnFG/I5dm5en9KYsVRJJD0No+ZS1NxG8qIX5sIWA8CrUChgamKCDYtmpsydiO/Tex5yoTr8EqzMzVDIwxWfwy/hc/jFtDy8wORiWsLZhKaFfL3MxT5UDfXyIR5fOYPt65bCsYA9ShUrgk8vw7/kIS4d3YNPLx9i49L5cHN2BM/z+G34QL3npH6fe6fFsED98czfYt4fXkmFxFIWZ2Pm/iLm5fT+VF5M6pVuoucMpkKCcfya8VQSN0wSk7RxMpXE9RPFxK8eR+Xt8tFiKHRmgDd26Sgx8WsmUEm9knv91BH4FPWICnWRArXQ+ow5n6f9BY7exVASQCd5sYHEsUkBYwYvdNA7vqn5PHMM60FuRlCXrbtJQDYMvOzYQhoBO98nz4VSi51k2NqdquvY35t4z/U8xJAlsQv3EiEfp+dTFNYy+wr7WgyBsaHa83UEA7oSYW2MeP0y8GZ9k4E3m5sMvDLwysD77YH3VmQcvH18MXz0WES+TcKug0fh4uqKM7ce4tqTKNyNike79u0xYMCAPAfeiw1qfhV4S6lN4KrUZAp411cvB6XAw1SlAs/zWBnYTCwocxJ4P4XuyxXgXVUpAB4mxnrAe9CrBGzNTaBTq2TglYFXBt5cAN7Th/aA53lM+22sCLw3Lp7Bzx3boYi/r0HgLebvh2L+fmn/lg7w3rpyCW6uLpi/8A+D553ugT1hZGyst+/+vwCvtY0Nxowb/8MAb5s8BN4NO/bBxtYOgiDg7I37IvCOnz4HRsbGOHj2Sr4A3t+P3kWJ2s3ACwIsrG0hCAIGTJ5rEHgfRMejeZv2qN/u5+8GeOOTklG1WjUolEpMmz7juwDe4kWLwMvTAx/fRDLzqJwH3v9ehKFJ3ZrgeR7+Pt64eCA4w8DbrG51GGm14m1E8gp448JvguM4qFQqaDUanD+8mwJeMmVKFINWo8autUvw39Mb6NyyCSqULi4DbzaB9+iy6RAEAY8Prssz4G3fppUMvDLwysD7f7TJwJvNTQZeGXhl4P02wFu9bkP4Fikufk/PgUMR2KcfIt8m4e7TSFSsUhXOrm64GxWPu1HxePX6NQoXLoyVq1Z9d8A72dINPMdlGHi32haGwPNQCjzqORfAud96UgVlfgDeMcV80dTVMV3gdbOzQucaZWTglYFXBt5cAN6PMc9wYPtmPL19BR9fv0CJYkVhbmYGF2cnjBo2JF3gXTRrOjzcXBHYpXO6wPsu6hEWL5iHAvb2mDltCj0ZYoG3Zy+4uLr+3wKvmZk5hvwy7McB3vYd4F2oUJ4A74OYBPToNxD+xYqjdNnyuP38FcJexqNyjdowMzdH2Mv4fAO8I7f+i6rte6J1r8EoXrEaqjZqIQm8IReuwczS+rsC3jdx8WjRsiU0Gg3MzMzQu3efbwa8D+/eBsdxOHVob54B73/Pw/Dk0j8oW6IYOI7DjpULMgS8qWlYoxIEQUClgOIpV/RmAXgb16yC0kX9MHlYP0ngfffkJrw93WFtZUm8L+EGgdfN2Um8TYOnqzOUSgXUKhXKligqA28WgTd4SAdoNWoU9/HErKGBuQ68+3cEo1BBb6jVapw6elAGXhl4ZeD9P9lk4M3mJgOvDLwy8H4b4HV2dYeLu4f4PQ1btMbYiZNFDLgS9gA2tnYi8Ca/e4ejx45Bq9Ui9PLl7wp4d9v7wVKhhKtS81XgnWaZ0rG6gE6LaWWK4WrLulQxmV+At6WbEzp6uqYLvBt/7YLaJQvLwCsDrwy8uQS8qedjQeBRsXw5FPX3Q91aNfEhNgrtWjZDQMmSeHb7Cj6+jsCzsGtQKZVQKZVoUr8uBbx/r1uOTm1awshIh7q1a6Lrz53xIf6NDLwSwGtjY4vKVarKwJtF4H0QkwCvgj6oUaceatVrgLCX8dDqdHB0ccWgEWPRrlvvfAG8qdlxMxLBV57CzMIK83ccNwi8D6Lj4R9QHmP/WPfdAG9qkpLfoWrVqtDpdHkCvHNmz8bePbsp4K1fry68PNxFHMgr4E2Nl7sL1CoVLuzfmmHg/Rx+Ca0a1ELZ4v7gOA6mxkYo5OEGrUaN1TMn6AHvsMDOsLIwx9Oz+7BxwTQUsLWGsZEO7s6O4DgOYwf2xL71S2BqYoyQratF4N255k9wHAcXJwcsnD4pQ8D76cUd3Dp5ADG3L6CEvy84jsPzS8ehUilhYmQkA28mgbeSjxtalvWHlbkpPJ0d8DJkc64D74DevaBWq7F43mz5Cl4ZeGXg/T/aZODN5hYcHMwMbhJNefQODKmbU0sdGE8zFvJEoRey2dsjg9FrgmYAbvUboqWPth8SYpmbrhtukCY1CGf0Zud6g6/ERMbgQM4M5hkF3oRkOpKN1STCvg/pgS6L2VKNliSBN4NNbdjC31BDlWfMhC78FR1y4pIKsan5Gvb+NnMhmrbtiDGTp2HznkPQ6XToEdiTes+NjY3xJCIKbxKSxecdOyUIWp0OrVu1xO+TfsP7xDiqkcV/Vw/hQ8g6McnbZ4shmyrELhmJ57/1FHMnsDmVVLgMbVIbJ8qUp7LPpaiYNVaFscaqMFZZFYaGF1BcZYJFZoWwyKwQ5pgUFHO+TnWcr1Md5a2tIPA8DgcNxbsDS/HuwFK8P7KSCoW2/26hQoIr1aTj+hG6w7KhCQ4Tqinjo8v01Sf3ztAhmn24WZlBwfNoWtQbkdP64VzNamJeTO8HrUqJ2xN66I1rVIGih7gEuDJFItms0NAxJTWpZBdmpBogZmbRyVADRBZTqIaHDFplFD0ziqA0gNKRQtCcAlJDWJqZxmc5/TuwzyHVZI0cD9mxkvxMyf1Ar7EIcZ7Ub6QmVVQbaPKql5Qrb0sU9cfy+TOhUatx/uhefIx+ArVaDS8PdwzsHSh+v5eHO84e3Sue1x+F3QDP86hStRqCZs/FrfsP022Ult4iRLfAFOBNbzGB3JczCvNS+5bU/pWZz40EXqlmcOzXyHNvam3QqHFjuLq6Sdy3lK6LqHGObbAi1QSSbLxD1V3JVMjxia19DGHv6/i05mypwEvVCwSWG1oMZo9p9nN7/DpBTHgMnZUb/4atnT2atmqLGrXroFiJUpg0fRZatG4HJxcXcRH58vO3Ykj0PPv4Dc48fi0mtcFZao7cixaz5/ZLKpuuPhez6uJTKovPPhKz4HS4mHn/0ll45pGYZeefYNn5J2gcOASVm7WnXjP7e0+cPgu2dvaY++dyqi66FRlH/T406MZRIZ+PHefIz0bvGCD28/Rq5qnTg2BubmEQNxLZ/TwTjZDI72vZohk4joNGo8Gb6EgMGdAPHu5u4DgOf86ZIc6d2CasZINWqmH0Yxp4JZussRfEkBfAvLiDKuUDwPM8vD3c8PeKhQYupLmdbgp7eYpXzGrUanAcB9+CXmjbtAHqVKsErUYNlUoJtUqFetUro0jhQjA1MUm5oOflQ1QqGwAbK0twHAcTY2NwHIeuHdtiQK8eMDExhk9BL/0mSRJ4Q55XWjZpCJ7n8TH6CSaP/hUW5ubpwrlePUg0Zvt4djuVd3sWiYlbNY5KVNBAMc/G96DyeMTP6UYPfGcPFsM2cSObnpHN3uJXj6e+9nbZaCpvFo8QQ4EuMzcgn+/DqS34cGoLClhZQhAEPLt2FvGPbqZcpCU555aYw0teREXUyHGvsXPrJvGcIAm85CIyU1vT5xkJ8CO/xjZ/o5oLsxdIZPBCC+pxEoudmbAF6kIKCTOQmvtneMxjGs+R75ce0Bqs5aTgn4kBOP34JpLBXinglWjiRtaiek19iZ8t8boohH5DL1DIwJv1TQbebG4y8MrAKwPvtwHeGxFx8PAuBBs7Ozg4OkEQBJibm1Pved169dG4aTMKeO9GxWP3P2fRvl1bODo6fjfAu8aqMH4xdQHPcWiksU4XeNeVD4DA8yhsZiribn4F3gDXAlAKApa0r6MHvFFBA9C8eEHMaVVDBl4ZeGXgzUXg/RijXx/06d4FSqUScc8f6h9/X87rqc0rvby94eVdkE5BOt7M/9fpdNDpdP+3wNuwYSM4ODj8MMDbtn3HPAfe648ioVKp8DAmAR5e3qhQqYr4uPpNmmH05Kn5DniHLd4MS7sCOHLlnkHgffw6AX+u2YDqtevC1s4evQYPx5pt+74T4J0Bc4vcBd5tfweD4zj8tX4tTE1MwHEcrK2t0LZlc5w7cYyaO30L4P304g7G/dIfBT3coPrSH2Fwzy4ZAt4XV07i7J4tOLRpJf57fhvLZk6Gmakp/H28Ub50CXAchzunj8DN2Qk1KpUDz/N4FHpSBN7UpM7XOI6DQqGAs6MDKpQNwMmDu7MEvP17dgfHcZjx21h8jH6CsPMnwXEcalSuIANvJoC3eil/zOjXmf4r3DwAXjIy8MrAKwPv/8cmA282Nxl4ZeCVgffbAe/Jm+EoVaYceg0Ygkt3H2PPvv3Ue/4mIRnFipdA/QYN9Z5/VtB0VKpQ4bsC3jVWheGrNILA8ekCbzELc7gaGWFuyWL5Hnj/bFcHKoWAyGn90gXepR3roXZhdxl4ZeCVgTePgZf888/0gPfBrWtQq9Vo36nzl3RKScf0065jJ7TrkBbvgoVgZmb+fwu8jk5O6Nq1648FvAXzFngfxiTA3csbS9dvwb0Xr6jH7Tx6AtY2Nrj5LDpfAe8fJ+/C3T8F8tbuPmoQeFOz8/g5+PgXQeCAX74L4J0ybToschl4rays0LhRQ7xPjMOJkKO4cTWURsnvAHjJ2+CVL10CSqUS7Zo1hKmJMX5u0xzGRjoUKVwQoYe3G8TetKT8nON/r4dSocCnF3fA8zxUKhVaNqqXdku+dIBXpVJBo1Zj5C8D0+ZqmQTesEtnodVqULFsAHWO4DgOPM+jRBE/GXgzALx3ty6CwPOIPbJOBl4ZeGXglYE31zcZeLO5ycArA68MvN8OeG9ExOH640hUqFINXXr21XvP3yQk49rtOzA2NsGNZzHU8186dwbGRkYY9suQ7wp4exs5QZkO8K4pVxr8lz/fO1+ner4H3me/94GRWoXQkT+nC7xPpvaBUhAQdf+GDLwy8MrA+x0B74LZQejcoZ3kLRmkbtHg65dyv8nbD5/+3wHv0xeR4DgOe/ftk4E3m8C7ZO0muLi543FMPPW4BzHxaN3xJwwcPipfAe+y808w60Ao1BoNBo7+7avAeysyDovWboJGo8WCVX9lGHg37z6IHYeOY/vBkBwHXkEQ0KZtOxw6cjTHgbd27dqws7PTg6nvGXj/exGG7u1bQaVSwt7WBjqtBhUCSqBMiSLgOA6vbp/PEPBOGfULLC3M8enFHTgWsAfHcXTPlXSAd9m8IHi5u0MQhEwD78Rxo6FQKMRbRpiYGFPniE8vH6JezaooW6q4DLxfAd7kfzbB3tIc9lYW+HBqiwy8MvDKwCsDb65vMvBmc5OBVwZeGXi/LfA+jEnA3chYVK9dF926d0dC8jvEvH4jAu+bhGQ0a94CE2fOo57/fWIcnj9+iJo1asDC1OS7Ad6RJin3kkvvCt6uHm7wNDb+IYA3clo//FTWH/X9PPBnuzp6wBsVNABNinpjxYLZBoH3deQzJL6JkYFXBl4ZePMQeOvWroVN61ZnGXi79Uxp/KLVavHnytX/V8Abn/QODo6O6Nat+48DvB2+DfA+jEmAk4srToXe0APeY+evQK3WULc7yA/Au+z8E0ycuxgarRYdA/t+FXhvRcZh6cbtKODohG6DhksC7+5/zsGvaHHojIzg6V0Qao0GR89czDHgjU1IRo+evWBsbIwCDg45DryCICBoxvR8B7yG7sHLcRxG9AvMEPA6OdhDrVLh04s7UKlUsLe10QPeHeuXUcD7Mfox+gd2hbOTY6aAt2O7NuB5Hg3q1MTH1xHo26MrOI7DxZADFPD+3K4VCnq6y8D7FeBdOrI3BEHAqJ9ayMArA68MvDLw5skmA282t+DgYGaQjJcIU5RIdaWkDrbojCVWKlFZDPM85OsyNHAnxhkcWN8xEMIiqKGu8XowSU00kqiQkyv2a3SY5yGeXwp8pYE3LSzAZhSV2MfROEQmOcPoTU3S9N7L9N87PfAlJrhREuDLdjA3hL0s+LLdojOCvSz41m3UFJWq10SpMuVgYWklnux3bd8GpVKJRo0ai+8l2aHb2ckRu4M349XzRymTBKIIJbv+Jm2ZRoXsovtoWGcq19vWF/NvxUpU9jkXFbPYrBCV33VeUHM8aiqt8KvSQ8zlZnXQxMURFe2scblZHXw4uVEM2an445m/8enibjFsV+PPd/9NC9nZ+VEoVagbXNhhCoz0Oi+LkxxJGA7FzDFDxCtEwod0EPN8QiCeTwjEpPoV0KBubWZMeolDu//GnuCN4mPLBQTgQ2w0NSFkO9kaOh4yc3xLxdCCCjt2ScGX1HFETrxZ0CIn/WRX+q91pidDLb7EGA7bdV0q5OPYn0e+ZilIffpGIhKIS74/WUfptOdjYYqESPYqVHJsZBfNyP2E6gzPTHioyRFzXjY4CXj1nCn+n0hDbgYmj2wN8Oh5BJRKJSJfxeqdBwwtCEbF0ftzl8BecHZxRcs27cFxHLr17JPuOUJyf5XYR9lk9Bgg95kXzMIJ+buw51ByLGHPvelN9EqVKgWlUklPQsnJaQIz2SYnVOxkyFB9xtZoEhN7sj6TGtfYpP7+7b4Ar6HagVqcekuH3C/Y95w8/tjPKnWMKV+5Kv7avoca81L3nx59+6NLr35iHXH5eSyVS8/ScvEpnfNP3oj599FrKgfvRonZdiOCyvrLz8SsvvRUDAvB5NfWhT6jsuXaC2y4+AiFipfGwF9H4150vBhDAHvj3iPUbdAQdeo1wO5DR3Hs7CXcehyBZ/9j767Dqsj6OIDP3ORy6W5BQcTuWFuxO9Zeu3Xt7u5Yc9XXbrE7sLvFWJMwCAEBaet5vu8fyHDmXGa4lArOPM/3j13Ce+eeOXPO5xzmF5XSJ02bPQ8Mw0Cj0UAul2PRspUYMXoczC0sdfqv1NDA+14k5GfqVrAQ2rbvgPCPuuNs8p5ML6CKLXIkx8eCYRhEhYfpzJd4/SG5y5QE0JAXfOClEfe1H5GH/PCAN32A/fruKb6EveKiszkmnfTu2hFyuRzOTo7QGhqiYd3agn3ywytnwTAM3j29h1kTx0GrNYTW0BDNGtRH4wbeMPr+PGJrK0tUrlgBhT08YGdrC4VCjkoVKxCL4CIQlhCPP6pUgVqtxtbNm3l9Rnpz1I5/toW1tRXv/kOPB3lwTm0oSD65lguNrCEz+nGhIffV3+25BAzvxOX12K68hMzqzyV88TBeolaN5kLjrFiiiMSsG8+Ffv3JJ9diz+QB6FK3MhiGwZEta9JtJxluqhICX5HF2yKF3bFm2aIUxMsM8PKwN4b/+QsCL20RJBJSbYa30Yv698SwVtRVBEIDMrHZg148EtuAQfZXYvN53liO2lxCvhfRvouCW37bCCBCtxmRdkGODXMDeHkGJTxO1R23kIsQ1O8kbEwC3qwfEvBm85CAVwJeCXh/HeB9GR6LIsWKw62QB0zNzHHO9zR3YzXUaiGTybD/wCEd4B3Qpxc0Gg0aN6j/SwBvabkxjFm5DvAurlgKFaws8g3wfgu8i4UTh4NlWRirlTrAu759PdSuWZ3rj3r81YmboBoaamBhYY4bF87C0NAQtapXk4BXAl4JeHMReMODXqFW7TpwcHRCVFxitoH3XVQ8ps1dAIVCgSrVqv82wNuoUSN4Fi4sAW8OAG+xEqXQql2HdIH33vMAqNVqnLp2L88B726/YPQYNwsMw+DCvScZAm/qPWPEmPFwcHSCo5MzbGztMH7qDNSq6w1jExMolEqoVCps37Ofg1lzcws8fBGQbeCdPGMWypQrD3sHRzAMgzUbNuUo8F48dxYGBgaQyWQoX65svgDez+FBeP/CDyWLFUXpEimPrWEZBs0b1Ufsm5cYPrAv7/2wLAu5XI4bvsfwOeINxo8YBrVaBU8Pd0yfNB4Hd2+DibERvOvUQqf27TBq2FAsW7wA58+c0At4jYyMYGRkhCePHqbchzIA3sH9+sBGAl5B4G1WpTTkMhlYhsHp3RtzHXjfv3zEtZGdG9dKwCsBrwS8v/EhAW82Dwl4JeCVgPfXAt7ULFixBlqtFnNmz0JyQhxe+geg/4CBmDR5ig7wprbpol5FsGbFPz8deKdrCoFhGFgxKvRWOHHAe69FPZiplDjiXS3fAG/is+uQy+WYULOMDvBOrV8ZA/v24vVJ5cqUQn3v2vA9eoDrlxbOngGWZfH23TsJeCXglYA3F4D37tWLKF7UC0NHjOSum5wA3rdR8Thz5QYsLCzh6OyC/16H5mvgLVGiBBiGgYODQz4C3s4/DXjX79yH0mXLpwu8rz/EYfCo8WjdoUueBN7dfsGwsbPH3pPn9AZecty15/Bx2Nk7YNL0mSharDh27j+E0Jh4HDtzHrMXLML7mATUqF0H23z2ZQt4t+/ZD7lcDjt7B/TuPxDLV6/l+oGc3MGbHB+LA3v3gGVZHDuwN18ALwl3PTq3x6De3eHi5MgVMZPLZXAv6AYXJ0ewLAuGYaBSqcAwDHp37cI9mof/iDwRWBMBXhMTEyxdvDjtPpQB8Pbv3RMFXJwl4BUA3lqlioBlGFQqW0qwneQk8JYtVTKlXXTrkgZrEvBKwCsB7295SMCbzUMCXgl4JeD9NYH3ZXgsHvs9gIODPaZNmYy4hCRs3bYDTZo2EwReQ0NDNGvS6KcD70xNIXRR28GKTRnI27JqbKxeEfda1ENbVyf8XdQj3wDvt8C7mPR3b/Qp56UDvB3LemLF4gVUn0Q+7zulX+rQtjWMjLTSDl4JeCXgzQXgHTdyGEyMjbFs4TzedZNTwJuaosVLQKPR4N9N2/Ml8EZERIBhGMybN08XsPIw8Hb4icDrHxEHD08v7D58Ml3gffQ2ApbW1th76kKeBF43dw94ehVDQffC8AsKQ7NWbfQG3tSQfdOrd2EcFN7/7wUGDxuB0RMmZRl469ZvAIZh4F7Yk/tMyX4gp4E39VENb14+zXfAS2bPxn/xOfw1XJwc0appIzRvVB/GxkaQyWRwsLNJ2QBgYQGWZeHpUShHgNfc3ByzZ83UG3jtbG3hVcRTAt50gLdF1TJYMqADVEoFuv7Z8ocAbzEvTzjY2/JhTQJeCXgl4P0tDwl4s3lIwCsBrwS8vy7wJifE4eyZUyjq5YW4hCQ8fvIUjo6O6QLvnSsXUMjN7Zd4RENqRivc0EXhADtWDYZh4GasRRUbS6hlsnwFvLePbIdWpcDBjvV5wFve2RZnjx3MEHhZloVHoYIS8ErAKwFvLgDv2BHD0L5Na3yKDhcEXrlcDqVSCbVaDbVaDRUdVVrkcjlMTEzTLZzXrFWblF1IAwfnO+BNSkqCSqXCpEmTJODNQeCdOGM22nTolC7wPn8fi/Ez5qJ+k+Z5Dnhb9vobpqZmKFW2PAp6FIZrwUJwdHJGk+Ytswy8JUuXAcuyKFzEC+9jErBu81Y0bNw0y8Dr7u6B1n+2432muQm8z58+AcMwwkiST4A3vaiUSiyZM43rm1NrELgWcMkR4GVZFvW8vfUGXpZl0f2vThLwUsC7fdCf0KhTNmd4ONrqFObLLeBt6F0HU8aOkIBXAl4JeKVDAt7sHj4+PvyKxNSFza8YS4eoIKsz2KerRepTOTKWn6x0ijqdJD0YIKpZClS/1UFcHaRMv4K8DkRSA0NBeMxiaGgRBd74tIhNeDIDQtmN2OsQqwRKvzdx/NXv/AshFT3poJGEnFCLTeDIIiPP3vOTWiE6vaT+rsJFvLDxn/n4EvwMWkMNLhzYzpsARcUl4q9uPVCwkDsaNmqMcYP74Oubh/j65iE+X/XhknxqHS/x26ZxCZ09gJcX/dtwudO4Di9nvMpx2WTu1OLOCwAAIABJREFUycskVcF0c6xxDVSwsQDDMLDRGODL/RNc6IEzWbn426sb/JADbmqywhs0CFXlpW/i3/9EkAs5uKAGqIKDkvDXWDRxOAw1Blg/bzKSz25G8tnNMDPS4t3rQH6fRPShqYOr4SNHYtjwEbzBmBikioVs1zqLQuldI+nALf07yeshNDqeFxI0xBZDSLQNoKMnwL6KiOWHWFChF0eE8oKK2PeS/5YYuvFRlY4I9ooCr34hz7k44iYIIgbd1si+N5ZamOONCXigG80PMXAWr078lh+R4is64MtFeAEnMjYBterUxU6ffYiMTeCdL/L8KBQKDB01Ght37MbGHbuxYccebEw3Pli/Yw/W79iT7i5d/4g4jJ02C3K5HH/UqKV3GyXbJLk4+Py9bpsVarvktUIvlJDvVQztRStoJyZiQP/+MDIy4o+lEuP5i/86mEJMoqiJEn/CRi3ICy3Ci1QYpxfdxRbGUtt7+06d4e7hoXMdZLSIFRaTwANFelFLqG+k+0c//7eQyWS4+yxAcIHLraA7Nvkcxov3sVweh37k8jBEOPffxfByPSiKy7lXEbwcf/aey6EnoVz2PwrhZc/DYC4+D0N4OfA4lItTAVfUbtgEltbWcHErhKOXb0OpVOL6szc6C+1C49vUc/0u8iOsbVJ2f3rXb4j3HxNwx+8xVGo1unTtjqkzZonuwk/vc9NqjTB30VLBBa6M+sawiA8CfSN/7vEp9gMXSwtzFHB2xt/9+6RcAwLV5nmQFvaKD21vHlF5KBwChskF7C/Bz/Al9CUX/qI4XemejEjVe4G+O/zVYzAMg/atmnP/793zR/i7fx+Ym5kJVqH/FBMhDrzfx1LNmzeHlZUVEpKSuNB9Fy8JcVAqlbCzs+P1M/T7+Rr8lMu3F9d4+XR+K5fYzVN4CZ09kAu9ecL/7/ZpGdKBS+CoLry8ndSLS8jM/ry8n/83l4glw3ghN25EUaj7ccMkLvHbp3NJ3LuAl3v71qF8MU+09K6us9BAth8dxBW7L5NtiByf03hGYBkNtaIIKoKqZBsS3owmhoQUFJJgHBulO/4hE5d+dN+byGY7HvYmivqFUHh+k871kLZAS+E4cQ50xnKCoBuo03+lhb+IIroZhxwr6gCvyOKwvsCrdz4Ifv5i2C8Bb9YPCXizeUjAKwGvBLy/PvDWqd8Q6xbPxpfgZ5gwdAD6dGmvA7xRcYkoWrx4SiViS4tfDnhTdwN39XTF4OIe+Q54vwXcweltq+Dm7Ijks5vhv2sJ7CzMdPukdIA3Na3btMXU6dMl4JWAVwLeHAReM3NzPH0VKAq8KpUam3f6cP9Nn0uhti3U7x84fQGmZuZwdnHFs5CofAO8yYmJsLS0RPt2f0rAm0PAGxQZhw5dumHM5OmCwDt/2Sr8UaNWngPesTPno27j5pg0bykYhsGxK3dgbmGJJ6EfMw28DRs3RbuOnaFQKFC6bLmUn/mYgINHT2Dh0mUo7OkJJydnVKtRE7Z2dthz8ChmzJ2PY77nOeDde/g473NjWRZ3Hj0VBN6zF68I9o0zZ88BwzA4efpMpoB37vQpKOZVBAzDIOi/B78F8H6OeIOd61fDwECNcqVLpvy/qFDs374ZKpUqW8B78cIFMAyDrdu26QW8Xbp0AcMwKOLp+f2zkYCXBt4yXh6QyVgsGTtQAl4JeCXglYD3hx8S8GbzkIBXAl4JeH994G3fpRvWLJiJL8HP8OHZHRgbaXHu+h0d4I2KS0SnLn+hdLEiWDBx5C8JvEXNTbClTqV8CbzfAu7AytwM7etUxuG5I1G9ZBFB4L1544YOpgwfOQoMw2DCxEkS8ErAKwFvDgDv9Tv34ermxr23HwW8/hEpj+0pXKQoDA0NsXbbnnwDvCuXLwfLsnj80E8C3hwC3v0nzsKtkLvoI2qKlyqDFRu25SngfRAcA1sHR1St7Y3+I8bh5ot3kMvluB8UningbdexM9q274iwmAT0H/Q3ps6czQEvmR0++7H/yHGMGD0WLMvC1a0gihYvAWtrG+7xDsv+XYfQmHj4HD4GuVyOd5ExuHL7Pi7fuodLN+/i8s27WLpyNRo1bQaVSoW27dpj2ap/0bBxE/xRtSqKFisORycnqNXqlMdFFC6cKeBNbfsW5uaYOHrkbwO8nyPe4ObZY7C3s4WZqSnePPXD8/s3wDAM1i5fki7wRr4LzBB4jY2NYWlpycNdMeBVKpUY2L8f8dlIwEvi7sYhHaGQy+FsZ4PiHm7pAu/2VYvx+t4lCXgl4JWAVwLeXDkk4M3mIQGvBLwS8P76wNuxWw+smjeNG5RPHfU32nX6K13gjYpLxOPzh8CyLEoU8filgPdCizrQKhV42K5hvgTer/63wTAMlAo5ZCyLjt5VBIFXoVBApVLxMOVjQiLGjBsPhmHQvWcvCXgl4JWAN5vAu3rderRs3eaHAu+67XuwbtserN26G2u37kaZ8hXBsiwaNG2eL4A3OTERLMvi4YP7EvDmEPAGRcahfKUqWLd1lyDw/j1qPExMzfIc8I6YPBMFCrlj1LQ5eBL6EWYWlug1eLjewNu730DUb9SYO+cz585H734D0gVe3mcVHcf97juP/sO4SVNRvGRJFCtREs4uBWBmbp5S5KuIF6ysreFe2BMenkXgWcQLarUa8xf/g0PHTqJ9p85gGAbDRo7CsZOnceXGLTx69gIhYeGITUiCk7Mz5sybn2ngrV2jGsqXLfNbAW9qgTyGYbjr/o9KFaFWpTzzVS6T8b6HYRhoNBpMmzxREHjlcjk8PT31At5GDRvCycmJ+mwk4CWBVy6TQSaTYdbQXvj6+BwPd1/ePIdenf6EQqFAAWcnXD11SAJeCXgl4JWAN8cPCXizefj4+PAwMzMFs/SNWEEuukhBTkfn/ZARezC5CESKYaMQKNKoqC/W6As5KZiT9m/Tr0tfxBVFVz2RVawAlA7cCsBzZr4mBMFir1MM3+nzzC+wwi/iITaBI4swkTAkCk7v+UmdrHfu3hvLF87jBkAxIUEwMjLCutWrkBwXozOxjIxNwPrN2yCTyVCpbClucP/52j5eko6u5EIO/D5umITg6X25POvVgpfrtWtwOepYnJfFRh7pJunwcmwb3QNNKpZA0uHlFNze5CfgLhd+8RA/3oCb/+D+AP6gkbjZ6wxYyIEWPVAjBwlixR4FCgK9C3iB6Mhw7gZPD7I+xUYh4t1raA0N4eTkiJvXr3CLWpGxCTh59jwUCgUOnTjFu77pz1goJOLRE2ix/oT8PrECaTTcChWOyg2o1UEu4lqhUYwMvahCRuznhPDMXxR4hQE2pyKEuPTnRkIUfb8g+0O6oB+v4AY9ESAnTSRaUMVKRAup6Q26YhHCh7e867t73wEYP21WugtvZHtVqdT43/Y9ehXnI9su3SY37jkEhmF4RdlUajXkcgUYhkH9pi3SbZPkwt5/ofyQRTn/C0sLWbzzaRj/eqCLfpKLDjRSkvdMuoALv1BU2iRGLpfj8oVzBOoKF1L7HBWSFnpBTWwCRxbXEXjMDV10hgZecnxAL2qlXgvtO3VGIXcPPhYS14rQc1wzE32Ksy1esRr1GzXhL4YRbXDKnAWoW78h15aFirrSodsJ2Z4eBMfwQuLv5YBILhdeRfBy5kU4l9NUfF+m5WrgB1x6FQ6NoRbNO/yFF+GxUKvVuPvqrSjwpp6nEWPGodIfVREUHo2uPXuDYRio1WrIZDKEf0wQHXuKjfMuXb+FRk2aYMnylZg9f4HgBonUtuP/+i2i6THz9/7SwdERy1asxLNnz9Lu8zTokH3j97a/ZM5MGGm1gn2jDpiQBdfoYmm8IrBP+CHHTATofgl9yV+05vWjwfyQ16zOgh25QE7BMNFny2QyMAyDqKBneHzjok4/MGroINw8fwpP791CiP9TJESkLM6r1SlFej/FRukAb2JSEpo0bQqtVquzGEkXmHrpHwiWZbFpy1bBPo4e130JfcXlm/8tXj5f2c0lftt0XsLmD+YSNPovXkjU9R/akQv9fa/Hd+fydnIvXsgibiT2vp//NyKXjeBCFlKLWTeej7oHl3L5+uQCvj65ADcneygVCvxv0SyubX0LvMfFxcEOzetUxZ29a1G7UhlUrlBO+B5N3/eFUFdnLJ2Go7qbtIj7kdimMxp/eQXiBQqufYykXoueBeLp4mz6YiM998gq/uod4hzQ/RP5usQ2wYgVUiOulS+hr/Al5DkRYgc4Bb484KUX/IWKqtFzsIxAVigiSC+4sJAJcJeAN+uHBLzZPCTglYBXAt5fH3gr/VENFcqV4Q2K6tSuhWOHDggCb2RsAkqULIV6Nf74ZYC3T6NqmN+rdb4GXnoSkh7wLpw7GwZqNYYMHoQpkybygHf56jWQyWRYvGwFSpQsKQGvBLwS8GYDeM3MLbDr0IkfBrwX7j0By7Lptrs1232gVhugXMUqeR54LSzMYW9nJwFvDgJvcHQ8zC0scO7GvXSBd+6SFShesnSeA96rgR9gY+8AmVwOC0sruBYshBfhsRkC78btu2BoqMXDV0EIjo7H2ElToVQqwTAMtFot7j15lmXg1fcv4OgxZnrAW9fbG5WrVAHLsnj58qXewPv5QwgYhkGA3+18D7y71v8LhmFw6cQhAvzS7wdoyGFZFt61awkCr62tLXr27Jkh8JqamkKj0SAuQbiP+12Bd9nEoZg7oi8KONiiapkSvLaVirs7ls9BjUrl8PXxOXx9fA521hZ4ee+aBLwS8ErAKwFvjh8S8GbzkIBXAl4JeH994PWPiEOXDn+iScP6iAt7i09RYWjWpAl8du0QBd7tu/fCzdkRZibGvwTwqhRy+Ezo89sDb4N63lCr1Rg+bAjMzMx4wBsZm4Crt+7izIXLkMlkOHD0uAS8EvBKwJsF4B08oB8aNWsp+Oic3ADe5+9jwTAMbr94k25bO33jAUzNzFHQo3CeBt5Tx49Co9GAYRg4OzujX++eCHj2SALebAJv2w4dUaxkqXSBNzAyDvaOTti671CeA96rgR/AsiwUCgWMTUz0At627Tti9oLF3LkZNHQ4bO3sEP4xAX9174l6DRr+EsD7MSERD/97Co1Go/cO3lFDBqF/r+7QGBhg/Mih+R543z65C4Zh0KRBvUwB792r58GybLpjq+SEONy4kfIM3/CIiAyB948/qsLGxkYCXgp4h7aoDSNDDfdIjBendqQLvFXKloLP6gUc8FqYmuCG7zEJeCXglYBXAt4cPyTgzeYhAa8EvBLw5g3g/RQVhsH9eqNqlUp4+/wx3AsVQpEinmBZFlfv+qULvJGxCbh13AdWFub436KZPx14HSzN4L9xxm8PvJ9io9CkUUPIZDI4OjjoAG9qf1HI3R3mFhYS8ErAKwFvJoF3/pyZKF+uLJ6HfPjhwCuXy7Hn+FnRtubg5AJrG1vcefUuTwJvau7duo4unTrCztYWDMNg6OABeQ54O3T+dYD37YdYlC5bHpNnzUsXeP+oVgOOTs7YdfhkngPeq4EfYGRkDKVKhaLFS+L9xwT4PXuFpSv/xcUbt3nnfOykKZDJZHj0Mog7N1179oaBgQHCPybgxj0/GBub4PCxk78E8H5MSESdOnWwY8cOHvC6uRYAwzAwNjKCl6cnGtX3hrWVFRRyORiGAcuymDJ2ZLp9Y34C3s8Rb7B68TxYmJtBpVTqBbx3r16Eo4M9NBqNIPA2adoU7u7uSExKyhB4t27dDoZhsGbtOiQmJSHm40csXrLktwfeQc1qgGVZbJg9DvH3Tqc8roEC3sPr/0G5El74FngPXx+fw8dbKQUKE0MDJeCVgFcCXgl4c/yQgDebhwS8EvBKwJt3gPdTVBgmjR2FYl5F8PDeHTg7O6O+d13Ua9hIEHi/vn2Cm8f2wNrSAusnDf6pwGtmZIjQHfMk4P0eS0tLsCyLYUP+Thd4p82aAzt7e7wL/yABrwS8EvDqCbw7t26GrY0Nnjy4K1r8MreA10CjwfyVa0Xb2rP3sfAqURJaIyPsPnEuzwIv+YiGLp06wMbaSgLebABvcHQ8zt24ByNjY6zasDXdwo7L1m6EWm2A6fOX5Dngvf7EH3YOjmBZGbp06w6NoSGKeBVFIXcPmJiYwtLKCqZmZlCr1dix9yBCYxIQHB0P/5BwlClfASzLokfvPgj/mIA1GzajYCF3PHz6/JcA3lWrVqF58+ZISkrCh9C3WDx/LoyNjdGlYwcsnT8HbVo2h2dhD3h6eODzhxCMHDIQL+/fFOwb8xvwpr5HhmHw+vFdUeBVKBRgWRYsyyLg6WNuzBQbnbITvEaN6jh88AC0Wi2mz5ihF/DOnDUbLMuiQoWKMDEx4Xas7vPZ81sDb5+GVVG+eBFE3TzOPYuXBt561Spj06LpHPAeXjUbdSqXFb9HS8ArAa8EvD+b+fLsIQFvNg8fHx/eTZBGPdE/fyITm07F9tj0K7dnBgezm5z4t3Uqzus5YKQn1PoCL40yQkBDVw8mX2NmBqVCnz99HsTeG2+gTA2q9YZgAdDNKHoDtZ4QTH/evPdNnXMx/BVCMRocXkWQ4cOXUFX0KbPnw9HREZcuXkByYgJq1qiOJYsWcjcf8rNJPTfnLlyCxsAAG5fO4SYCn6/t5ZJ8ci0v5EAwbO4gXl70a83lRt2avJwsVJrLAZuiXD5d3g2VUoG4c9vx6fJuqtIzVRFarOpzWAAXegApiLpU1XXRfN9Nm5wQC1HQoAZn5L9H3uDpxSOyrY0eNx4ajQZ7DxzGh9hEwersoTHxFBzGCYZsd2LgR4f8Pp3FCqLt0W1UDBbI6OAsEb1R970w6vIwLYwfPnB8pJL2NRrkyH+bf50KA68YxmY1NAAJfab0/YLsu+j+lpwI66CeQIVx3QWQMC46cEcO0sNf8xMhFgHEFavkTkwC5s+YAoZhMGDYKARExOl83o9D0/IoJC0qlQorNu/m/pv8vsciyJoexppbWGLw6Am8n6F/LvX//VGzDhQKJeasWMv9Ww9D+PELjuFCvmb69/Owl7p2SCik2xd5v6AXyXmgTyx26SDP989CJmNxZNdm6jMPEo4ICJATaF7/S03syUX8zIxh04C3Cwq6u/P73+h4LmJ96Hsy1PUnNgbkhRpX7D1yEmoDA1jb2AouMhy7cA3FS5ZCq3YdEBSp2++IjTnI0P0t3e7Tu1YeibRPv+AY3tfo3/M0LBaP3kWBlcmgNTLG4fPXuDZ651kgBgwdiZtPXvHudyHR8ej4VzeoVCoMHz2ONw5u0qw51Go1qlSthgmTp8D3wuV0NzbQmxR0IjBepu/fYptZQt+Hg2EYFC9enNudK5PJMGvmDF5fqRPeYkj6Fep1MIUEk5AXuuMkMgTo6lx/Av2oWOjXL7qYR17f4a+xfsViGBgY6PYLxPedO7oPLMvic+Q7LJo9Dbu3bEwb1yXEfT/Hxbiibal9VUbX/vSZs6FUKlG9Zk1MnzULZcqWhYuLC7UAz0eeL2H+XHSBdw+XhD1zeYlYMozL20k9eQkY1pELCbpvJvTghfyZd1P78BIysx+X8EVDefmwcjSX2M1TeEk6uorLt6eX0LlZPbTyroGvQQ/4efeUi++GRfB0c8bXR74pefMQI/t1w/RRg0QRlx4T8FGXwFEK3Xh9PbXATI5T6HsVf2FSbGGa+Ix1gJd4XTQoCl2n9PVBLXBmCSXpcRcvH/gRRUwBvKY2r+h7DessOpFYywPd57xFAt7XaOAlx390myFfJ32+6PMgGOFzyZsnknO/hFjRxQSyz6DbIXlPkIA364cEvNk8JOCVgFcC3rwHvEGRcVj/v3XQarWYPGkibl67AqVSiccP7gkC78f4RPxv4Ux4FCyAxID7Pxx4Ey7sgEIux6fLuyXg/Z5Hz15i1pz53LWSHvCqVCrsPXJcAl4JeCXg1QN4ixctAoZlcff5658GvE4FXNG2cze9gPdJ6Ee0bNcJLMti0OgJeR54y5UpBVcXZwl4swG8tx8/h42tHd5FxYv+VcSr0ChYWlnj5KUbeQp4n4bFosWfHWFqbi7YRmngLVm6DOrUq4+Q6HjeODgyNgHh0bHYvf8g+g8ajCJeRWFpaYm16zf+cOCNT0xCWHg4ho8YyQGvm5trSj8qAS8+h79Gm+ZNoFap0gXeiSOHYmDvHnBzLQCt1vD7gpEsZdd21y4c8LIsi0cP7iM5IQ6v37zVG3jJfIxPxKgxY2FhaflbAq+jpRmMDTXo2rIhvj29JAq8xdxdMaxrGx7wli9VDBf2bZKAVwJeCXgl4M2VQwLebB4S8ErAKwFv3gTe5MQEjBg+HHXr1kVyfCz+bNMGLi4uosD79e1j9PurHQZ06/jDgTf85EaYaA0l4CXbGnWtpAe8Bdzc0KBxEwl4JeCVgFcP4F23fAm8GzbmoCgj4B00ZhJKlCkPhmFyDHiLlSqDmt4N9AbeJ6Ef0W/YaDAMgzaduuZZ4L176TSMjYzAMgxkMhkKuxfC6CEDERP0VBR4r/seQyHXAtBoNNizad1vD7zvouKh0Rji+ZswUeANioxD/yHD0X/I8DwHvE/DYqHVGuGvXn31Al5zcwuMnjApXeCl+7lVa9bB2cUF4VExPxx4U3Ngnw/UKhVmz5whAS8BvJ/DX0Mmk2HcsME6/YBMJoNcLseIwf1hbWXJPc6hcsUKqFqlMge8Crkc58+eQXJCHK+vyizw3vN7CJZlcwV457aujZND2v+SwKtVq2Gq1eDS9pX49vRShsDrVdAFDw+u54D3vd8laA01+PrmoQS8EvBKwCsBb64cEvBm85CAVwJeCXjzLvAmJybAysoKj/3uo1bNGpgxbWqGwBv/6i4KFXDG/vXLfyjwBh38F3aW5vkKeE8eOYiaNaqhR9e/MHvGNOzesQ13b15DTExMjgFvt159oFAo8Co0SgJeCXgl4M0AeOvVqYUV/9uiF/AOHjMRDMOgoEdh/LNxBw+wsgO81ep4o0SZcpkC3sehHzFjySrI5QpUq1M/zwHvwplToFDIUbNqFXwOf40Te7ejReMGsDA3A8MwMDExxuUTB3SAqXmj+mAYBn9ULI8WjRuCYRg0aeD944G30K8FvEWKFsPpS9czBN6Tl67D3tEpTwLv36PHQ6VS6wW8MpkMJ85d1gt4o+IS0a1HTwweMvSnAW9yQhxOHj8KtUoFn927dFD00pnjvy3wpu5uJl/H7XMnYGlhDksLczy+eQkMw8Dc1BRyuRx9enRDARdn3iMa+vXtk23g/RifCLlcDldXV4wbNy5HgPf2wmFQKxWQsSxUCjnuUbibW8D7fuEQzGheI0Pgvb96MlRyOSxNjDjczQh4bSzNEXzBhwNenzWL0ahOdQl4JeCVgFcC3lw7JODN5iEBrwS8EvDmbeAdNHAgqlSuhFIlS8L31IkMgffr28c4uGEF3FycEHNu+w8D3sc7lqKQo22eB96Xz55gxrQp8CriidKlSqJvrx6YN3MGhg0ZjKZNGqNIEU8oFAoUKFAAdevWhVfRotkC3jkLF4NlWfTsN1ACXgl4JeAVAd6XfrdhamrCgyIh4B06LuVZvX2HjdbBq+wCb6sOXeDiVjDTwPs49CO2HDoJjaEhipUqk2eAt33rlmAYBoP79kr5PKjP+/ntS3B2dIChoQb+96/jc3gQ1i9bCIZhYGZqip3rV3OPaDi4YxOsLC1gaW6Ovds3/xDg7fgLAm/d+g3Qf/DQDIE3KDIOFSr/gY07ffIc8L4Ij4WtnT3MLSzQpmMXTJg+GzsOHsez4A884D198RpkMhn3GegDvC+D3sLM3BxnL1z8acCbnBCHo4cPQS6XY+O/K/ApOgyxYa8xfPAAyOVyzJ0x5bcE3vp1akIuk+ns4C3kWgCmJib4HPkO5mamYBgGKqUSq5YugpFWi08xEVCpVGAYhju/2QXe+QsXoXbt2mBZFgMHDsw28LaoVBxmWg0ilgxDRTcHKOQydChTGMNrlMHCptVyDXidzI0hl7HoVbVUusD7eNEQxG6egildmqGYqwM+7FuqF/DG+z8AyzII8t3JAa939cpoUreGBLwS8ErAKwFvrh0S8Gbz8PHxEUQ8GrTEIDIz1YTFADO3I4SqYmAp9rWsRt/Bvs7rJCI0sI2K08VN/iCVrDTL/1pWgVfs/AiCLhUhtKVRmn7NYuEBdnq/Nx0YpnFcCIJ1zgn1+ZBtnsQZGuTIyVYAFfJr9M+l/r5jvhdQ2LMI/IPfc/8eiYbk+SBvUAMGDEDfDi3x7dUNfHt1g4PX1CT7buKS4DOPF/L5Yv7DOvLyoE0DLnea1OWyePzfqFy6GL49v4Jvz6/oVnPmhajE+j6AF3KwoTOQIm/cRJXTJOqGTIMWGfL7yOrvuzatRfN6NWGkNUS/zm0wYeQw/DN/Ftb8sxCb/12Op+cO4lvQ/ZS8vI4XZ/fi+PolKOpZGP27d+EGRORnQPdPvHYSlZa/R45Bw6bNucl7y7bt8d/rEK4tkJN5cmJMQw4NvkKV3F9Tv5NEBhqO6ArtQljKw146IvhLRgyQyX9L9/XQqJt54BXClaDION5nlZlzTi8KCYW+hwrdu+jFVd6EluoPeYhHVQEmB706FaF5E/u060N8Yi/2DFYR4KUrKgtMJFP77mkzZ6F7z548SKXx6dabKNx6EwUnF1d4eBXH9aAPRKK43HrNz9230Vzuv4vhQv9+v+AY9Bs+BhZWVjqPWkgPktPLpceBsLCyhlMB13QBLTUZ4ZnewEvct0ikitcBXqKy9nd0Klm8KDQaDXatW5GGIQITvcrlSsPCzBQNalUDwzBQKpVYPG08sXiXhinNGtYDwzBo2qBeCgyRkz5qAkdOxOjXT97n6TFH6ntOBd7QmAQu+iyoiF2LOgvf1MKx0NgndQxy8OgxsCyLnfsPc58T3QelZsaCpWjVpq3gGE1sQwH9foSQOKvhP1pId+Fq9frNqFy1GlzdCsLU1BQKhQIMw0Aul8PYxAQurq5wdnGBXC5kVnx0AAAgAElEQVTn3o++GzIWLV2GkqVKISImTmdRSwxuyfZDT955SRIOOaY4ePAgFAoF3FxdYWZmhvre3ihZsgQBWUR1dl7fG84L2efpQos/kQD+QjjZp+oASg5UpedBUYjwfeH7axg7bHDKIxiIRaDED6GQy+WQy+XYumUTunfvhqZNmyI5MR73r1+CTCbDp5hwGBoaokf37hzwkp8V3RbE2j15n4xNSISBgQHGTZjAW9xMTojjnbtvgXfhXa0SalYuh2+Bd2FtbgJjrRYudtZgGAamhgZgGAYT2tXHhxWj8GHFKBgoFXAxN4alNuVrY+qWx+tx3biQoPtuWh9eQmb0S8usAbyEzRvMJfHgUqgUCqgUCiQeXIpPl3ehe5PaUCoUMDLUoGb5UmBZFjaW5qhRsTT+N2c8vr24ysPqr68f8BP8lEv3P5tj8aSR+BZ0H+H3L4BhGIQ99/veLwfzw/v86YUBgbZGoxt5PVBjE/2Bl9q4IfR4NZ3xDXGPo/GWd+0E6x/BxREKkHnXO/W6qL6AD9Fk3usXau4kuDgf+VZ0LMfra+h5HDkOIOZ0OmNA4lzR8CyIsZnKx7SQbSs+ljdPzExbI+8XYhvlJODN+iEBbzYPCXgl4JWAN28Db3A6k059gDc+Lg4qpRIRd079EOC1t7FCv44t8yTwrlw8DybGxtiwYCqSX97E1X2boFar0Li+N3p06YiiRQrD3sYawbd9OeBNzZf3gWhUtzYG9PgLX94H4ul//6FUqVKoWbOm3sD7hph0T5wxGyzL4vyNuxLwSsArAS8BvFqtFoePndALeD28iqF2o2a5ArzTl6yExtAwy8Cb+v0FChaCmYUlTt569MsB763vf1JdwNkJUYFP+cAkspPH3dUFhhoDnNq5Hi5ODhjQvVO6wPslzB/7tvyP+7PtAzs2/1bAGx2fiG07d0FrZIQjp8+LAu8D/2AwDIP7j//Lc8BLhuzzjpzyxax5C9GlWw8ULOQOmUyWaeCNikuEV9GiMDExQc/efX4a8O7btw9XL1/C+bO+mDxpImxsbLD231W/LfCePrALCrmcw93DOzfhU/R7GBlpIZPJYGxsDENDQ6hVKmzbkrKLn2VZvHh0FybGxhj69+AcBd5NW7ZCoVCkjJEFgLd6lUoY1qszGIaBsdYQluZmkMlk3OMmZDIZFDIZVvRri8R9izjg/bBiFIKn98WSVrXAsgzujeqS48DbtW4leDrZwsJYi0L21rA0Nf7+mlgM69oWrbyro1frRrizZ00K7KZGT+A9uXU1zEyM8S3oPhZOHI6/2rdNw3kJeCXglYBXAt5cOCTgzeYhAa8EvBLw/p7Am5yUhGrlS+HstlU/BHjnjOyPYd3b5zngXb9qKRiGwa0Lp/Et8C6uH9wMRzsbbFy9DJ8/BOPonu3QGhqilJcnbwcvCbyfwwJQv3YNaAzU359HaQJbW9ssAW/xkqUgVyhw+e4jCXgl4JWA9zvwTpg0Gc1atEBMfKJewFuyXEVUrF47V4B304ETkMsV2QbehyEfUbJcBRgYaPDvjgO/DPDOmzEVcrkctav9kfbn43oCL/n4nXIli6Fx3VqCwJuKCE0beINhGDRv3PC3At7o+EQsXbUWtnb2OH/9jiDwvgiLgVwuz5M7eIWAl37UhbWNDdq2a59p4I2KS0S3nr0wbsKknwa8VtbWcHJygouzM6pXq4Y1q1YiPuZDusDbt3cvzJ4xHb179sCuLRvyDfDa2dqgdvWq3OtgWRYPLp1B+1bNYW1liQ5t26BUieIwNjaCWq3G+HFjMXBAf8yYPg2fYsKh0Wiwce0q2NnZoU3rVjkKvOXKl0fFSpUEgXf4wL6Qy+VgGAb2Nlb4FngXNpYW6NWiHj5f34/NU4diSoeGSNy3iAsNvI293GCkViJ4et8cB96BTWtAIZehhKsDWJaFmZEWlYp5YMuUwfj60JeXrADvt6D76NupDSqVKYHinu7wPbhbAl4JeCXglYA3Vw8JeLN5SMArAa8EvL8v8A7o3AZLJw3/IcB7butyVCldPM8B76uHt2Fhbo42LZpBJpPBSGuIxZNG8AYlQwf2hUqlRM3K5TGyb1d0bFYfGgM1VkwdxU3APoX6I+KFH4KDg9GnTx842NvD0soKw0aN0Rt4123dAa2REe4/D+S1BQl4JeD9nYH33KXLKTtm/3uqN/BWrlEHJcpWyBXgvfDwFRiGyRHgfRjyEbUbNIZMLseE2Yt+OvD+2aoFGIbBkP59+M8HzQLwNqtXG2VKFM0QeD+Hv4bPlvWwMDeHlaUlDu3dlcPA+xds7e2xZddeLpt3+XDZssuH+//bdqdmH7bt3ofte6j47MOO7/EqWgwMw2LX3gPYvW8/dn3Pzr37sdsnNfuwe+8+7PJJzV7sTM0eH2zcsQedu/WAvYMD1mzbnS7w3n4WCEtLq3wNvNNnz4FKpcoS8JYsVRo1atb6acBbq1YtlClTGjevX0sZk+g82z/tGrO1sYGxsTG0WkN0bv9nvgHec0f3gWEYdO/cHizLQqlUomgRT24HLMuy3GNb5HI5/vijCo4dPYzKlSrhU0w4zM3MuJ2ynTp2yFHgZRgGRkZGKF2mDLp366oDvEZaQ7g4OeL0ttVgWQbLpo7Bt8C7+Hx9PxcSd9MD3pVt60Apl+U48B4d2AYMw4BhGHg52+Hc3CHoWL8agg6sxqfLu3IMeL8F3YeRoQYlvTz4z1iXgFcCXgl4JeDNhUMC3mwePj4+fLSlikaQOxr0xYHg6MwVjPmR4U+u096bGELTgKlvkTW6gJJOsbbUUN+nLxLr7AghUJIGTKGiELFUcgJ49S2yRkMqD3gTaNRNe41iRS7EQr9XocG+TvE5AQimMZh+f+Q5IdsWfT2Qkx/dyVH6xbPeRfEnQzQuk5NY3mSduoG1atoQzo4OKTfqu8f4uXecC1lM4vOVPUg8uJRLzP8m8BI6ewAXsjDb/vnjwDAMDi+ZmDIo5hUQeSMcnSIOxOSEGgSRN3VygJJaXC41ZAESsYI91apVg0KhgIGBAdRqNa5dv4GExCRs3boNVlZWaNasKXcug96F4MDhI5g8dRoKFiqE9Zu2wMjICEeOHOGhceprXb54AdRqFViWReuWzfEpNprXZoQWAu69CNJpJyQ2du7eExt37MGbD+IFv+i+UaioWlAktVuMwlkhSKULnekLvLlfZE04NBqTr0MHeD+kRd/CdvouOGa0mKfvTkCyH6Phi2yTvEFuQjw+xUWnRWcyIVBYLcvAS1/vAqBLX/vEZMXYxAQ9+g/iPisSS2++juLlgn8kLvhHomaj5nDzLArfl+Hp5vyrCF4uB0Ry4UHwG37uvI3GnbfRYBgWp+8+42Hwg+C00IgrVtDKLzgG7br1SgGSAUPSgDfkIy/kNUAXQySvZ7qNkm1LDHhLFCsKQ0MNdm/ZoDvRI0GXKpr5LfBeWgJucxncrT2cHezSUIGE4Hf/UYWiUiaHjb1rg2EYtGzSKP3imlRbJtGNvj5S33PBQoVSCjqp1BlElamkopVe369WQy0SmUyGGnW8eQvAqX2R7417cHf3EARLerwj9jUxECejb3FbscV63XGeeFiWxYJFi/njNer3k68xLiEJL176Q6lU4l1IqOjCrtAiLz0+EAu9kJyap0+fwsTEBGfOnEn3+1KvtcNHj0KlUsHCwgIsyyLyfSi/4CUBrrpFLcm+MpgXHuzQBa1ICBFA5xQIIXa2Ul/jgRkFw6nv7X/rN8DY2BgmJiZgGAaubm7crthU4K1YqTKMjY3xzP81N38wt7DAy0f3IZfLIZPJ4OnpyXstZF9F3yfJey/d55Hz3HOXrmL8pMkoWbIUZDIZf7wWFYYFs6ZBozHA19d+aFavFliWxdfXfvhy5yiXpMPLeCHHxGHzBiFs3iAo5DJ42VkiduNkLp9vHIC9lTkOLZ6IpOOreYnbPIXL56s++HzVBw93LIW1uQken9yJdXMmgGVZuDk7Yv2CaWl/QeZ/Oy3fa2xwIf66jOyLv77244XX937fXGFnY42+XTvx79F0OxQpxidYMEsHeMkia/G8CF1jOtcqtRObN6Yh/20aFIXQk0ZdemwiOm4RKDynZ1FDunBbpn5O5zP4Hhp4eZAdLPJeafxNW5zXWXQiN+aILArwxpdUkUNBjE3gtwudrwl9H1V8T99iaVktSC8Bb9YPCXizeUjAKwGvBLy/L/B+Dg9ClQrlsG7ZglwH3s/X98NEawgLU+OfBrw3ju7mAe/5A9tx6eJFQeAtX748KlasCE9PT+zetYu78VtZWaF48eKwsbHhziWvXXw/99t27oZcLsfAgQNx8uRJPHjwACuWLMTDW9fwKSYCLx4/hGuBlAIylSpU0At4AyN1d0mReCOTyeBcwFUCXgl4fxvgLeheGCev3s4U8DZp1wUOLq65BrxyhQLr9hzNMeD1C47B0AnTwLIsGrVs+0OB9+rli7AwN4eriwuig4NSdjflAPAumzYKJsZGmQLeL6GvsGvjWpibmcHayhJH92zLNvB27JLyiAb+2Je8x6aNFelrmDf2EdhBmt5fVZGhxyq8nUPfs2r1ajRo0ixd4D109jJsbGzyNfDef/gILMvq/pVWBsA7dtx49O3XX+e8/kjgTUpKwsaNG1G0aFHEx8UJAu+Sf/6BXC5HlSpVYG9vD7lcjicP/fI88M6dNx8qlQo2NjYc5rq7u3M7T3v16Yv6DRth3aYtOnOIJk2bY+yIoWhYzxsVypXVgbucAN7U6/Xg0RNgGIb7XFJf76eoMDAMg8hHV/D1tR/3unfOGZsp4H03ZwAczIxgZKBGDS83WBsb4tCiidCoVTDSGKBoAQfsmdwPxhoDQeA1MjQAyzKQyWQoX7IoVkwbhct7N6bhbi4CL4d1EvBKwCsBrwS8uXxIwJvNQwJeCXgl4P29gffcoT2wtDBH5IU9uQ68E3u2A8MwWDK85w8DXn+/m5g5ZgiKuLtBrVJBLpfBs5AbShXzAsMwMDAwwLWrV9MFXnoCl5CYhJDQMNjY2ECj0UCj0YgCb3RcIu7evYupU6eiXLlysLe3R2F3d8yfNf37n6ZFIy7yPVQqFWQyGY6eOpNt4CV/RgJeCXh/B+A1MTHFwTMXcfaWH3xv+uH4tQc4fvU+jl+9j70X76Tkwh3svXAb23xvYqvvTTT+swvMLK1zDXg1Wi2mLFiWo8DrFxyDRWu3QKlUocIf1X8I8M6eNSPlebu1avH/fDUHgNd3x2owDJNp4E1tDw3r1QHDMGjVvFm+B95Ro0bB3sExXeD1j4iDmZkZAl6/ybfAO3zkSFhZWWUKeMMjo2Bubo6bt+78dOBNTkpC3z590KtnT0HgjU9MQsWKFTFx0iTY2tpi5IjheXoH77aN61C6TBnUrFULBw4dRtFixaFUKiGTyVCtenVcuHIt7XEpAnOI3n37o1/vHqhSqSI83AvlKvB+iEuEo6MjjIyMIJPJoFQqwTAMPkWFgWVZvL55Bl9f+2H6qMFgWRavjmzIFPCmxt7cGM6WppCxLOQyGewszeFqbwMrEyOUcXeBjGVRzNUBH9ZPRNzmKVjfrxVkMhZaTQruLh3eE5d2r01DWxJ3JeCVgFcCXgl488EhAW82Dwl4JeCVgPf3Bt7P4UGwsbbCyyMbch14r66fD4Zh8OHs9lwH3j2b16JF4wYw0mrR76/2uHxwG76+fYzEgPt4eP4o9m9chfFD+qNBgwYYO3as3sCbmvbt2iEu9mOGwEsPQvft2Io6NWtwwPspNhpRYcGYM2M6jIyN0blrN6xa+z9c9/tPFHj3HDmB6fMWgmEY+L16IwGvBLy/JfDGRwTz/sw3M1EolbkGvBZW1ug9ZFSOA69fcAz2nr0GI2MTeBQpmqvA26pVa7Asi6F//80rspZTwPst4DZsrS3RokHtLAHv58h32LH+X5ibmcHG2hrHD+zNGvB2/vWBNyEpCfUbN8Xk2fPTBd6q1arhyLHj+RZ4S5cpgzp162YKeL3r1UP/AQPTPa8/A3iTEhNRskQJjB49Ol3gffHKHxqNBkOHDUOlSpV0kSoPAe/D29ehUqmwc/du7v3pjJ+Jz0poDjF95hzIZDKwLAuVSpXrwLt37160atWKeyyXgVqNJo3qg2VZPL1wGF9f++H5paNgGCbTj2hITX/vCihgZQafoR0QeXY7Pt84gM83DmDPpH7oXLcyto7tBZVCgeGNq0Ihk8HRwgQn/pmMaN+tiDm7DZ+v+vDRVgJeCXgl4JWAN58dEvBm85CAVwJeCXh/b+B9+/g2ZDIZ4q8fzHXg/Xx9PzwLOOLGxgW5BrwtmzeDna0talatgrXLFiIhNED0Gbze3t6oXLlypoGXPpf6Am98RAgUcjluXT6vM5i5dOMW5i1ajOatWsPK2gZaIyPcevw8XeBVGxhApVLDq1gxaQevBLy/LfDev34RDMOg75DhmXpEwwX/SEHczQngdXErhGZ/dswV4PULjsH9t1FQq9WwtrHNFeAtVqwYDA0N4bNrJ6/IWk4D7/blc8GyLP63YFqWgDf1Gbz1veuCYRi0ad063wKvlbUNZHI5nodG6QBviZIl4V2vXr4FXkOtFouWLNUbeAt7eqJHj56C5/VnAG9yUhLOnzsHuVyOFStWcF8Lj/yAMWPHQS6Xo0OHDnj77h3kcjkCX73Is8A7fdIEeHkW5t1zsgK8rdq0BcuyqFen1vcd+rkLvElJSQgOTlk0PHv2LJwcHWBmagqWZXH3xG4OQI20hhjWuSUHvKPb1ssQeGu4O6NPtVJwsjDB6p7NuWfwpib12bvTu7VA70bV0by8F9pXKYEni4Zwj2hIjQS8EvBKwCsBb34+JODN5uHj4yN6ExRDWxIE6Irv/Mq5cVTor2cvNGKIRQg4sjopp5FSDPx4A2SRn9M3YgNpsQrB/MG98GBZ7P0IYnV6kCsAEGIDf7EJCQ0VWUkcnSyjcdq5oz8P8pyQbYY/cRRfDOGBbjQ/5O+kzzl57sQg50uYP9xcnNGsoTe+Pb/Cz38XuXx9cIqXz9f3cfl0fisvyWc2ENnI5dPFHfh0cQeGt2+Cid1b81GHHpiIDIJ4kxWikvqn2A/4EvwMTbxrY+mMifj66CwX3qD25XUOel9dOwWFQgH/wECubYhhv9DkJJq6BsjJCt1/hMUkYMqM2fAs4oWTp33xLvQ99zvJz+rqzVtwdHSC/+u3CHwbzGszW3wOwsDAALW966NH3wE8vBGrYC7WN5LfRwNvQERadABWAFwzg7j65oUI+NI4K4S/Yt9H//5XRMg/jQ6gzrPQwktoDP86FVsME1sAE4NbscUvss+jEYM3GaImUYIVp+mq0yT4iYEDbzGHCj1hEJoM0ZPH7xOTyWNHgWEYmJub4/W7EMTEJ/Ig9UrgB15OPw/ncuLZe16OEzn5nJ+zLyO4XPSP5HI18AMvN15H4cbrKBQvUx6Va9bhwPfO22ge9ooBLx0Se8mfqeHdAG7uHtz3kW2XXIAI+hAnCLqRsQm8Pi85KaWYlZurK2I/xvA+e15fTAMvAbBkBfavwU/x9c3DtFCQ8PXNIygVChzYsJyPCsHP+BW5w/y56CwKfG8v29atgpmpKWxtbHDy0P4UECLaMn0NpL7nzl3+QiF3d8FJG3/hnkoWxj70+Eff67Zz954YM2kq10+T/dGV2w+gVqvx8EUAQqLjqfEgNZ4ixj70pFYQTESq0tNVy3mYEkuH7E+oyTz5exJiubx6+QIMw3CLqSR602O5xKQkPPDzS3k+vs5kn0Qfsa+JfB+vr6TOCYkHSXTSzuX1GzdQsmRJDBo0CHPnzoWlpSV69OiB/54+5T6HP/9sh7Fjx/L7bOKc6PTL+oIZ9brIz17f8bPOvYR436n/LyAwEMbGxry5VCgVemON0JxLo9HAw8MDcQm69yryuqE3OpD3YbHNPrw5XVw8PIsUAcMweP+Bfx7JRazRA/uAZVmM79sFtSqWBsuyMDc2xL31M5HsuxEJO2dy+XR+C+JObwDLpjxmwcneDgE3fXUWtL7538I3/1twdrDDqD5dwDIM2jeqg68Pz+hsUiD7VB3gDbiTFhJ76RALb/SiHK8fDgvgJb2+l4vQWD36PR9SyXEEtegg2CfExeguPJAh+yCx64N8TTrQGZKWTAFvToe/SMM/xyFURM45b4GePOeRwqE2zvBDL/gLn0teyJ+hF5lEQF9sAU3fBTvegqkI4tIektUNb2TfJQFv1g8JeLN5SMArAa8EvL838LZsXA/GRtofBrxrx/aFgUqVa8BbsUxJXDmyWy/g7d+1PapVr44Tp07/UOANi0nAxKkzYO/gAK3WCAqFAtNmzOR9Vov/WQYDAwNYWlpCqVSiQ+e/8OJNCEJjdAFWAl4JeH9X4A14fA+16tRBv/4D0H/goF8GeKvXa4QixUvlKvAWLloMDMOgYGHPHAPeggULwsPDgwOgHwG8ttaWKOjilG3gTdkNFIF6dWuDYRj82bplvgLeUeMnY/Dw0ekCb0h0PPoOHIze/QfmO+CdMGE8LCws9ALeRo0aYezYsbCwsECD+vV/SeBNTEpCVHQ0GjdujGbNm+Pa9es6ADFp8mR07tw5zwJvYlISjI2NsfCfFdkG3mbNWkAmk8HB0THXgXfMuPGQyWSYOXsOPibw+z8SeL+EPEf/Di2gUiogl8lw738zUdDBJmUhIh3g3TtzKGQsiw3j++rALg28Jzcvh5e7K3q1bgSvgi4S8ErAKwGvBLy/3SEBbzYPCXgl4JWA9/cF3mVzpsFQo8HQvj1+GPB+urgDXRvVwMjB/XIFeF2dnfDi+pkMgffJhSPQGmrAMAxatGj5w4E3LCaB+10bt2xFmbJleZ8V3Z76DfobDo6O+N+W7RLwSsArAS8xeYiJT0Tg22CYmpri4tVrvwTwturcHQ7OLrkKvI9DP+LUrYdQKpUoWqIU/t26K1vAW7FiJVhZWfEA6EcAb+Tjq1Ao5OjduV2OAO+nmAhsXvcvTE1NYGdri9MnjukBvB6/PPAuWvEv2nboLAi8j14GQS6XY/qc+fkKeCtUqICaNWtmCLx9+/UDwzBQq9WQyWSoWrXqLwu8GQFEt27d8c8//+RZ4J02bRqat2iRIzt44xKS0LRpM7AsC4Zh4P/yeY4Db72GjWBlnQK0MrkcL/wDMgTer0/O4+uT87i5+18k+24EwzAo5GCTLvAuHNQJnetXxafzWzIE3m/+t+Dm7IAWtatCpVTg9u5VEvBKwCsBrwS8v9UhAW82Dwl4JeCVgPf3Bd6jOzbCo6ArvoT5/1DgDTmyFtZWlvA9tCfHgVdrqEH0i3sZAq+HWwH8Ub4MlEolr238DOBt2qw5Bg7+WxR4Q2PisXTlv2AYBpfuPJSAVwJeCXgJ4I2JT0T3Hj1hbW39SwBv/9GTYGpukevA+zj0I4aOnwJDQ23KYlXb9lkC3pbfCws9f/b0hwPv1zePYGVuhuYN6uYY8Kambp2U3bzt/mwrArxd4J4HgHf7vsOoWqOWIPCGRMfD5/Bx2NnbY/rMWfkGeI2NjTB//nxR4B0ybBjMzc2xbft2tGjZEiYmJr/sIxr0AYhixYrh2rVreRJ4b966BZVKhcdPnuQY8O7x2Qu5XA6WZXN8B+/ocROhVCrxR7XqcClQACYmJjC3sNAbeL8+OY9k343YMXkATLUaqJVKHvAG+vyDAnZWmNOvvd7AqzFIWaRoU68Gpg/qJgGvBLwS8ErA+1sdEvBm85CAVwJeCXh/X+D9EuaP6lUqYvu///xQ4P10cQc2rFyC8mVK5SjwPr92BiqlEl+Cn2UIvNUqlMW+df/otI0fDbxdunZF1WrVsXzlKowcORKtWrWChYUFWrdpiyHDhsHewQEsy6JZy1YwNTWFZxEvDl6v3v8PC1f8i9r1GmDfCV8ERcbB99ptLFm9DpNnzUOZchXg9/KNBLwS8P4WwLth02a0btP2lwDeGcvXQW2g+SHAm5oxU2aAYRg4Ojlj5PhJegPv0OHDwbIsdu/x0QGgHwG8K2dPAsMweHPvco4Db3L8R2z43xqYmJjAzt4evmfPIjEpCQqFAkqlktvtaW1j88sD77nrd1HIo7Ao8IZEx+Om3xNUrlwFPXv1ztPA+ybwFep8B/qY6ChR4J0wcRJGjh7NnasVK1fmWeANDgmFoaGhbp/9CwPvkcOHkZyYiBIlSkChUGDhwoVITErKMeCNS0jC5ClTwbIslEolKleulCPAO2LMeLCsDCqVGm/ef8DHhERMnT4dWq0208CbGoZh8GDxMCTsnInZnRrAzsIMk7u3wqfzWzIE3s2LpsHESAulUgmPAo6oVaEUzIyNUNzTQwJeCXgl4JWA97c5JODN5uHj46M/4lKwSk5w6d0iYn9CTCZQz+j7J8l0aFzWt6K8EPaGxfCBl54okZ2YDmAKYmZORbcicsYRBl56QkJOVujOThCyRVBX7PXTAEsOLukOOivJCSSmoZh+P+Q5EKrsSy+qZKYdkr+Tbl/ke+VPyqjqx9HvsXvLBlSuUF5n4k3uJvj24ho/zy5z+frkgkjSBsBfH/ry8s3/FpzsbLB96QzdQYTOwJCsAk0MRMiJZFw0XJ0d0Ltjm5TXH3iXy9e3T3g5sHsH5HI5rp4/k2XEpa99oRs8PamhP2+lUomKlaugfee/MGbSVKzesAULl6/G8nUbMW7KDFSuWg0WlpZYvHINbj95yfVrC5atgoGBAZq1aoM63vVRtFhxODo5oXTZcrC1s0Pv/oNQtnwFGGq16NlvILbvP4znweFc3ygGvHQ/SvbFJPYGRPArub+KiBVJHBf/TIT8uVcUumYZhgVC/xz5Ouh7Enm+yGuWvk55oEu1IbKt0f2Hvn2e2GBWvBo8MdGnKgvzUSOWDwuC1aj516loVWaxCCDup6gwwT4h9Ty1bfsnqlarxoPUywGRvJx6Hs7l+NP3vBx9GsblOAW+p1+Eczn3MoILib0k+K4/7NoOxrwAACAASURBVAuZXI7bb6K5+AXHcKFx9r+wtDwLi+XladhHLuT/p9tvUGQcbj56gSYtW0OhUMLYxIQDDvIeTU5qVq5aDYZhMGvWrJR2QWMd+ZkSEE9XVudhLPUs3a/vnhChYCP4KWaPHw6toQZfwl7xIvScdtGJJF0tnLiv1KlVEwzDoEO7P6FSKTFi2FD47N6Zkj17eNcHeY2R94eMFtqFIvZzYgvy5Ot4/iYUWq0R19eQ/RHdZwdHx6N1uw6wd3DQrTZPjglo0BRa3KERgFd9XuR+LQYO9O/8vlB75vhhlCtbJuX50m5u+HfVKl6flN4kv3GTJli6dKkwNOtgMwVA5NeIn9EFJgIjaGDiQTCFv3pCRVxCEv63fgPMzMx0xpv8PpuCEJF/O71d66kRXshIFFyApNv2kBGjIJPJUMSrKGzt7NChS1e9Ni3Q4119Ntyo1WoYm5hArVbjyo1bvNfxPiaBF6G5rVwuh5GRMYoULQaFQoEy5cpxvz86PhGubm5w9/BAdHwi7/P98j6Ql2+vbnLp2rgW1o7rh9KFXeHuZIdk301I9t2EltXLYVi/nvgS8oJIGhKT49T21cqAZVnUKuGOyO0zkXRsFZKOrcLRmYNRtUJZCngJkH39gBcSbsnfT+dr0IO0UDuEeZhNLK6lLLC9TgsNkTmNjVnFR/rf5iGuwGaSzIRGViEIpjGYt8D9mp9wIvQiJvk7qH+bf46pc0Jugslqv8bLx0yE7BuJewzVP5F9odhcPXObr9J3DnquLLYpjze/oxaPhDbt0HN6CXizfkjAm81DAl4JeCXg/b2B91P0e5QrUxoH/vfPDwfeuWMGY2iPDjkGvBZmpgi7fyFD4K1SqSK0Wi1ePfH76cBLRt/+9s2HOKz83yYwDIMmzVti3aZtCItJwOVb92Bra4eKVf5AcHTKz/heu4Xa3vVR2NMLFSpXkYBXAt58C7xmZmY47ev7SwDvmSdvwDDMDwfe1IwePxGWllaiwLtw0RIoFAr06NEjrV38BOAd0rsrnBzsch14k+NisO7fVTAxNgbLspg2bVq6O4V+VeANjo6Hiakp/gt8pxfwBkfHo3jJUjhy5EieAN7Vy5fCzdUVLMuifLmy8D11/Ptu3vgMgbdmzZrYuGlTvgDe4ND30BoZ5QngPXriFFiWhVqtxvqtO/T+i7SsAm9UXCIiYuJQsGBBNG7SNNPAe+L8ZbAsCzMzczRq2hwTps2E7+XrPOCt37AhFAoFbGxsIJPJMGHcWFHgfXrGBwzDwNBADYZh8Gj7Eg54zYwM8eb+lQyB9/n5g/B0tEG1ogWRuHc+EvfO54C3YhE3mBhpJeCVgFcCXgl4f5tDAt5sHhLwSsArAa8EvJvWrISJsRHO7V7/Q4H37PbVMDMxzhHgvX3tEgzU6rTXLwK8gwf0g5FWi+SYyBwF3mLFS8BQq/0hwPvmQxyeBIVg1sIlkMlkXLto17EzCri5ccCbmoDwGChVKjRt1QZVa9SUgFcC3nwFvAcOHeIeM/ArAO/VwA9gWRYHrz74KcBbv1FjMAzDA96zFy+jR6/e8PDwgFKphFwuR7Fixfnt4icAb6dWzVDEveAPAd7UyGQybN+2Jc8Br2cRL5y9elNv4J23ZBlatGjxSwPvmJHDYGlpAYVCgcYNGyA44AX1uIaMgbdzly5Ys2ZNvgDeuIQkyORytGzV6pcH3p69+6B02XLceOdHAO+oseMglyvAMAz2HTiUKeBt1bYdnF0KCN6zo+MTcersOXTs1BkjR48BwzBY/s8/osBboWRRKOQyvPRZic9X9uDzlT1I9t2EC8smorR7AQp3dYH3ie8+uLs6Y363ZhzupgLvrgl94GxtgcfnD0vAKwGvBLwS8P42hwS82Twk4JWAVwJeCXg/Rb/HxsUzYWtliWG9/0JywL0fArzf/G+hXAkv7NqyIVvAe/fGVRR0c8OCiSP0At6LZ05ALpch4l1QjgJv23bt0bJN2x8GvG8+xMH36i3YOzhw7aLVn/9n767DqsjeOIBP3AAu3SkItoCJqFi4dq6x6rp2d62urWt39665NnZ319qirgEqSChKSJvP8/39gVxmzmWGSyn8POd53udZFxjunTtzzns+ZzhvO/A8rwO8oTGJ+KlRY/A8D4ZhMGvBYgq8FHj/b4A38vVrmJqZ4fKVqwUGeBVKJZb8s+u7AK9SpUJRDw/0GTAIpcuUBcMwYFkWjo6OaNWqNbZt36mdDH1v4G3kXxNVKnh/U+BVq9XYuX1boQPe2nXrYfOuvXoDb0RcEqytrXHt2rUCBbxhQQ/RsX07GBoawtjYGL26dRVhRHaBd8zYsRg/fvz/DfDa2NhApVIVaOAtU6YsGjRsJMp3vgXwPg+LgEKRBrzTZ87KFvBa29igR59+ssArDGsrK7Rt01oWeEf0/A0cx6FKmeIi4J3crTWGtm2UJfDuXbMAXqWKiXA3HXg5lsWO8X0yKbJGgZcCLwVeCrz/v40Cby5bQEAAMckX44EIcbOBsyQCSIW+k3ydn43OCFkMJuBZhCSxGUXh5BIPEmiENzaJPEIMIjuSvCgUJoeU0p2bblKn7ezIkANeYZCQKzPhkUJdnU5ZAnSTUlJFRTXkEEPvjdZTpY+pgyjC75WBFhKlhedAmCiTBSTkCkFIFWsiC6uR51I0WRUOrOTkXTj4v3uLqJBg9OjaGR7uRTFp5NCMojlkAiks6CBKJomEUlTs4V9xfAXiPctmwMXBDveObMGX4Gv4EnxNDAdEcixKSl/ex+X9W2BmaoLlMyaIk1cBIggTpQkjh+HM2bMoX748UlJTda9zCdAli6eRn4e4mEjG50ZOVuTQXtgH6bM4ZWBoiDKeaUVN1mz4B5FxSWjboSOKunukFeEh+s3gNwn4Y9JUdO7ZF9Y2tvitWy/t14R9I4mzcgtqOVmwy06IipvlwViiA89CNCa+Jjw+OZYIPw/hZ0re31LjQ1yieFGL7E/EOJtZ0Z5MQqfoj0xIFADKMoSQIOxLdABIAnuzCDHOvZGeFIomMWlI07dXT7gXLSoqskYWQTv59I02yCJrhx+91saxx1GiEBZnEx7jbPBbUQgxWWNsglHT5mqBV1gs7dHrBFEICwaSCxlSCw3kU/jC627mnLlgGAa2dnZo1LgJWJbFhQsXvhZrSpL+HIlzLkZdAXAIQfdVkGThoLR4pA2yUNGn18/gW6k8GtSpqTOpFeGs8HolUVL0+olrQzixF0zC1Wo1AjZvzEBKomCn8PhyQCZX5FCuaK2+uSKJf527dMXQYcORmJwqm7sLv1a5cmWsW79e27foiySS96VOZP2U7solCzBkYH+U8/aGxshIu+Dw56RJWSOATMGyY4cOYMigAbCztUX9ej/Jo7ROfyIRop8jC0AJipfJFYCSAV65wj/p+aNGowHLsnjw32PttaBvrkvmz8L8hiwIJAUTZLFQ4fdFxCXhxIWrMDMzx6OQCMk5Y1ahz8M34ZmMr+v+2Qp7BwewLIuBQ4Zq3wuZXwnneGGxSdh54DAYhsGdJy8k53jkfWpnZ4fq1avjfWqKTkFQYS76aO8auDnaQmNogDUTBuPDxR2wNDXG8A7NdYpOCvvNLyF3cHrbGtSpWlmnEPGX57fg6uSAp+f26/apEgXX0gpZSuTqRIh+hji+KO8mgVdYYJMsDiYLvLkv3CVZyJWM7CwqSxV2lctN5BaxdF6z4PiC8Y1cMBAGWcRU+N50FjVF+5gThSslF6DEi/rkolNui5mR/Zoc1MoBrNwDN7ImIfFAGrlwpS/iZudBHWHfRYE3540Cby4bBV4KvBR4KfCmA296jBgyCMWKuiLm6d18B94vjy/Cq1QxlChaBFYWZqjhUz5L4L24eyPat2gE79IlcXrHOjAMg9M71mUJvEG3r4BlWXTv0QN9+vQpdMB76fZ9tG7XAYtX/oUL1+/gz5lzoDE2hqOTMxQKJTp37wmO4+HpXU4SeNPj+dtE1GvUBO1+60KBlwLv/wXw3r1+FaVKlCgwwGttZ4/O/QZ/F+AlrzWO43D12rUCCbylSxRDh1YtKPDqAbxz582HsbExjh0/qTfwtvz5Z7Tv0OGbAO+VMyfQqkUzlPPyhI2NNVQqFRiGAc/zsLOzRcMG9bFk4TyEPXsKhmHw6H5gjoHX1NQUpUqWwKQJ43Dt0vmvOc3/B/AOHT4cVapUEV0LBQl4m7VshQlTpiMiLumbA++WnbvBsiyatWgFhmFw7/FTvYD35n9B4DgOOw8c1Rt4eZ7H3j17sgTeTzcP4tPNg+jctC4YhkF933LYOmUY6lQsmyXw3ji4FRU9S+kA7/mda8EwDFZOG1tggPfi4V0UeCnwUuClwJvvjQJvLhsFXgq8FHgp8JLA++HdW4zo3wvtWjb9JsCb/uRu+JVDaFDTF8P69dQC79vHN9H4pzo4vHUtAtYuQ6M6NeBexBm1q1WGWqVCiwb+sDQ3w9WD22SB9++l88FxHJRKJfz8/LBu3brvCryVq/jCr2Yt2Ds4oH3HTpg6cw7WbNgsC7yubkVRt0EjNG/VBi5FXGFtY4OfGjRC1ep+UCqVqFrdDzzP43HYG7yMScLZ6/fQuv2veP42EQdOX4Rv9Rro0qsfRo6fjHnLVuPklVtgWRbnbgRq+0WXIq7wKFESFX2qoE69BmjRph1+HzdR26feevwMDo5OFHgp8BY44I18EQRLC4sCA7xFi5dEw5ZtCwzw3rx1q0ACr4uTAwb16vrNgXdXIQTexORUbNi4CcbGxth16JhewLt3336UK1cu34G3Y7u2YFkWRkZGaN6kEcaMHI4927cgOiIk033zXVxc8GuH9jkC3n379qF8+fKZ5DT/H8A7Zeo0tGrdpkAC77Y9B+DuUUybp35r4I2KT8aCpSsQFZ+M+g0bYe3Gf7IE3mevY8EwDBiGQZ+Bg/UC3lGjx0KlUmmvOxJ4NyyYhiZ1a2LtvD+1wPvp5kFM6N0BCp7Dh4s7YGFijIVTxsoC75Nz+6FSKTFvUCe8Ofw3PpzfipWjesHB1hqbF03Hl+e3vjvw3jl7BGamJjA1MYadjTUm/TEckY9vo0qlCujUvi0FXgq8FHgp8OZpo8Cby0aBlwIvBV4KvJkB76dXwajjVxW+Fcvj0t5N3wR4vwRfQ/LD86hR1Qfdf/0Fvbt0hEKhgFeZkqhd3Rcujg74e+6f2qcm/HwqYmjPzgg8vQ+fX96XBd6irkXg4uQIczNTqNVqnDh58rsB7+IVa2BsYoIGjZpg887dmL9kOSr5+MDQyAi9+g1EYFBophP2zt17opZ/XbyIisWiFWvgU7UauvXqC/dixTFs1Gi07dARRkZGMDMzx/K1G6FQKuHkUgT+DRrB1MwMHTp3x4Rps9Fn8DC4FnWHvaMjRk34U/sE74lL/8LQyAjHLt/AziMn8fe2Xfh9/GSYmZtjzpIVCIlOxMXb92FmbqEzLlhZW2PO4uUUeCnwfjfg/ZAQC4WCx63Q6AIBvOWrVEPl6rUKBPCyLIvAwMACCbxWFhaYNvb3bw+8Wwon8KYh7z/QaIwR8BV55YA3OSUVVatWw9Zt2/IFeAf16wN7O1uYmphg9ZIFMlgqBt5hQwfD0tIyR8DbsmVLLF++/P8WeHfu2o0GDRoWOOANfPIcJiamWLxyzXcF3vSYOGUa+g4YqNcTvMVKlATHcQiTmeOJgXcMNBqN9rqr6lMJLwKva/tDa0sLmJkag+d5GBmotcC7/s/haZDcsj72zBoFc1NT3D29XxJ407dp+K1BDSh4HuWKuaKInTVG9+uGL89vFQjg3bh8ARr418Kn189w69xR9OrSERzLwtnRAQqFggIvBV4KvBR487RR4M1lo8BLgZcCLwVeKeC9cDAA08f+jhLurqha0RsrZ07A1uVzEH79RL4B75fga4h6fBsW5maYMmYEwu5elt2DVxiZAe/2VQvhX8sPLMsi5P51sCyLKVOmaD/v7wG8x85dQqOmzWFiaorbD59qf27MpCnw9CqHpi1bSU7Ye/YbABsbW3iVK4/+Q4ajWctWcHUriva/dUKrtu3AsizKV6qMRk2bY9q8xdhx8Dh6DxyKrr3762zRMGTkGNEevE/C30CpVGHXsdPYvPcQ/t4agAEjRoHjOGzbd1h2iwYLSyv0HTKcAi8F3u8KvA729jhx61GBAN66TVqgeKmyBQZ4Hz1+XCCBV2NkhL8Xzf72wLt1U6EF3sTkVKxYuxFKpRJjJ0/NEng3bNiIWrVq5wvwmpubwcHeTgA5+gHv+6QEsCyLi2fPZAt4jx49CgtzcyQnJf3fAm/gg4coUqRIgQLeK7fuoVTpMhg5drwoT/2ewHvw+ElUrFxZL+C9/fg5GIbRG3hPnb8AhmHw5PEj1K5dOw1yDQ1x+kAAvD3LwFhjpM1FLU1N8LN/VS3yTur5S9oWJNuXYNmMifAsVQIxj65LAu+XkDv4cH4rwvatxJRe7bBv9igt7hYE4B0xoDemjR0p2oM3NPBfzJw0Du1ataTAS4GXAi8F3jxtFHhz2QICAsSTdTJyCLo5mmy/kZ5sZwd/JbE3mkwuMqqgkxMlOeAVog7ZWYgrI4uRVQpq86LD1AXeFNlOUwpx5ao+y3Wg+gOv9GRI6vyQ50huIMqLgUkOccmQG7REwCtAwmwBryBkgZfAZRHICCstkxVRRUBDTGSISc7endvQqkVzuDg7wduzDF7cv4mPMRE6E3bJJDT0nii+PLuREf+dF8XnB2e08eXRBXEIkFiIvSYaDWytreDi6JAWTo5wcXIEz3FgGQaVK1bAgV07UKdWDdmkQfhZkQs4wvOv+zlmf/AfMXocrG1sMXLsBPA8D0cnZ5SrWCltm4XwKMmJ0ZRZ8yS/1rV3X/hUqw6lSoWn4W9l+7nMwtTMDGW9yqF6jVqoW78hmrT4GX9v3q79+sBhI9G5e2/RcdMjO5O7nITcgp3sz+k7jhEh/DnyvUqNEeR9KjU+vEsS37dk3yUGApmK6bIhBBPiGAIwyU6/KcIWQV9CTixEEzgShcgJijAkq25LA6+wHyvn7YWAkxfx4FU8HryK1+Jqelx4Hq2N00FvRSGEWzJOCeJM0FttnH8WLYorITHa+LVHX9g7OuNO+DvcCX+Hh6/itRH0JkEU+i4mCMcLsn8SLtaSnxvLsnge9CTtsyL7eiHqkRNewSRTDLqPxCFabCPAQfg14uc+vQqGUqnEke3riQrjYaLXJVmROzlRVLlbfqEho/K4Wq3C7s0bZCbzgutQiHoyFcDloE0HfwWflVyuKJf7JCangud5lCtXPoscNi1s7ewwatwE8f1M9hkS+YFUdGj3CyzMzfWGTrJievHixdG0abNMc9r0eJ+SjN69eqJSpUrQaDRwdHTEzy1bZPoaRcBL9hUyCCO9sEQcQ3jfCLA6DawFFeR1+tuMnEwujxReB0YaDcJevdZeJ3IPcQjHFblq8OS+/1K5CRlHzl6Cs0sRTJoxW2cxQd/xlZyPSY3lcteyTsX62ATwPI+Q19E6P5dZ7qNQKrE5YJ8otxaCt/CcdurcBY6Ojmj1c0uo1WrcvnAKjev/BJZloFAoUL9GVW3+uXPBZDAMg0MrZuBz4Cl8vLILrg62aPtTdXwOPAk3R3vsWfwnPgeeJIqWBWcEsWgmrj9B5NnCfX3DHopD375Y8DOfIh6L42uB5U+vgvHxTSjq1amF/Vs34OObUBGCdmjzM6ZNGIOP0RFpkRfAK4WjMRHEGPFSOmTBV0/E1bn3hZAqXhAUj6fS/Y74vYSKQwi65PsRvGa5/EdnbJTI8+QeUNL3ATHyITG9PUEOYMkQGUuyZJC5kAhuZR7MEc7hdPoWPedxcv0OBd6cNwq8uWwUeCnwUuClwKsP8Apj6vjR8CpbGs/uXS8wwMuyLNq1bILBvbpgcM8uGNS7Owb26gZrK0s0rF8PH+JjULdObTRt3LDAAG94bBJWrf8HFX2qwL1YcZy8dD1PsNS1qDsq+fjqoKQ+wJtVMAwDK2sbCrwUeAsk8NrZ2mL01NkFAniHT5wGUzPzAgG8DMMgPOR5gQRejmVx/8Kxbwu8KhX2bCncwFumbFlYWVnDxcVFL+C99yQYJUuVxrx580TAu33rFrx88TzbwBv0331wHIflSxblGHgnTZ4MY2PjLIHXy9MTixctQtSrSNnX+P8EvBUrVcLJM2e/O/AGHDwKcwsLzF2yPNO/9PyewBsVnwzfatWx68BhvYCX4zg4ObvoBbwajQbFPDzSCq3t3qXFwi6/tsPH6HDxX5MFnkKTmr6wsTTXAu/47m3Tnhg+vQNFneyxbtrIQgu81paWeHHvXx3gbdGkEZbOnUGBlwIvBV4KvHnaKPDmslHgpcBLgZcCb3aB92NMBKZPHIuypUsi+N8zBQJ4eZ7DlUMB2gQ1PVEqU7I42rdtgw/xMRg1fCimTppQoIBXGHmFpTsOHMGlOw/yBXgfv4zKFHdfxiTB2tYWJy79S4GXAu93Ad7YqEgoFArcj3xXIIB3/l+boVKrCwzwvokML5DAyzAM4p89+ObAu7cQAu/x48dRt25dqFQqqNVqrFq1BsWLl8DRc5ezBN5X75Jw6cYdqFQqHD58GCmpqRg+dCgYhoFCwaOctzfUajVMTEzg5uYKv+rVULyYB1YtX4rgxw8REvQE506d0N5vhoaGMNZosrVVQWbIwPM8du/ZKwm8586eQalSpTKO84MAb8dOnbB0xcrvCrwbtgVAoVBi5bpNklv5fW/gLVmqNDZs3SEJLcbGJliwbBXCYpNw4OTZtG26ZszKEnh9q1YDwzBYvnQJ3icn6aAhCbyfA0+BZVlsmjkGH6/swscru+BTphhsLMxxZNVMWJiaIPHG4UIJvE4O9ujVpaMO8E4aPRIN69ahwEuBlwIvBd48bRR4c9ko8FLgpcBLgTcnwPsxJgIzJ4+HWqXCttWLvhvwHv1npbY68tUjusBbzN0NXTt1xIf4GMyeNgVDBw34vwfezPq4vAJeKdx9GZMER2dnKJVKhMYkYu6SFZg2byEF3h8MeI8e2Ie5M6d/F+A9ceQQqvpW0eLu9wbeXWeugeO4AgO876LfFDjgDbt3FSzLpkHCtwberRsLFfCeOHEC7du3h1KpxLJly7TH6tuvP8ZOnqoX8L56l4SfW7XC5i1bkJKaCs+yZdGkcWOM+eMPqNVq/Nq+PRYtmIce3bqhVo0aUCgU0BgZgWEYsCwLlmVhb2eHlPhYcByHNSt1C51lF3i9vcuhdp06ksA7oH9/TJo44YcD3qnTZ2DgoMHfDXiX/bUeagMD/LNzD5EDFCzgNTU1w8NnIZK5isbYGL/8+pv2/3fp2QdqtRovXkXLAm9CsngLE32A10RjiFWThmuB9+OVXfBwcYSHiyMG/9YKvzX7qVACb8O6dbBz/Wod4P1nzQooFApcOHqAAi8FXgq8FHjzrFHgzWWjwEuBlwIvBd6cAu/HmAjs27gKlct7oaF/TVw8uOO7PMFrZ2MFz5LFRAlqeqLk6uKMfr174kN8DIYOHIDmTRpT4M0n4A2NScTD0EiExiSiZOkyYBgGgc/CKPD+QMDr5OAAnuexfOG8bw68M6ZOwaAB/QsM8N56GQuGYQoM8Ca9iy1wwHvlyG7wPP+dgHdToQHee4GB2oXMNm3aaPfgTUxOxc5du+FXq47ewNu+QweoDQwQHRMDtVqNDevWZrkHb2xUpPa/OY4Dy7IwMzPNfPuGbALvokWLYWBggKSUVIS8DMOw4SNgZGQEewcH2Nvbg+M4PAi898MBb8CePfipXr3vBryOjk5YvPIvHcQoSMB76sIVlCxVGlHxyZnmKqHRiWAYBiYmpgh5G6/9WslSpWFv75DnwGtmosHCPwaIgPdz4EmolAoYGxmiRkUvzJ8yvtABr1eZUrhx5qgO8H6MjkDThvUxYdRwCrwUeCnwUuDNs0aBN5dNB3ijczgZlgFe2arlgiAnPMKQqyqtA76C16WTYAgSCn2Bl7zphVUWyURKiJkkwOqLlPriI4l6wk43px2tVKdLRraAVzAASIFuVugtgg+Z0Pe8JpMhA+eiSRoZMqguPCfCwYaEQblBRK56sHDgiycGWuH7EaORuHKqZHEVcuIknLgkxWc6gVuyeBHs7OxQsUJ57N6xHVERLzP+bCs6QpyQRjySxt5nN8TVfl/cEoUQjdOT3/fhj2FhboaqlSumJaBvQrUJm6ODPYYPH473qakYM3o0xo4Zo5tESKAuWXFamBiQ/YJwAq1vYpCdPWx1Ft/0gE454JWD5pxG+rGNjDQYNmoMdh48Kjlpy4vIzWvMHKylK3vrLL4IPu+od8naICvxCq8tsm8U9i26wCsE3cQcRoIgCPzVE3jJiYCozxX8rnTk2L55I/YFbNdOhE4c2qcLvCJ0IyZYUthLgm9cRqSfw59/boX1GzbgcVSCNgIj43H2XhDW7zmKwMh4XA+N1cblFzGiuPAsWhvnyAh+qw0hEl8LiRXFzbA4bdyPjAfLcdh37l/cj4zHo9cZEfw2URTC+5m8ZoX9jHAczmyv0gwEy+ivUxLiwDCMdkJInnPRRJio3i0ECFH/TcCBXLV2UeV24aJf2AOUK1sari5O+BT5JKPv/hqia0GIrDrjkRB4icm24DoRvmeVSoV92zZmTLajyZCoWk4cX4x6YswU3mM5XUhO//7LV66A5/lM88K4d2noGhT+WgdzX73LyB2mzpwNjuMwY/Zc+FTxxcYt28HzPLZs267NY6RyB2EMGzYMGzZskPy6XJ4qzFOE165SqUSzZs1gYGCA/v374/KF83jxLBghz4IR8iyIAH09gVcG+/VfZJJDHrJivfS1IDw/5H0rxBThHCLw4SM4OTnrlbtLLUSTuUokkVdKjYVhsUmwtLLC3achOl8j8wy5RVLZ+ZjEwzfkGC2XB8+YOx+/demGV3Hi13j3aShUKhXOXb4KGxtbNGzcBMtX/6U9R2cupf3lQFR8sug8bedIywAAIABJREFU6ixoCq4tHeANDdTGl6Cr+BJ0FZbmZpgxsj8+3z+dEXePo0/bpnCwtsTDvX9DY2SIs1tX4kvwNXx6/TwjoogQPukrANdPr4L1x1/hAxfh/4m+Jvo58viC1/ExJhIajRGiQ57oAOPH2EgU93DH5LGj8DE2kriPxOO0vsArGpt0gFcGdYX4S/yc/ve3ngs45HxJ+DWyTxKNR0LsjSRCAqFJ1CVflyBXlO2LJRYYSZzNjgXIPRCTkyDnXDkNyYdx3olD6sGcyGwgLjlvEPZlFHhz3ijw5rJR4KXAS4GXAm9eAO/7lGTExUSjmq8v6tSuBQMDA7i7uWLb2tX5DryfIp8i+MZZGBkZooF/bRHw2tpYY/z48XifmorSpUvjwIEDFHjzGXh9q/thzpIVuHLvP3Tt1ZcC7w8EvNqIj8aYkcOhUqng7VX2mwCvQqGAi4sLLK2sYWhkBJ5XaJ96ZBgGbTp1++bAq1KpMHTspO8KvO+iowok8P4xoAeUCgUi71+lwJsF8J44eRIKhUIyN/SvVx9r/9kqC7yBT59BpVLBxsYG02bOhne58mAYBl26dssW8GYV2QXe1WvWQKlUwt3dHQ8fPPjat0j8JcIPBLzvklJgYmKCkPCIbw6885etSisQlsnXChLw/tzmFyxesVoHeF/GpBVUMzM3R5du3bF24z9wdXODtbUNLv17A1HxyVAoFFizfmOeAq+tlQWa/1RTB3gPLJ0CjmNRqUxxbF44BSWKFsG7e2cKBfDev3YBPM9nio3Xzh6Du5ur9i8jKPBS4KXAS4E3LxoF3lw2CrwUeCnwUuDNK+B9n5Is+rnFs6fDxckJk0b/rjfwli3hAaVSgd1rFmDxn6P0Bt5PkU9x4cheMAyD2+eOaxNESwtzzJgxA1u3bkWpUqXwJiqKAm8+A29YbBIOnjoPC0tLqNRqDB01hgLvDwi8504cweAB/fDk7vV8B97HT4PAMAyqVquGwaPGYdbS1dh68ATO33+GwMh4TJi9CAzDYNrSv74p8NaoWx8sy+GPKTO/G/BeOn8WDMMgJiKkwABv0JXj4Hkek34fpEWGbw28+wsR8Abs2gWVSiWZG/45YxY6d+8pC7zpEZ2QjN37D4FhGEycNFmUx3xL4L1x8xaaNGkCX19fHDtxguhbKPC+S0pBZZ8qOHby9DcB3jmLl8PWzh7OLkVQoVJl7Dp0vMADr8bYGJWr+GLpqr9Er9HcwgIMw+Dv9Ru156VX335Qqw20ebhGowHDMJg7f2GeAW/X1k1hoFbh3b8HRcD7+e5xKBUKsCyL6/s2YETPjvBwdcalw3sKNPCWKVkc/rVqwNHBHsH3buhgY+uWzTD292EUeCnwUuClwJunjQJvLhsFXgq8FHgp8OYX8H6MjkDog9uo718b7Vs2QdLzu7LAu2bGOJgaa8BzHFRKJViWhbODnSTwjhncD9V8KqJKhXKo6O2Jcp5l0/aaDA/SJoimJiaYPXs2XJydcWD/frxPTZXE3WcvIxAcGq79rK7dvkeBN4d4euTcZRgYGMLByRkjxoynwPsDAm8GrGTg7oY1K8BxHHZt3ZinwNvh11/B83wa9hJbNKRHk1a/gGEYeFaojInzln8T4L0fGQ+GYXD5Ueh3A972v/wC1yIuBeoJXjcXJ/iU9xIhwzcH3u2bCg3wNmrUCBqNRjI3PHf1Olzd3PQG3pCI1zA2NtbZG/hbAu+8+QtQtWrVjOuXAq8O8Hbq0gX9+g/4JsBbpZofxv85HZ269ZIdJwsS8FpaWmn3hFYoFLCwtEKvfoPQ/Oc2eB0bLzovm7ZuR5mynto8vEbtOmAYBg8eB+UZ8H4JugrvUsXg7uygA7yf7x6HX4W0HLVt47qYNqIfOI6DV+lSBRZ4vcqUAsuyMDUxwaGArSJs7N+7JxiGwamDeyjwUuClwEuBN08bBd5cNhJ4ZVEhO/grU3BNCnuzA7xyBdikCq6RCYXwBiUnVHIJhbAzIguRCRM1MlGXQsrsTK7zuoOWe5KRDH3BN6fAKwfgcqgrF1LnUgduZYpXiM5zUopkkTq5Yl3CgSc7G7nLFUoRFXIifp+42F9GkJMtucmc+FymyIT09Sw8/wMHDoRGo0GPHj2wf/9+UQI0f/58uLu7o3Hjxjh86BBSU1Nx5coVNGnSBHXr1MZvHdprJ22fol5ow8baCk4O9mhYzx9NG9ZDy2aN0aZli7Qk7msyxHEcVCoVihXzQIUK5XHrxr9o3rwZhgwejAf3A/H4yRM8e/4chw4fhtHXauFOzs6wtLSCSqXC3PkLsHX7DryJiRN9jvoWWZMDRrnEQKcgiZ4hBl5psMwP4BXG86i0fT9vPHyaKZDqG2TSJQzxPZFx/nXxXRi695J0SB9T+NkLQZdMWKUWAOOTxPejzsRSeI/pFFnTB3TJYlQE8IogSv+FMukia7GQLnCUMXmbNmk8WJbF3ctnM5nUkEFMgGKFkTEJjE5IxpTpM2Fnb4/ohGRRPvDodYIoRk+ZBVMzcxQtVkJb/Cw9hMXY/g2NFcXVkBhtZIa46SEspPbodQI27z8Gnufx6HUC/nsdrw0yxxHmWuR1LryeRNhOfP5SE0lLSwsMH9hPsriLCBWIv4oQFt4RLq7p4O3zW4K4IQ7hAl3IXXRu0xwaI8O04kTCQj8EMoiQVaLo2YeEWAL4iOI35CLB11CpVNi/Y3OmT5XrhhAqZBYdSFAUTsLJe1UCgjPD4JTUVDg5OaFT586SeUxsYgqKurvj4rXrWL12PRavWKXtn0jwS7+WeJ7H69h4Ue4gzGHEBXL1K7STVbEd4fcNHzYMM6ZPF/RzyRIh0//JFY7Vs09KWzCSKu6YHQASLnyLF9OFnyWZf8rl8YMGD0HVqtV0EJcMucVnuXwkPDYJ/YcMB8txsLSy1gs05IqY5jxXkZ6PCcdhcgFVoVRCoVBokVepVMLCwhJPn4fo3CsHDh6Ck7MzEpLSzplKpULjZs1F+T95rYn2myVAUYSqxN7ipibGaF7fP9O+UqVUoHOrxvgSfA0mxhoUcbTHl5A7OotrooU2Qd6bFhIQnGUIt4TIOJ7O73z7Eu9ePgHDMGjcsAFWL18quI/eoEb1qqhTqwZ2bPxbDJGSxQr1B17hMXRyAOEinEy+oNNPS/XLZP8h+vyJB2Jk55sp0v2YsL+S659kQu6hmpz0LTmFWh1MFdyL5DgjFXmFuHLF0/QtpCZX5Fx/4JUOCrw5bxR4c9ko8FLgpcBLgfdbAG9qaioeP36M2bNno1q1arC1tUEVn8qwt7dD69atceb06UyP8SEhFi2bNUXfXj1EwPvPqsVp+4JFh2lDtEoveMqgcaOGYBgGxsbG4DgOw4cNg729PTw8PFCkSBE4ODhArVZj6rRpeBIUjM5duuBJUDAOHz0OQ0NDuLq6onWbNhR4c/Ck7LylKyjwUuAVP6Ej+dRKzoHXx9cXPr6+WQLv/ch4nLjxAAzDYO2uIyLg3XL0PEp7lZcEXqVKhdLe5bMFvL9PmApTM/PvBrzTJ48HwzB4L3yq6TsC74srx8AwDOaMHf5NgffV8ydgWRaGhobahbz9O7cUCuB99vw5GIbB06BgWeDt0as3ps6YCQdHRxgaGmLV2g2SwNulWw+4urrp5A7fEnhr1qiBTZs2UuDNIo+vWas2lq5YlS/Aa2Nrh4qVfcCyLBo0blrogDd9bDU1NYVSqQTDMFi+ajXeJaVkeq/Y2triwcP/tMC7fdfufAHeQ/+sTtv+YeJIUT/Zv3M7sCyLt7dO4EvwNUTePAWlQoFnlw4XOOD9+PYl+nbrjL69ehL30RtUqVwJfXp2033SlAIvBV4KvBR486BR4M1lo8BLgZcCLwXebwW8wnh47zb69emNqxfPyx4jPcH5yb8Ofh86RJuQli5RDP41/bIE3g/v3uJ9ciI8PcvC0NAQRw4dkEyOyAQp/XNu3bYteJ5HxUqV8To2ngKvnsB74tI1cByHyTNnU+ClwJtvwPssLAJqtRp3Hz7WC3jvR8bDq0IllPL0FgEvwzDgOA7Vav+EPiPGopRXeZT0LIcSZb1QvLSn9usqlToj1PLBcTwcHJ2/GfDGR0Ug+ME9XD17Avt3bIFarUa71q2IP3P9fsDbpG5NeLi5pOHuNwTecl5lYaBWY9NfK7F25VKsXrIAUvtCFzTg7dylCxwdHXXyQRJ4N2/bAb8aNWFgYAAXV1d06tpdEng3b9+JmrVrfxfg3bxtO2rUrAlXV1ecPXOaAm8WefyBw0dhaWWFt/FJeQq8h06dh0fxErILtIUFeGO/5r3/PQnSnr/M7hUvb29cufYvohOSwXEcTl+4lC/A+znsARQKBVbOmqTTV5YrXRweRZzwJfgavoTcwR/9u6OkuxtWLZhV4IB375Z1aNywgeg+igl/ATMzU9y5eoECLwVeCrwUePOlUeDNZaPAS4GXAi8F3u8BvKJ9qvQA3phXYfD18cHkP4bjweVTYBgGdy+d1gt4K1aoAFNTUzy4d0dncq0P8AY+/A9KpRK8QgFXNzdExryjwKvnE7w8z2Pe0hUUeH9g4A1+cAcmxsb5BrwNGjVGpy5dtedcH+DdfvQcGIbBwnXbRMC7cus+cDwPI40xbOwcUKtBE9Ru2BR1GjWDV6UqmPPXZsxfuxXz127BvLWbsXj9VixelxFL1m3FknVbsGTdFixdnxbrAw7mC/BevXwRDMNAwfNgWRYMw4BhGLAsC57noVIqYWdr+3W/v4IBvEqlAitnTPjmwFujelXUqVmDmPgXDuC1sbFB//79swTe8KjotP0yTU2x++AR2S0aVqz+CyqV6psC75q/16JipUrwqeKLdRs26uYSFHgzzSkPHjkGtVqd50/wjp00FT369v+/Al5hZHav+Pn5Yeas2bD4WoTtwdPgfAHeZ9dOgmGYzPvK4GvgeQ7tmtbDl5A7CDp/AHWq+WDauFEFDnhvnT+BsmVKi+6j9m1bo3gx90zGcgq8OQHesaN+x7DBAynwUuClTdAo8OayUeClwEuBlwJvYQDeDwmxePrwHsxMTXFkxybwHAe3Ii5ZAq9arYZKpcKr8JeZTq71Ad708PIuB6VSCUNDQ4S9jaPAqwfw/rNzDx6FvqLA+wMCb8tmTbBs4TwsWzAXJsbGGDlscJ4D7/yZU+FW1B0bNm/LFvDej4yHrb0DDAyNEHDqCv7aeQg8r8CNl3Ho2HsgGIbBiXvBud6DVxg5Ad5NO3Zp9wVv1rIlZs6chY0bN2HUH6OhUqng5emJ82dO42HgXbwNe5HpHrwFBXiH9ugIc1OTDNz9hsCrMTKChbl5oQRehmHw5OnTLIE3NjEF1jY28KtZCxUrVYZv1eqyT/CaW1jgUfCLfAfehUuWomSpUqhdxx/bAwK030eBVz/gjUtMQYkSJXHs1Nk8BV53j2KYOG3mDwW8jRo3hre3N1iW1Z67/ADebSvng+O4TPvKVdNGg2EYXNm1Vvv/dq6Yi2YN6xU44I1+/hAmJsai+yjs6UOo1WrEvw6jwJsHwFve2xvlvL0o8FLgpU3QKPDmsgUEBOh90cpCsAz+kpVUxdgriMwgV58gjiPCXuJ3i4E3I3QTiswhjcQ0csIuWxVdAsjI75MC3USiwi6Jy6LOOkEcch12TkIOf3WAVwgaOQReOeyV+16pas7kBEWUVMucV51BUeYciwaYd4KqnXFJopAbRORATrQI8U78O8jJXGbYFJsofp/ktSxEbvKzEp5XcjIqFclk6Anu5OvasGEjypevkLZ/2qb10knj18SoQvlyaNaksRiUZYBX+LudnJ2xI2A3Ll27Dm/vcmAYBkqVCkqlCveDnksmDnJoL9ff5uek6WWM/PWUXbjV5xoNj03Czv1HYGRkhBMXrmQsVpAh6G91IFXiutZJGoWRDwkkGVJ9o+w9RkCIPPAKQmfCIMRaAeiSkxVJ7CWASWciI5ysECH83VKVouNj8CHuDTiOg3/tmkh8HQL3oq7o0bljGs4Kq5ELK1+/DZOvki1czImLQsd2beFetCgu37wrumaEYzu5APw0KkEbj14nwNevFhQKBYxNTKFSqbU4+yCSiFcZIURb2XyE+NqTqIwgX5fwPkq/ppesXA2VSoXqfn7o1r0HSpYqlfbErkIBW1tbGBgYiCeCggUusuK7CAvISb8E6KahbgbAfg69p40vz2+KI/hfQVwTx1fotTQ3xcAu7UXYIQJe4nWJqqBLTNA/JMbhfWK8Nj4kxIkjPhrRESFgWRZnTxwhAFhw7ohjikJ0TGLyTaKuKAT3A/G6hK+ZXHwhF0kVCgVOnT4tGjMZhkGXbt21Y6ZwvH71Jhr1GjSAq6sb+g0YKJm/VahUCbPmzs898GaSB79LSMTMWbNRpEgRNGvWDEePHtVjsV6/ReScYIoO+JL9lT6fYbz4miGPL/rdxGsWfnbkQwRSqCscR8aOn4jKPlX0ghY54BXmAw2bNMOaTVszHcv1BYzchFTuQC7kCvMscm4jNf9KSsn8mnF2dkaHDu3BMIx2XBbmpe+T4kUhWiQjgVeIpa+CRHH9xD7wHIdPr57ic/h/olg+fTwUCkVaP/riNr68uI3QK0dha22VKbJmHqEykfmY+TE6LIsF1cyxVK1WoZyXJ37yr40n927iQ0IMWjRrir9XLpNfGJME3axCYuElLkr0lzuiBzpiCVCWA1KZxTTRPISMZOmQmh+Rc6ScPjgjh7hSc1kScuXmqznB0qwiJ8CbU5OQA199gZfsd6SwN6t5kDAo8Oa8UeDNZaPAS4GXAi8F3sIEvMkpqahduw5YlpVPEr8mdgYGBrC0sMg28M6cPRscx2n/7Ll8hQq4euM2funwK+YsWKiTzFDgzfz7X0YngOM4NGvZigLvDwa8F04cwYe4N8STt3kHvFUqVwTLslj59/ocA++j1wlQqlRwLeqBvWevFgjgnThlGuwdHMBxHIyNTUT9n1qtxs6dO/A+NUUXGwsw8Pbv1BYKBa/zNFt+A+/KpYugUqmgVCh0n+4tJMCr0Wiwes0a7Xg5Y+YsKJVKsCyLXbv3oGGjRmAYBr379EPbX9ph85ZtiEtKwf3HT6BQKGBja4ttu/bo5G+Tp07HoCHD8hR4b98LxISJE2FlZY1f2rXD+fPns/HXWBR4pYD3yPGTaZ9jwO48A94efQdg0vRZPxTwrlm9Cm3btgHLsqhYqVK+AW/Mk9tgGEYLvM0b+GNory74HP4fSri7pm3fIADeLy9uo6hrEdy/fLrAAe/COTNgYmICd7e01x3z6iWGDOoP1yIuFHgp8FLgpcCbL40Cby4bBV4KvBR4KfAWNuDdGbALZmZmmDZpgmSSeOvaJe2+lE//u59t4LWwsEDjJk1w8sxZHDp6DO+S0q71LTsC4FejJgVePYE3PDYJdvYOMDQyosD7gwFveuQX8H6Ii8LGv1bAx7dqroC3VFkvOLkUEW2v8D2Ad9GKNegzcDBYlkWrNm2117aw/+M4DtOmTilUwHti83IwDANba8tvDrwTx42GUqlM+7lCCrxWVlYYNHgwunfvDoZhULp0afjXrYufW7VK277DyQmVKlcGy7LQaIyhVKnAMAw6dPwNcUkpmDx1GnyrVdPJ3/5avxGt2rTNU+Dt1KULvLy88O+NmxJ5MAXenABvbGIKZsyeCzMz8zwD3knTZ6NH3wE/FPC+DA2BsbExFi5ZBpZlcfXmrRwDb5d2bVC3ph88S5eEo70tTIw14DkOZUsWh5WlBRzsbDF++EDwPA8TYw0YhoG5qQmMDA3gaGejA7wdWrfE30vmFTjg/fDuDTQaDawsLcHzPA7s3okj+/egbp3a+BAXhQWzpmPD6uV49uAOBV4KvBR4KfDmSaPAm8tGgZcCLwVeCryFDXiTU1Lx5OlT+FSqiGGDBmSaJN6/dR0Mw8DF2QlGRkY4fvig3sDbq3dv8DyP9Zv+EV0bMYkpuHjtBmxsbCjwZgN4z169iSt37lPgpcCb58D7IS4KZb28sXDZShQrXiJHwDt5ziIwDIORE6d9N+Ct37iptkCaqamZ6NoW9n8NGzZEiRIlChXwfnl+AwzDIOrmyW8OvIlvI8EwDB7fvVVogVf4lyQODg5gWRZbt21DUkoqJv35p84WDQnJqRg5ejQ0Gg0sLa0QnZCMqtWqY9Xf60T525ETp+HjWzXXwBvx+g1ev43BjoDdKFrUHQlJyTJ5MAXenALv2/gk8AoFIt7G5gnwrtm4FQ2bNPuhgPd9agrKlCmD4b+PRGWfKnD38MgR8LZt2Qw8x6G6TyW0ad4EI/r3xIo5U3Fq92bwfNr9aqBWo1enduA5Dp/D/0PbZg1RpYI3PNxc0MjfTwd4F838E726dCyQwBt44wpYlkXAlo34kBCDS2dPwsbGGu3btALP83B3c0OrFs3w5O4NJL+NpMBLgZcCLwXeXDUKvLlsFHgp8FLgpcBbGIE3OSUVcZGhaFS/Hoq4OGPezGm4eu6UNkm0sLCAX/Vq+JAQi6aNG4HnedSq6QeWZdGta1cd4N26bRsYhkGJEiXAMAwWLV6icy3HJKZg4p9T0btvfwq82QDean414eldjgIvBd58Ad4/xk34+mRj2RwB76PXCeB5Hss37fguwDt7yUowDINtew9i0849Ote2sP+7cSNt4SrsZWiugHft4jlYNnvqNwNeQwM1Ni2Y8s2Bt1H9elAoFLhw6lihBV61Wo3NW7YgOSUVQcHBcHJy0hk3STRM73MMDQ1R2acKtu/aAydnZ4S+eqPN2+799wRqtTpXwDtm3DjwPA9DQ0NwHIf1G//JIg+mwJtT4I1OSEa58hVw/My5PAHew2cuoqx3uR8OeL29vaExNkZcUgpUKhV+HzkyW8B77/JpsCyLdUvmZbpFw63TB9GgTk3YWVtpF2ZaNa6v3YO3qIsTqlUurwO8V08cgHfZ0gUSeOOjwqBQKDBsUH98SIjBvRtXYGtjAztbW9hYW2PimFFwcy0ClmXh4uSEc8cOUuClwEuBlwJvjhsF3ly2gIAA2YtY3ws6O1AhxF9J7M0O+L4Vhwh4iRD+buFrzA7wCjtMMtkVduo6E2OJCsFkAizVcScki7GARFZRZ0eAh1yHrReYxMt3wlITBHKSoC/wygV5vkSImCIN5CIcJ16jXAVRufOYk4FD7r6SW0Qh42VskjbIYwrvaeHv1sEzwesnB0hhMqDvZyqX6GQHcUWfDZHQC89/+vld8fd6dO3RC6XKlIGZmTlUajVc3dy0SU5qaip69uwJhUKBWrVqgWVZLFq8BEkpqViwcCHUajVYloWPTxWwLItevftkep1EJyTDt2o17Ny7X/ZayHll1gyY0llEEwYJu4KvSV0j5HVCvq68GAekJmnmFpaoUau2NOLKJIVS12RMgvQikw6y6hvkAo/MZFvf3yVMtsn+XK7/kwdemSryUpEsA75klXpRxXoiBMcUoRUxSRNOxHSwUTgZlaganmUIjnH7zl0wDIPmzZsjOSUVr94loU37DmBZFiq1GnMWLcu0jxXmAyzL4nLgE23uEPQmQRTCvEJ4v8ndK+Q9LDxG+v8bOPx3lPXyhrm5ufZ+IK8h0XWRFA8XZ2eUKV1aPKF990Z0jnWqrr8KxtbVS2CgVoNhGKhVKvAcB0MDAzStVycDdMMfiePlfW2IcJZE3CeXM+LxRVF8fPsSGo0RqlSqoLNXpbD4EPmahRN7SUgjQwCnpUqWBMdxOHvymETFdME9RU6wJfI1uftBFxQFmEzCoRAfiHtTmN+8DAsDwzCZL5rKjK/pfczte4HgeR7jJk5Etx49UaZsWZy/dFV7bdWqXRvzFi7KdKFXLl9LSklF/wEDUN3PDyGhL/Ve9JVbkJeK7BxDsp9MThTDnQ7iS1WwJ2Fe8BnLXE9yeb1cvpPVgxq/de6C+YuXyiIJCS3CsVjYH63dshOGRkaSC8I5WRyWyyvkQi5PFb43sm8UXqM614LoPs347BvUrw+e5xH87Bn+GD0aCoUCiYmJSE1N1bkuxONYGpKWLOYBn4rl8fFNqDZ0+tuvi1Qnd29B0/r+okW0Sb8PgqmxMT5HPBItcMWHPgbP83gbHJg2xpHjpigiMoLEWSGCkvviCvsgfZH1a6TtCa/BxLGjUaZ0Kfj6VIabaxF07PALDA0M4OtTGWq1Gr26d4VSocCc6VOzWADTI7IDw6I+VXzvC68L4TWTnQd6ZHNKwTF0HnISLup//b3/PX6qs9AjDultcOQQN0/glniwgrwfpUIOeOUewBBZgk5knu/rmIee71XuvQnnbZmBr9yDO1JBgTfnjQJvLhsFXgq8FHgp8BZ24BVG4NPn6NCpM8zNzTFh0mS8jHytc83wPI+A3XuQlJKKqdOmw8DAAH9Omaoz+SLf94MnwTA1M9N5QpsCrzzwbtq+Cw+CQyjwUuDNF+BNTkmFk5OTdouD9L23VSoVFEolGIaBa1F3WFnbwNO7nA7wnvn3DliWxbzlq78J8N55Fg6vchUQGpMIhUIBlUqFUmXK6g28NapXB8/zqFK5kl7A+/DyaZQrWxosy6JpfX88v3EOnyKf4FPkE8ydPAYKhQI1fCvlC/DWrVoJPM9DrVbD0MDgmwLvujWroVAoMp70LYTAu3TZMmg0mhwDb0JyCoYMGwalUonnL8OxaOkycByPu/f/Q1xiCnr27o2Bg4foBbzvEhJx5tx5TJg4CS5FisDe3h5x8QmyT6xR4M1b4J05dz669eyVJ8BrYmoGlmXx4EVEoQDex89D4eDgmGvgbdigAaysrLBw0SKkpKaCZVk8fvwYqampCAl6hDvXr+LM8SPYvWOrDvCmjy8J4UF6Aa/OX0hEPsXniEdgWRbrl8wSAW/g5VMo4eGeMcYVIOCd/ucETJkwFr+0/hkqlQrj/xiJD/HRGDZ4ANzd3FDeyxNKpRIVynmDZVk0blgf/148S4FXAnhdXV3hX7cuBV4KvLRJNAq8uWwUeCnwUuClwPv/BLxouPPkAAAgAElEQVTpMXHyn/i5dWswDIPWrVtjy5YtiIqKQlRUVNoTbGo1xk+YgFatW4PjuEwnX+T73rB5K+zs7CnwZgN4fx8zDqamZjrbMDRq2gzHz16iwEuBN9fA27x5c6hUKi3sCsPHt5oWftVqAzAMg8BnYTpP8Nap1wAMw6B6rTr5Drwurm7geQWKuLrByEiDbn36ifrlrID3fVI8Du7bq31fWQHv/CkTwPM8nlw7i0+vgrW4mx63Tx4Ax3GYOe53fA5/hCNb/oazgz2qVCiHlOd3MgXeJv41ULFsSSh4HuzX18EwDKpV8MSpDYvx5fFFVPYsBaVCgc1rluHj25cwMjTE6CF9vxnwvk+MB8uyWLVscaEF3rZt26JkyZK5At53SSnw9PJGsWLF8S4pBX41amL9ps2IS0zB2PETMGr0GEngPXj4CIoXLw5HR0dwHAdbOzv06t0bFy9f0etPkinw5i3wHjx2Aj5VfPMEeE9fvQmWZdG5R+9CAbw1a9cGy7K5Bt73SfHYsWMH/P39kZCYCIZhtD+j0WhQzMMdftWqwtraGod3bxcBr4GBAf4YOiDtad5cAC/Hsrh5fI8IeKeM+R3mpqYFDngT34TDytISDX7yR+uWzeHk6IDrArwtVbIE3Iu6Yc2KpTAyMsKS+XPgX7tm7nH3/xR4T505C47jcPHyVQq8FHhpk2gUeHPZKPBS4KXAS4H3/xF405Ofl5GvsWLFCvz0008wNjaGWq1GnTp1UKx4cQwcNBgMw6B27Tp6Ae+x02dR2acKBd5sAG/33v2gVCp1gNfBKa34HQVeCry5Bd7de/bC3Nw87YldhQIMw2DxyjW4cP0WwmKTsOyv9eA4Ds1atsKZa7cy3aLhRXQifKpWB8dx+Qq89Ro3A8dxCI1JhGtRd7AsiwUr1mQbeG9fvwqWZbFi0fwsgfePIf1hb2uThruZAO+niMcY0qsrVEolKnqVAcMw8K3gjeJFXaFUKDCkZycR8J4PWAee4+DiaIe/Z45H5LXDCDq1E0smDEOlsiXBsiw0RgbgOQ7hF/dp94Mc1LsHOI6DZ+kSOLHrn3wH3mFDBsHAwKBQP8FbsmRJtG3bNtfA+y4pBQYGBujWowcqVaoMV7eiCHoeiiq+VVGjZs1MgffCxcswNTXD5MlT8CQoKNNtGijwflvgfRH+CoaGhnkCvKExiXB0dsa5G3cLBfC2+LkVOI7LE+BNf3J3/4EDYFlW+zNFirjg6cNAfEiMQ4nixRF47YIIeB0d7DFsQJ9cAe/x7eug4HmdLRo+vgmBvZ0tHl49W6CA98O7N7h56SyUCgVWL1uIlUsWQqVSITnmNT7ER2PpgrkwNDTEh/hoODrY49aVi+BYFuNHj6TAmwnwxr6LR81atRAbn0iBlwIvbRKNAm8uW0BAgN6bTOcUAXSgQgATQnwli6GI4DaHBdjIYwoLrglfEwkVwnNAdhByRdZEwCs3SZfZ5F2q+EJ6kaf00HdT8czwUbKDFoa+nXW8fAE24cAnHLDIDezlJgxSEwvdSY30+RMOgnIJsb5Qm9Um7Dm5H0hwIIsECoP8XmFIgh+RtMsl5rKFBgUDMJkgiT5jIeISBaZEixXEREauYIjwNZLvR2rxSBiBL16hd/+B0Bgbg2EYKBQK0T0sN8G69O9NFC9RItNFFH0KruVm437xe00kIuNrwj41O5MvfZMZfSd3ZLJE9iXTZs3Bxq07MkFccQg/D7I/lCrmSF5rwpCrBi8XZF+vb0jdD4nJ4j5OZ3KaI+CNz2HoicQEYokmYmQxFOGEkywQIyz4RU6Mo57LRMb3CY+xKyAARkZG6NSpE+bPm4dTFy5j0tQZeJPF2JdZQs/xPKrXqCW7eCF1XZPjJHkfhccmYe6iZWBZFq/eJePVu2Tce/IMr96Jr3OyIKUIpr5OuLdtWgu1WoWqVXwEhdUyiukIz5WVpQWUCgU+vQ5OCwIc0vffdXd1QQl3N9w6vgufwx7gc9gD/DliAAwN1OB5Hn6Vy6Pvb21gaKBGw1pViS0aLmkjOfA0Ojavj0XjhqRt1fDshjYYhoGhoQHat2ya9jRb+ENtkIgvLG4lzp9kitV8vS9SEuOhVCrRr08fwUKG9OK6vgvMctioc5/K4K/o/iMWVYTH1Gg0WLpsGVJSdfMdfYE0/Tqav3AhWJbFqTNnMXbceHh6emLT5i0o6+kp6qP69uuPa9dvwMXFBStXrc4y78oO8MpBrfCal1u4l/tdsp+HFMznNEjsF1yT5D0s7PflCyFljH1SBYU8ihXD5eu3JIGD7JOE47IwH3wS/gZKlSrLQkFhMg8NRBJjvb5zDbm5h26+mZZ/WVhYwtLSUnrOpXP/CfpNEupTklGqVClcu3IFDMPg9t27SE5NhYO9HUKePMSH+BgYGRoiNvKldoz7GPsK3mXL4OdmTdIAVbRQGUqAr2DcSl9Y+xq/tm4OnuO+9r8ZC20f375EnZrVMW38H2njpKDQmU6ICpe+EqOuEGeJIoE6/VBmBQgTYonFqbQYMXQwRv8+HLGvwmBkZJRJocIYONjbw9rKCmq1GkqlApfOnBQUKJQocCm7qKLv98VJgi6JusL7LScPP+XmASg5NJb7Pn0fQsrp3F8+T8qIHAOv3PmRQVx9z1dWRdf0Qe68Qm/h+aLAm/NGgTeXjQIvBV4KvBR4fyTgffY2EReu34aJiQk2B+zVuYflgNfdoxg4jiu0wBv6Jq7AAK/0U7oUeCnwZg94r1y+DJ7nYWdnh5IlS2LA4KHawom2dvaws7eHvYMjHB2doFQqYWtrh6rV/TB+8lSd/t3O3gEDhgzLN+BlWBZqtVo0CcgJ8H549wZP792AmakpzExNUaJYMSgUCh3gHTGgN5RKBSIf/Jsl8H6KeKyFXW2E3MXnkLvo3KY56lStDFcnB1hZmGWyB28G8JJF1oTAq1Qq4VPeCyzLYuSg3vkGvOPGjtFu09GmdatCB7x+fn6ws7MDwzAICw/PE+BNTk1FHX9/2NnZITE5Ff0HDATLsjA1M0OPXr0wcPBgeHp6wcrKCizLYtbsOXrlXXkFvPsOHICtrS2aNG2Krl274uDBgxR4MwlHRyd07d4j18B7+OwllC7rWSiA9+nzl+B5HjVr1coT4F20cCEqVqyIQwcOwMXFBR1/+w3JqamwsrRE5IsghD97ApVKhXp1/VGjejVoNBrs37EZDX/yh5mpaa6Ad+uqRTA0UOsA792Lp6BUKHDp2P4CCbzXzp+Be9GiCHnyEA72dpkC74f4GBw/uA+WFhZQKBR4GfQITwJv4861yzh7/DAFXgq8FHhp06tR4M1lo8BLgZcCLwXeHw14I+KSsG7LdtjY2iLw4SO9gbd4iRIFHniXr/sHQ/8Yh5uPX4iOzXEcSpQqnTHRI7CXAi8F3sIKvP3799dinnAfXpcirhgyYiQGDR2B/oOHou/AwVAqlSheogQMDQ3BMAw8vbxx78kzXLt7HwuWrYTawAD9Bw/NFHjt7B3g5OSMOQsX5xh4DQwMsGLtxjwB3g+xrxH1/DHs7WzRoW0bMAyD5QtmYcKoYYgJuo9PUS/AMAz6deucgbs5BN7PIXfx5cWtjMgh8JqbmWJY3x4oW6o4SngUzTfgfZ+ciJo1a6BHj+5gWbbQAa9CoYC/vz927Nyp/V15AbzJqalQq9UwMzODkZERLCwtMXb8eIwaPRqOjo7Yd+AgEpNT8Tzkpd55V14Br7m5Oeo3aIC/166Ft3dasSYKvLqx6u91aNi4Sa6Bt0ffAahd96dCAbz3HwXBzMwMGmPjPAFejcYI1tbWWL1qJfr17w9bW1skp6bCxMQY0eFpfc+ubZtxeG8ATh89iKmTxkOh4DF2xFBwHIdWLZrmGHgvHw4Al8kTvCf37oCpsXHGOFnAgPdDfAwqli+Hv1cuQ8kSxSWB90N8DEaPGA61Wg0jI0O4ubrC3s4OlSpWoMBLgZcCL216NQq8uWwUeCnwUuClwPsjAm9EXBLGTZ4Kvxo19QbeOv510aRZ8wILvDVq+8PG1g51fqoPhmFw7Nxl7bEHjxiJvzZtQURcEoyNTWDv4ICQqNh8Bd5R4ybg5oPHFHgp8OYr8D58+FCEu55e3ujaoxfeEPfinkPHwPM8GjRugtfvkrFs9d8oXbas9meNjIzAMAzqNmiAipV9EBabhCJuRbF+WwDCY5OgUChhaGgEWzu7HAMvy7IY+vvoPAPe9Pj1lzZgWRZKhQIcx6GIkyM+Rb0Ay7IIuXutwACvjZUVGIZBqWIe0BgZ5Svwvk9OxJtXEWAYplABb+PGjeHs7KzzuvICeOMTE8HzPOztHeDp6YXZc+ehS9eumfZR3xp4nwYHw97eHpZWVlAqlTh+4gQF3kwi7PVb8DyP4JcRuQLepi1bYc7iZYUCeHfs3guWZfHnlKl5Ary+vlWgUqngX6cOwiLS+ojHT59CrVYj4U2koO/JGOMWzJwKhmFgYWGOVi2a5Qh4B/fqBhNjY7AsqwO87Vo1h8bIqEAD77TJE2FuZgYLc3NZ4P0QH4PbVy/BxdlZ++8WTZtgzMgRFHgp8FLgpS3LRoE3l40CLwVeCrwUeH9U4I2IS8JvnTqhe4+eegGvo6MTtu/aWyCB9+jZy7CxtUMt/3p4/jYRPlX9MGL0OITHJuHs1ZvgeR5t2nVARFwSDp8+D4ZhULJ0mXwD3tOXroHjOJz/9yYFXgq8+Qq871NTcezYMXAchxYtWqBRk6baa0t4L7oVLQqO49CtVx9R337o5Bm8epeEUxevapGY4zhY29hAbWAAjuPAcRxs7exx6tI1MAyD/56/zBbwrtu8DRpjY1hYWn7d5iFvgfdD7GsolUrtNg3WVpaoVc03rUJ8RFCBAd5PkU+xbNZk7VPWw/p0zVfgfZ+cCIZhEPriWaEA3sjwl2BZFhs2bMgX4PXz84O7h4e2D9p38BAMDAzyHXh3BgTg3PnzssBL9+DVD3ijE9IKjnXr0TPHwHv/eThYlsV/oZGFAngHDBoCnufl51zZ3IPXvWhRjP7jj7S9dx0c0PLnn+Fgb4/UuLeZAm9y1Ev83KwJWJZFCQ+PbAFvh1bN056cNzXBsD7dBf1vBvBW9akEY42mQANv0IO72B+wXfvviOdPZZHX2soKnTq0x4f4GDRv2hge7kUp8FLgpcBLW5aNAm8uW0BAQBa4lRHZwV9pmEgSA68gsgO8ZIVrqRAd460YfIUYRL5G4Xshz4mwEyEraQpxUd+nGshJvxToxiSm6N2Rk38e/SpOIsjv0zNRk+vIyY5WCmhyCi9kgic8Jvl5CAcO4Wsk34/cdS26lskQIJsO3ApDDnFzuMghe93ru+AhCOFrDIkWAyJ5ToTnjhxAhZ+3XHVa0YSEGDyFnwc50RCeYxK9hedL7vwI33dEXBIq+VTB5BmzZd/b5GnTYWRkpJvYfQ2pxCCvFgyE54C8hh6+ikeFKlVRybc61m7dBTt7B7Asi4NnLuF5dCJq1a0Hv9r+sLa1w9OoBDyNSsD1h0Gia1k+YZF+zVJ9xpv4ZHTv1UcCccX3phzikhWIRSGxQJQfQS5I6bwWidAXQmTRinjCT6oyvNTkLTdBTqJEEzjBRJKcZIoqfutMfknUzR3wpu87O3fqRLi6uIDjOFhYWGDf7gCd/kmpVGLSlKmZLkbGJCRj+ao1WLpiFXr26QuGYfA0JBxv4pPRsnUbbf/EsiyaNGuedi2TxxBEeh+g+frEVvUatbBgyYpM+01h7iD67FNTxJNtAeiSk34nRwcwDIOP0WG4feE4FApF2r/fhIpRXVjh/fUzfHoVpI3P4Y/EERqojS8hdzLi+U1xBP8rCAJ/hV97cRsvrxwFy7KwsbTA7/17aIGXvBaEFdJF1zwJOVL3RnIi3qckged5nD93Vucek0NE0b0vuJ+lq57LA6zuaxZGijbc3d3h5uamfY1ycCsGRl3YJs/X4UMHwTAMzpw9i5TUVKxYuRJqtRozZs3Odt8ll9uSX1+7bj2USiWcnJxgbW2NmNjYTIFXCtzlfrfca9FdNBP2qWTIfT6Zf1Zy15PuwwcZOWxeAO+Y8RPg4VFML+TJLJ+avXApmrdqIzuPk1rwJ/MDWQiTwRYp9CFzxXdJKXB0dISBgYH8PUZc9x8S4zKCgMfxY8fA1NQUY0b/gfcpKahbty7UajWGDRog6ncyC6+yZcBxHN4+e5hR2JJYnEqPG2eOoEOr5mAYBkP7dP/a5woW2wT9cP+eadvJyMKuFngFoEss9IleL4Gikou85LgvOHdSuYFPpUowNzPDrSsXMwXkDwlxCA16jDq1a+HXdr9g5dLF6NGtS9oxc7rgnCyMREnUJa8T4bxQeK/IzYHlQxo+5ebHOQVkue+VnfvnwXuTA165hRnJh8CI/F9f0NUXe2N0Hs7RfXAkI3Qf5EkPuf5X1H/JfFYUeHPeKPDmslHgpcBLgZcC748OvBeu34GZuTk2B+yVfW9WVtbYte9ggQLek1duwLuiD9p26oqaddO2ZtBojDFq/GTteRkzeRo0xsZgGAYLV6/H06gEnWs5P4BX+ildCrwUePMeeNOjYoUKYFkWLMvCu1x5TJg8BeUrVITawAAMw2DM+ImSwJseOk9zCPonhmHwc+s2egNvGU8v7bYQUn1LboH3/dtwKBQKTBs/+is4hKJNi6YFEnifnN0PhmHgZG+L4YInePMTeDv99luhAF4bGxt07NgxX4C3ZYsWMDY2xtvoaJSvUAEeHh7YtmNnjvoufYF34KBBsLW1w5kzZ3H/wUNYWVlJAiwFXv2BNzohGe06/Irf/xidI+A1NTPDqHETCw3w9hswEBqNJs+At2GDBtqted6npMDe3h7GGg0unjqWJfBu27AODMOgf8+uWQIvwzBQqVRgGAZb1yyVBd7unTqieeOGhQZ42//SFizLwszMDO3atEaX337VyR1mT5+KezfS/ppr+pRJqOJTmQIvBV4KvLRl2Sjw5rJR4KXAS4GXAu+PDrwRcUlYt2UHrG1scf3eQ8n3ZmNjg4vXbn5X4J23dCVWrP8Hm3btx8jxk6AxNsaYabPx8FU8lCoVzCwsRFt8HDp7Gc1atYFabaD983O1gQGMNBoMGDqCAi8F3v874H2flABHRweo1Wr80uFXMAyDGrVqY9HylbLbCekLvLPmLQDHcahVx18v4LWxtYOBoWG+AK+DvZ0Wsz2KugnAIRTF3N1gamJSoID3xOZVMDYyglep4nBxsMeQnp3zHXgHDugPjuNwYP/+Ag+8Go0Gf61Zky/AW6/eT/D1rYKU1FRUqFAB9evXB8dxsLe3zzXwhoWH48SJ/7F319FRXP3/wGdmNbtJiLsrFoImgQQJ7i7B3YsUSnGXIhVcixUoNHihuLsF11IIhECI22ZDv8/vnPfvjyWbmdmdyUZIwvPce87nlCa7m92ZO3fufd2793MSScnJ+PPIEQwbNgzOzs6wtbPDzVu3oMnR4pfly9GnTx8CvCUEvPceP4NcLsev23YUGngjmzbHtj37vhrg3XvgEOzs7EoMeBM/xGPwoIEYMngQZs6cCZlMhsqVKxeIu3lRKTAAR6N3FAi8MqkUJ/fuRNz966w21xB4M14/hqODPU7/ua/cAK+3lyfevnwu2DdIT/4IhUKBvbt+Q1BV3V72gQH++t9v3rAWMpkMtWvWBEVROHn0MJRKJd78/YwALwFeArykiBYCvMUsBHgJ8BLgJcBLgFcX02bPg6e3N+RyOeYvXoakTA0WLtH995dVa+Dg6FgmWzRcjXmENb9uw9V7jyGRSNCybXtENGoMG1s77Nz/J34/egY2tnagaRo2tnY4f/sBzlyPQbdefWFja4sps+fjVXIW9hw9jRcfM/HwbSKu3X+Cxs1aoHLVoCIB77GzFzFp2gz8vHotAV4CvOUOeP39/EDTNMxUKrRs09YoJBQVePMme5q3bFUg8L75mAIzMxX6DhhYLOBNfv8GMqkU61f8pB/I168XBlsbGzy7cw1/7f0dV04c5gDvoV1bQFEUjuzeVi6A94dJo8EwDNo2aYD/9zoGnq7OGD2w1xcH3tycbLi6OMPW1rbcA69UKsXZM2e+CPDWq1cPkZGN9J/57LlzOpQJDMSatesL1Xbt238ATZo0wciRo9CmTRtYW1vD2cUFEokEISEhmDd/Pu7du895zogRI9G9e3cCvCUEvMmZGkQ2aYLvp04rNPC27dgZa37d9tUAb16UFPDmZmdiyQ+LMPab0TA3N0e1atUwY/p0k4F3UL8+WLV0IX5cMAvvn98TBF6JRAIfTw9em8sF3r1b1sLLww2jhgw0DXdLAXhPHDkEhmGQmZwg2De4duk8pFKp/pj27NENfXrpVvEunDcHarUajg4O8Pby0iU//by1xYOYmwR4CfAS4CVFtBDgLWYhwEuAlwAvAV4CvLo4ceEK5HI5nJxdIJFKIZXJQFEUaoeE4ENKOlQqFZb+vLzUgbd2aBi8fXVgValKkEEd6t5vIKRSKa49f4veAwbD28cXSqUS476fhifvkvTHJ2//XfYWDWpzc9x68nehgTfv642h9cILBN53SWl4l5hCgJcAb6kBb2Zqsn7F+vrNW0sUeGfMnqtPElYQ8Hbu1gNSqRSbtv4m2G4uWrIMNE3D3Nwctra2cHV1hb+/P6pXr46IiAj4envr99OlKAoKuRxSqRQ0TePBtQv5g372cfh8rM3N1WjfqnmZA++nZ1dAURSG9OyM//c6Bv/vdQy83Fwwol+PLwq8/fr2BU3TUCgUaN26dbkF3mdPn2LOrFmgKApxb99+EeANDAgATdOQyWSQfb63+fn54ez5C5DJZLh+85bRtmvWnDmcY/PttxPg5uaGMWPGYOnSZRg/fjwngZoQvs6dOw8TJ04kwFuCwHv4rxMIrlGj0MAb1acfli5f/dUA78kz50oceAf064uqVSrDxtoabq6uuHvnjsnAu3zZYoTUqgm1SoUZk8Zz2teJ3wxDBUsLKJUKfZu9aMb3BsCb/uohhvbtCX9fbxzascl03C0F4PXz84VEIkFqQrxg3+D29auoUrkSPmWkYM3yn6FSmWFg/74YMWwI6keEw8/PFzRNo22rVlCrVGjRrCksLSxQs0Z1ArwEeAnwkiJaCPAWs0RHR3MrLa+iikGFqShmAF8mAi8HuooIvGLgy8EtHsix3z8fYdjHxFTM5Gd5F+rcpWZxG5XCNOSm4rupYfBVbA4Mcxt9sUZeaEDN/9x8nGWHWENuav1lHyvxCQkubrLrBR/WhKDWGNYWpS6zQe45L56xI4EbTwWC/zj2a7xI5Ab7WuF/VlOvDyH0/Jih4dQn/nYEHMTlHVexY8c+XuzgP459Ptjnd9Wv22BhaYmYR8+QmKFBYMVKuHjjNjw8vfTAUi+ifqE6avzPbeqEWt6x7tS9J3r1H4RpC3/U7SU5dCTux6dzwt7RCZ179cPdd+nYEv0nFEolfjtwDHfi0jhxmxUP3mfgwfsMtOncHTMW/8w53y8+ZuLZh3Scv/MYLz5mcs5v3jmaPH0W1GpzTJ41D8vXb8YPv6zC/MVLMXXWHIyfNBn1Iupj+KgxaBjZGDRNwz8wsEiIKzZJJgYEQlggFvzM54WBBVP3pxR6//xVm9zs7zyw4Qx6TNtHzwBqhTJm87JmGwxu0xLzg7NdQDw3jGBjfrCwUQR7hVZF/ZsYm59pPOmtAfD+mxyPf5PjcXj3b6BpGiqVCuHh4cjVCk/IZvImVw0GELwJiUaNG4OiKIO6nJaVgx27diOycRMkZ2rQqk1bVAuubnA/Z9/DIps0hYuLC1asXIVZs2djzJhv0LdPb7Rr1xYNGzRAzRrVMX3K9/D18UaPLp0Q6O8HDzc3uLu4cAf9bFT/fB66d+6AQH8/7rniHy8x/I1/po//xD3Kjzf3OcHB39d3eBGDOd+OgJWlBec5Zkol/Lw98J93T/Cfd08M/ja7PrGz2RvWZVYm9c/XwsVzp+Hq6gq1Wo2oHt1gaWkJdze3YoOc2CDTcMI/P/ivz5/csbKy0mMQFx5ZeM3DDtEM8+w9ND8fk7OnT+DU8aM4/tcRTJ82RTdBcDcGuZps/PzTjwgLDTV4X99NnAilUglra2t07NABFSsGIqpHD3x495bVJmVzg3WM2W3cypUrMXDgQJPb7cK236Udpk4KZGm0nHucKPAK9G3FgMHRyQk3Yh4IYpCxhTpDR47GnIWLhRdxiPTrxXCW3z839XoRW/zRr39/0DSNIUOGGpwDzn3S4PpgT0wmc+LPgwdgplSCYRgMHzJItzdsZipn0lIszh3/E8FBVRFeNxTNmzTmtL2e7m5wc3HBjg2r0LNrR1AUhZZNI5H+5unnCUnd46ZOGAs3VxfkJMZ9xtr33CgC9v6b+gGf0j7mB+9zc7CX3V/gIaudrS1omsb+Pb8LThydOnEM9cPDMXvGdPj5+oBhGHTr3AnOTk6Qy+Vo1LAhunXtArlcDisrK7x4+iS/jTB1QoXfLxJov/ltOP8aY9dRocmPgrZJY0ehxs6mLpxiB3+8wPpdYRaNmBqm4rXYYi+xyZ0vDbwme0I2N/j1RCj4zxPyCX4bToC36IUAbzELAV4CvAR4CfAS4M2PasHV0ahJU4P3PGDwEIz9dgKsrW1KDXhrhoQioGIlvE7OwsP3GVi4Yj3O3n3Owd3TMc90+5vdeYa779Lx04atYBgGRy7dMgl4l63fBm+/AAwcMRqt2ndE9dp14OTs8hnG1OjZf7BR4JVKpbCxtYWruwfad+6GRk2aQa1WI7BSJahUKgRWrAQ3dw9YWFigTmgYFi1ZRoCXAG+pAu+/yfF48fwZGIbBvLlzSxR4U7NyQFEUUjOzceT4Cf3zqgYF6aHu2OmzCK1bF9Vr1hQF3tCwunB3d9cPTvmD3LzzJJfJ4OPlhU+pCfB0d8OQ/n0LBN7mTRqBYZgyB97gyoFo3qAu5zmr5k+FRMIg82VMiQOvmZkZPD089A1dmBMAACAASURBVNfM65cvQNM0ft20qdwBb5UqVcAwDIYOGYK9e/d+MeDVhyYLTk6OsLKy4sBsn9690L5DB1y6fBmHDh9Go0aN0KVLF3x4/x7Pnj7BgvnzsXrVSiNtkmnA27RpU9jY2ODx48cEeEsQePsOGIh5CxcXCnjHT5qM76bO+CqAd936DZDJZLh46UqJAe/uXTvg6qrbUmRQ/75YsnB+oYD3U3oispPioVAo0Kp5U7RoEok2LZqiTs0aoCgKk8aMwL9Jb/Bv0hv8umIZUl8/hlQq0SW6XTgXA/tEwcvDHcMG9mPhbPkB3urB1VC7Vk1E1KsrCLx7ft8Fb28v1KtbF1fOn4ObmyuW/bAQYaEhaNYkEq1atEBudiasrKxQo0Z1/PTjMgK8BHgJ8JJiUiHAW8xCgJcALwFeArwEeHUx9rvJUCqViPuYgrOXrhn9qlWDRpEYN3FSqQBvp+5RmP3DUj3w5gUbeLv07g97RyfcfZeOu+/SEVIvAuGNmmD4uO9MAt7bsUno3Ksfps5diBWbtuKPv07hQswTPE/IwLMP6ahUJQjjvvtef35jE9MxevwESKUyuLp7wMPLG6+TszB70VJQFIUBQ4Zh0LAR+JihwfbdfyAgsCLatu+IrTt2EeAlwFvqwJurzYGvry8CAgJKHHgrVqwEhmF0mdIVCtSsVUu3D7aNLaytreHj46vHXmtra0Hg7dNvALy9vQsE3ldPH0GhUCCqa2fQNI16YSEFAq9cLse3o0eUOfDKZTLsXL7Q4Hl+3p6oH1r7iwDv5k3rOddNhw4d4OjoWO6Ad+LEibCwsMjHi1IA3g3r1kIul3NgNj0lGc7OzqhVqxacnJzww6JFrPekEWmTCgbe27dvw8rKChKJBJMnTybAW4LAu2NPNCLqNzAJeG/cf4IpM2ejYWQT9B0w6KsA3iyNFlu3/YYsjeE5KCrwnvjrKNQqFSwtLSGVSvH84d1CA++ntI/YvHYV5HI5VGZmkMtlsLO1QbUqlfW4+2+S7n7nYG8HhmHQupnuG03fjRmFnIRYHs6WD+D18vT8PMFvhoVzZwsC77o1q+Hp4QFNegquXDiHmjVqwMPdHTbW1mgc2RD+fn7Izc5ERHg9SCQSuLm5EuAlwEuAlxSTCgHeYhYCvAR4CfAS4CXAmx/m5uY4fOwkKIrCoKHDDT7P9Nlz4eDoiLuPn39x4G0Q2QTb/jggCrx2Do7o0mcg7r5Lx6boI/DxD8Txq3ehUqlx8enbAoE3L/hbNORF9LGzcHBygoeXFxpGNoGbuzui+vRDzNOXeJeara8T52/dh0Kh23Pu/vN/MPKbsVAqlahaLRjW1jZYs2EjAV4CvGUCvIcPHUS1oCDMmDG9QOB9/Pxv/Lbrd5OA98RpXZKqEaNGY8CgQaAoCl5eXjh89DgCAgKhVCqxdccu/HXqDBiGweKffuEAb9zHZKRk5WDZL8thbm5eIPB+ykxFp/ZtUcHSAts3roVMJkWzyIaCwHv68F7QNK0D0jIE3qoBOuj+f69j8OTcYTw6cwD3Tu1DzPForF+q28/44oGdJQa8kyZOAE3TWPLDIu51o9VCqVRi0nfflSvgjYqK0mFrKQJvriYLNE1j1IgRHJzl4Bk7igm858+fh5+fX6G3ZyDAa8IekJnZUKnUePL36wKB99tJUxBcoyZGjR2Py7fvfTXAmxclBbw3r16BVCrF4IEDYG1thYQ3/xQJeD+lfcSooYNgY22No9E7QVEUmjdupMfd7PcvdfulUxTkcjlunD6CuKd389vpcga8Tx7cg5mZGSpVrIhZ06fqHie2v3dWOjTpKRg9cjgiGzWEo6MDrK2t4OvjDUtLSwwdPBhmZmagaRrVgoII8BLgJcBLikmFAG8xS3R0tOAgJiWTlwipiGAmBrymAhk/WZooiomEIPbysJn9fvlJntiNolhjZ5CIid0pYv1cFHF5sCp28+G/T1NC7AYmdkMrzA1M6AYg1kkUS8ZQGPQWOl78ZGlC9TO2hJKgcerhR2G4fcYLNs4+ScjgxOMP+fGIH+/z46FIsJ/zmBdPE/KD/57Zx0QsQaGpk0B8QGYfR1HY5gX/sXkhBrz89qlT1+6oF9EAofXCYVmhAhpGNtHXr7w6N3XmbDSMbGxS8hAx8BX73T9JWagcVA2Hz17GP0lZnHOfh7Knbj8BRVE4FfMcd+LS0LxdJ8z7YRnepWajZ9/+GD5xKgd12RHzjh/p+rjLiwfvM7Dv7DWMnTobG/cc5NSbvGO/fkc0bGxt4eHlDYlEAgtLS7i6u6NN+444euYi3icm6ztLYsmJCoeg7ORKrOAnJTNxwFAUfOADhNjjxBOp8QFFJIGSiYnVhEE3lZd0hjcINDKIzQvOYFJo9WjyO/ybFMeKN7wVTSYG/3kc1DVcraoPzkBZ917fPX+IsDq1YG5uji2bN+tW82bnYPyEibC3d4BSqRuE5iVmO3vxiuDAIK8e29nZwc7OTo94L1+/FpzI7dS5MxwcHZGalYMmzZrD63NmcbVajbbt24Om6Xzg5dfRrAx9dGzXFlWrVMan9CRcPnMcFEXhwJ4dunPFGcinYMmCeaAoygjg8843+/zyjyU7OV7Cq/xgJWb7vw9/cyH48566eSFhGCybOQn/iXuMCpYWoGkaDMOAYRhIGAY0TWPymOGGwM9CaMEkQulJnM+y/deNoCgKc2dOh0FSoZxsjB+nm3iKf/eWc23yAZZ9HsWShYoF+/yLTVxVq1YNzZo1M46p7HaAB7VFBt7PMWrEcJibm/OSGAlMJLHqoC7YOMRLhMRpb3Wf6eiRI2jSpImRNrDgKCr+igFsSSTXNEy0x0oGzA+BdoGPB2LjMbE+soenF6ZMn1ngmMLF1RXnrlxHUqYGW3fuxpQZs/W/4yIML8QWZ4iACftz8xMmCyYj1XKDcw8Vm2gwuP8Jt3kvnj2BVCrFvTu34OnpgecP7+mum7QEbrDbHd69MC8yPrxh/fstgqpURuMG4fj08bVuX9pO7fXt3cv7tzivz72f8idJ34lE/iSmaAI2/vsVwN68qFqlMiiKQpPGkdDmtQf8hITs61OThQB/f4SGhGDNqpWwtLSAWq1Gm9at0Lp1azRu3Bhjx4xB3z59kKvV4s7t20ZxtkQmUVh1jV9HuRMe+WNEsXE0f2wjFmLjarGxs6nIyg3eY1lGUDTQ5f49U0HX2BimKMBbZLQtUrvDbbNNTZbMD1MTvxPgLXohwFvMQoCXAC8BXgK8BHjz4+zVm+jQpSvcPTyhVCrh5e1jALyJGRp4eXujRavWJgHv1JmzcfrCZTx8/k+hgNfRyRlXHjwXBN5OPfvBwclZv0LX2d0Dm3fuwbvUbCxY9jMimjQvMeDNC35dYx//V0lZWPjTSlAUDbXaHAzDwMLSEtPnzOd0egjwEuAtbeD9N/UDUt++hI+PN3744Qc98NrZ26NqUBA2bdmGO/cfIi07B6FhYfD19StwMBFcvTratG0r2NnnDzokEgkcHR1BURRq1a6NA3/+ic5duoD5jJz37j8oEHirVa2K9m1afcbNREilUpw8csAo8KrVavTs0a3sgVfC4OKBHfhh2kRIGAb/iX+qj/97/yI/igm8D+9ch1wuR++o7vmr1HjAm5uTDYqikJmeWm6AVy6XY+uWLaUOvLnZGbCyssKA/v2+OPDu2b0bHdq3J8D7hYBXpVIjICBQdEyx7tdtaPR5YvpjepZ+Quu7KdP+54D37p1b8PLyQq4mC9WqVsWtKxeLDLzsyE6Mh52tLW6fO4Z/E2PRL6or5HIZAv394Ghv/xldyyfwrvhpGezs7DBy+FDucS0AeF1dXPDLzz9h+9bNsLe3h7m5ORiaxswZM+Dr6wsfHx/karXo1q0blEolTp06RYCXAC8BXlJECwHeYhYCvAR4CfAS4CXAmx95769WnVDsP3ocVtbW6NqjJwd4Z82dr99b8+jJ06L19fe9B8AwDHx8/SCTydCn/0C8jPtQIPBu3PkHGIbB8/epgsBrZ++Ibn0H6oF3zs9r0SCyCd6lZmPX/sMIrR9Z6sD7KikLz+JTsHH7TgwaPhJXYx6iTlhdNGvenAAvAd4yBd5/Uz+gU6dOoGkab9/EYtuOXWAYxuDrdx9T0yGVSjFn3gLRwYSFhQUqVKhgMvBu3vYb6tYLh39AIOfnNWrUBEVRaN2mTYHAa6ZUwsPdDS8f38On9ERQFIV5s6YZAK9KZQaVmZkh7pYy8Pbo0BoUReHywZ1Yu2g2KIrCthWLvwjw2trYILxuXe7XkHnAm5meCoqikJuTXS6Ad+XKVbr3w24XShF4F8ybC5lM9sWBd9J336F3r14EeL8Q8FYLDgZFUYhLSBbsI/fpNxAdO3dlobBK349Zs3Hz/xTw/vzjMt3EhiYLEfXq4syxIyUCvB3btYGfj7d+y5vnty7qt64aMqBvuQXeaxfOgmEYeHp4IHrXb4UC3qOHD8HH2xs7f9sOpVKJ+hHhmDtnNrp06YKqVavqH/vb9u0IDQ0FwzDYvn07AV4CvAR4SREsBHiLWQjwEuAlwEuAlwCvIfDGf76+41My0bvfAATXqIlTFy4jMUODXdH7IZfLMXv+QkT17oOkTA1u3L1vUFfnLlwEhUKBHXv26lfyRjRoCJlMjpCwuqgXHmEUeJs2bwlPbx/MXLBE/z75wLv7+EX94Oznzbv0yOvnH4Ctv+9Fg8gmsLKxKRPgfZWUxbnetuz8AxKpFDfu3CXAS4C3TIE3V5uDDh3aY9GihZDJZKgXHmG4v1p2DiIi6oOmadHBxN2HjyGRSDBrzhyTgFcI/xJT00FRFA4eOlwg8H43XrfFwIC+vfApPRHhdcMQHFTVAHgdHR0wfMigMgXeOyf3g6IoRG9Yjv/EPcZ/4h6jT9cOUCoUSHx8rUSB19vLCz7eXgb1nA+8N65dLVfA++TpM9A0XWbAm5udCVtbG9jZ2SE9JfmLAW+b1q2xcuVKArxfCHhXr9+Ijp27CI4pTpy/jIgGDSGVStFv4CAkZWowdMRIfDN+AtRqc/TpP/B/Cnjbt2uLbVs2I1eThcqVKqFSYAAsLCyw+uelxQLeZYvm4ZsRQ/FvYixunjmK3t06Qy6X48XdGyx0LV/Ae+faZVhYWCCoahX079vbcN/dAoA3V5OFPr16YdqUyVCpVBg1cqSu38W7jo/8+SeaNGmCoUOHokOHDgR4CfAS4CVFsBDgLWYhwEuAlwAvAV4CvMLAmxfLflmp+zrj5KnYs/8QKIrCn8dPgmEY+Pn7w9HJSV9Hj505h1Zt2sI/IAADBg1BQloWZs6ZB4VCgdFjx+NDaiY2bdsBL28fLP7xZw7wxjx+DqXSDA/fJHDep7EVvDK5HK7unqAoWg+8sxcugZmZCsNGjxHE3dIGXpqmERAQQFbwEuAtF8Dbrm1b0DSNkNAwo7iblp2DBg0bgaIoPHjyVHQwERnZWPeV/2IA76mzumRt6ZlZBQLvp/QkuLo4Y9zokfiUnogzf+naouvnT+nPn0wmA0VR2LNja5kC79rFc2CuVulx9z9xj/Gf+KeoUbUyPFydiwy8I4YMQqP6EfD28oKFhW4rGIVCYfRrx3zgtbGxhlWFCuUGeOPexZfpCt48lK0WFASZTIbVK5aXOPCePHECfn5+RcJdArymAe+mrb9BLpcbHVPMWfAD1ObmGDV2PPoPHARbWzskZWpgbWOD63cf4vE/b0BRFO48ePw/A7wVK1bE6RPHkavJwtkTf+Hsib8w7ptR+G78N8UC3vkzp2HS+LG4eeYoaJrGlPGjkfUhloeu5Qd4z574CzRFoU2rlvD28sKNS+eLBLwvnj4BwzDo0KF9fr/r82PexcXh0qVL2L5tGwICApCr1cLbxwfHjh8nwEuAlwAvKUYLAd5ilujoaG5Hg3cBsS9CMVjjNx4cTEvJ4kRJA68YmIkFG934OMfG3tgUbgg16vyGXSyzJv93QhDJf33uTYV7XPlQJRTc5wnfpAoDw0XFX86NgxX837FvPmJ1zfB4GT8+fMQVq4diEwtFgtsEbrAhtTCIy4ba+/HpnLjHCjbUxYiEGOrx8Zf9ufmTI+xjLtZZYh9//vXHPj78z81+H/zjxX4e+1zwz5vQZA4fePkdqwaNIjF34Q949OIVFAoFHJ2cMGjoMDRoFAkfH1/UqFkL1YKD4eTsjEVLf0RSpgax8QmQy+Xo0q0HwiPqo3ZIKJ78E4vEDA3OXbsFWzs7rN/yG96nZePq3UcIrlETgZUqGaA3+5jzz4dEIsGPm3bgTlwabr5NxdJNO3Dzbaoo8N4RCX5dYNct/vlgT0JwJs1Y15CLqxvOX7+lbwf4HSJRBBXJIi+Gm4IAwcfSQmVwNg7D4sFGXH4IgS4PdfmfWwB42ajzKStNBHRThEE3PVF4AMofhHIGnHHcYGNsYYLzOiIDXNEs4uyv2fIGuJkpuHvzKqRSKSZOmiw40EjPzoFMJsOGTZt1AwaBrO5mKhWat2hhHIT4A1DWa/AHGnK5HDt2/Y7sHCMTA5xM8RlgGAZzZs3U1weapvHi6WP9Y2iaxqZNm4TrJH8ChIOGPAxm1QtRjGCdwzygbdqwPjzcXLkw/FEXtjbWiIyoq/8q87+JsUbqguH57tCmFWiaRr3QEAzo0wvLl/6AW5fPsVbz8uo5BzozUaVKZajVajy8F4OEDx/0x4QPCewBnBDSp7LQqyD44uNWXn1Jy8gERVHCE1mcNiKTG2ITPUYQt6BwcXaGRCKBg4MDZs+cwcMyYUw2+NvsdkyrRZs2bbByxQrD9rAE2lcx8DXAWoEBuljwoZYPCULBv8eJhdAYzKCuCWBvXigUCtRv0NBgrFalalUcOnqc08b9sf8grKys9PfkkLC66NOvv74uF+azCaGtAdzyQnAiV3Syk3cNiNVRzj2Ou+rfw8MDz58+0dfRXK0W27ZtQ7dOHTioK36fMQTeaZMmoEvH9mjZrAmWLphrHIKFXt/gPse+n/JC7D4p+p4T8yMjGZ07tkeDiHBUqVwZL54+Yk2G5R9//jXGP4958eZtHHJzNEhM+MBZvV+9enXQNA25XI4fFi1CrlaL5i1aICQkxCjUCk2aFGYClT8BIuQV/DGj2DhRNFhGwB9TFMUIvkRwFoylF2Jsbiroiixq4wCvyH2z6IjLg1tWP8zUNqgwwX4N/iQgu74S4C16IcBbzEKAlwAvAV4CvAR4TQNee3t7UBSFrj2iQFEU4pPT9B2Y56/fYtrM2QirF46EtEz9z6fOmInmLVvqOzcTJ0+Fo6MjXr9PxPu0bPy643dQFIUJk6eggpUVps2Zj3dGVjWLAW+loGDUDAvXA29elDXwLl6+Bg0bN4O7hye+GT8BM+bMx48rVmPI0GEEeAnwlhnwfspMgYODA2rUrCUKvDRNw93DA6fOncfJM2eNAm9E/fqQSCR4/ORpsYDXz98fXbt1KxB4b1y9pNv2YM8ufX2gKArxb2P1j2EYBg/u3y9T4P1x3gzQNI3awdWMAu/NU4chkUjw7aihhQLeu1fOgqZp9O/dM/+ccrZrEAfeJo0b65NLsVfOljbwxsW/1w86KYpCWlpamQNvXvvYu1dPmJmZwdxcjcED+xcLeE+dPAlfX1/j7SEB3hIF3sN/HYelZQXcfvhEP07bd/gogqoFG7RxO3b/gVat23D65+bm5vh+6vT/CeC1s7XFuzexHOC9cP487GxtigW8Af5+kMvlqF4tSHilbzkB3usXzui3Znj57Anv2w6FB97YN2/h6+sLe3s7nD55ErlaLcLCwuDv74/Vq1bh7Zs3yNVq8eD+fTAMg+i9+wjwEuAlwEuK0UKAt5iFAC8BXgK8BHgJ8JoGvNNnzQEjkej3vh09bjzeJaUKbieyev1GSCQSnDx3Qd+5SczQwNvHF+bm5mjcrDl8/fxB0zT8AgKhUCpxJeZhoYF3xpLlkMnl5Q54u/fuB2sbGyjNzNC4WXOMGjserdu1B0VR6NuvPwFeArxlArwnjhwERVGoUKGCIPAeOX5Cf53nXfPhEfU5wEtRFJRKJSiKwrkLF4oFvH379oOnp6dJK3hbNG8GVxcXDvCmJydyVvD+/eJFmQFvZERdUBSFscMG6VbzGgHe//v4Cv2juoKiqEIB76ghA2FmZsY9p4UA3rz44/edkEqlyNFoygR48+qORCJBYGBguVjBy28fv584Aba2tpBKpWjTsgU+xP5TaODlrt4lwPslgTc5U4Pps2ajSbMW+nFacI0aWLh4qUEbt2rtevTs3YfTP5fJZHD38PifAF4zMzOMHDEcp0+e4NSnVs2aIsDPr8jA+9umdYjeuQ27tmwq98AbHBQEZycnvHr6gNdeFA143d094Obmhnlz54KiKFw4fx7Ozs5QKpX45+VL/TFO/PgRY8aMhaWlJQFeArwEeEkxWgjwFrMQ4CXAS4CXAC8BXtOANzFDg5VrN8Db2wcMw8DF1RUMwyC4Rg00b9mK06GpVacOfP38cODIX5zOTWKGBt9PmwmFQgGJRIq2HTqBoig0a9FKt/fuy7eFBt47cWmQSqWYtviXcgW8ebFl935OOyCVSuHs4oKGjRrh0ZNnBHgJ8Jb6Cl6FXA5zcwtB4N27/yAkn2H32d//YPvOnWAYxgB4g4KCMHjwkGJv0bBg0SLQNG0S8Ma/eaVbfZqdiez0VP2/8x5DURTexcWVGfC2a9kUTg4O+fvpCgDv/318BRtrK4wdPsgk4E385ymkEgnmz5pebOD9dcMGSKVSUBQFmqbx6nVsqQHvyFGjYWNji3nzF8DFxcXIXt3lA3jzXmvNyl/g5emp27e6di1cOHXcJOA9deI4b/UuAd4vDbzJmbokrS3btEXX7lEIrl4Dp85f4rRxH5LT4OXtjVHfjOHcly9euwlPT6//euDNTUsEwzCQSqX4ftJ3nPoU++Q+bG1sigy8JkU5Ad5lPyzA0/t38CkjudjAe/jPI6AoChlpqcjN0cDc3BzeXl6YPWuW0ev2Y1IyVCoVAV4CvAR4STFaCPAWsxDgJcBLgJcALwFe04E3MUODn1atBkVRuP/sbySkZeLY6bNwdHLCn8dP6Ts0v27fgTohoQaDr8QMDfwDAtGuQyes27wN79OyYWlZATVr14FEKsWdJy+LBLxKlQpjp80pl8D7KilL3wb4BQTAxcUVGdk5mDR5CszMzJCQkECAlwBvqQLvg9vX4ejkJAi87xOTQVEUunXvoRtMaHRbNsQ8eKgfiHbsqJucEUzKVAjgVbH28i0IeI8eOgiZTIbc7EwkvHtrFHhTU1LKDHh9vTzRr0cXk4B3UJ8oODrY64H38vFDuHLyT/yb9BZ/370GMzMlFHI5GIYBRVHw9/UxPKdFAN7c7EzkarX45+VLODs7w8rKGknJKaUCvI6OjujTt6++zpR34M3Ds+N/HkSN6sGgKAoymQxyuRwSiQQqlcoo8IbUqYMVnNW7BHhLA3jvPHyKTl26oXtULyRmaIy2cVKpDOERDTj98zcfPsLe3h6Xrt/8rwbeT+lJUKlUqFOnDmxtbZGelqavT59SE+Dl6YFHN6/81wMv+/gUFXgHDRoET09PVK9RA/MXLEBujgY9e0aBYRhMnTpV8Lr953UsVCoVEhKTCPAS4CXAS4pBIcBbzBIdHS3YkeV3NvidCPZFz28suMDLDaEGlA8aQtj7T1IWB2v4cCuEZ7rIxwg2uvFxjv36/L/NxiH+e2ZHoW4OJkaJ/D2RG5EwBIvDtqn4a+rNrDDozX7PYseHD06Ckwk8bBSta2LxhRGXDXB8oGND3q23wsHGQH6wX4+NvQ/ecyGVP/nCrmti9Yt9HfGvvycfMvTB/9vsY2IAvKzjL3YNs+sFvz6x6yG/oyPUYUnO1GDmnLmoFx4BS8sKGDdhIpIyNQgJDcPmbb8ZDNROnDkHdw8PrFi/CaH1wiGRSDB4+Eg0a9kaz+M+Gr2uhLD3RWIm7seng2EY7DhyRhR1b75J1ccNXrAfJ3bM+bjMrtsvk7L0wb/G3qRkoUq1arC1s+PUg6Gjx6JHVE99R80AOln4YACYQmDJD7HVZuxBDR9/2e+Dj2KcQagA2hoE7zWEQFeTxYOcLwy87EFfWiJvABovHKLAy45CIC5ncMoPgcE1H6h5g3ljcfbYEXh5eWHMmDH6gSv7Gv3r+End1gef+0JZGi2kUil++WUFdu7ciZEjR6J5ixaoVKkSd/DLCv6gQCgj88+/LIdcLhcchPAHJIsXL0YFKytkabR49uIlaJpGlkarf68URRkMlNj9Ov6AhP0eDSYhRMCPE5yvPyuxee1K/fkxmCRgRWaCDqiP7N2DbetXgaZpmCmVmDl5IqRSCTzc3bFv51bcuXwWafGvjaM9B3gLce2zrkWVSoUaNWrozyN7UMgGPrFFEGLZwdmDUbVaDZVKjQ4dO2HQoCEGEGkKghUURUNVXvuVlaEPNvr/vn0zDkX/ju2bNkAikaBTh/ZcSNdk4/XLv2FhYSE+4WUy6go/zgCfWME/rmwAKAq+pmdzwUEsioq/on9LBH/Fwth7qBcejiPHThhAzqSp09Fv4CBRHOf/jh1iKCI6kcG552cI3uP4vxO9x3HafO49Qi6XYfr3EzF21AhERjZCRmoycjVZ2LR2JaRSKbZuXIdPGcn4Nzk+P8QmEg3uQewJ0yICb5EmReOE76cp77nvWQx4WefGcPua/OjSpQvGjxsHRwcHdOrUCdt/2wGGYVCvXj2D65hdF/btPwCJRIJbMTGGqCc2ycEKfh+cjYsfMwyN4uaDx0Z8QngBGn/xitgYUmwszh1XF22BWFEhWAx1SwJ4hUBXDHXFJkJF20reZBu7TTJ58kg0+PdCVvB+J7aind23IsBb9EKAt5iFAC8BXgK8BHgJ8BYPeI+dOgOKolClahAsLC0xYvQ3SMrUYO2mzXBzczc66GrTth18/QNAURQcHJ0Qb2Q1ganAe/zmI92K4vj0cgu8Hl7ekCsUmDblTQAAIABJREFUePzmg0FdqFW7NpavXEWAlwBvqQHvp/QkqNVqUBQFqVSKs2fPcq5POzs7RNRvwAFeiUSC6L374O/vr9+fd8SIEcUG3oaNGqFWrVomA+/gIUPg6emJLI0Wd+7qEtbkAW9CcmqZAu/ZY7qv6uowtmDgvX/9IiiKgouTE2iaRt+o7mAYBjRNY/K3Y01blV0CwOvh4YGGDRuWCvDeirmHESNHoUIFK0ilUrx9F/9VAe+nTF0b4u3lhRrB1QzanVxNNlYu/wU9o6II8JZT4O3ZuzdWr1tvADlPX7+FRCrFi5f//FcDL/t+Vz04GPPmzEauJguLF8yFUqlEh7atCfCaALyurq4YO3YsvL29YW1tDWcXF7Ru0wZt27XDgAEDBIE3U5ODuvXqYdlPP5UK8D56GQuKorB7/yECvAR4CfB+BYUAbzELAV4CvAR4CfAS4C0e8K7dtBkURaF7VE/sO/QnqlWvjiU//YJKlStj3LcTjQ66jhw/CalMhmrVa+D6vcfFAt79567D1s4eMpm83AJvWHgEKlapYrQunLt4CTRN43bMPQK8BHhLDXi1Wi2CgoLg6OiImJgY/bVZu04InJ2dOX2h6L37QVEUPL289F9LD65eXRSYTAVeKysrTJ8xw2TgbdasGerUqYMsjRaXLl+FRCLRA+/ruPgyBV4XZyc0rB/OOT9iwNuhbSuYq9Vo1bwppkzQge6yBXPx4PpF07fdKAHg7d+/P2iaxtq1a7848GZk5w9OqwUHw8vL66sD3h5du8BcrTbYBiMPeJs3a4ZdO3YQ4C2nwDtl2nRMmjzFKOQEBVdH27bt/meA98C+aLi5uSJXk4Vbl8+DYRhYW1n9VwPvs7s3EODvh6WL5hcZeO89eAR3Nzf4+flh6NChsLa2hpubG6pWrYrsHC0qV6qEZs2acYB35KhRcHR0RKYmBx07dcKsOXNKBXhnzlsImqbJCt7/MuCdM3celGZmBHj/CwsB3mIWArwEeAnwEuAlwFv8LRqu3bmL5EwNXsS+hZ2dPRo1boJlv6wQHXjJFQp0jeqpr+dFBd68OqFQmqFx63bYcvgUzj99g/6jxkGuUKD7gKGIPnejTIF3/PdTQVEU2nToZLhHWfwHWFhYkBW8BHhLHXi1Wi3mz58PhmEwfeZsDBk2HDKZDPcfP+GiqEaLzVu2gaIouLq6ol+/fvD29i428MZ/+AiKohAX/95k4K1atSo6duqELI0WJ06dglQq1QPvk+d/g6bpLw68Ny6dx6fM1PyEW5+PKU3T+HnxQpOBVyGX46dF83V1TeRxXxp4tVotBg8eDJqmsWLFilID3iyNFhYWlmjfocNXA7y7tusmNLdv2mAUeN/HvYVcLkdmWioB3nIKvOs2bkL3HlFGIWfy9Jn4fvLkcg28Xp6esLSwKBHgfR/3Bv369oGzsxPevXyGuTOnQSqV4ur50/+VwPv2+QMc3b8bDMNg1U9Liwy86zf+ivDwcNQNC9Nfj+y64O3lhUuXLnGANyQkBPb29rhw6TICAgOx8/fdpbZFg3GfIMD7NQPv2vUbEFG/PgHe/8JCgLeYJTo6WjAJSIaGe+HxO69CCdcS0jWcxsgw8ZVx7BUDuZe8YOMGH93YiMsHIHawYYKf+IqTjI0f/ORaAsFP7CQUfFBkYxkfpjjQzA8T4dlUFBbDOUMMZp3XVG4UlLDNlBC6AfNvwvxjxMFHAbQ1SJzGO99CkwfPErh1jT+ZwKlvLLDkAxkbdPmwxk6Wxk+KxlmZycNZPt4JBfs5fPxl/62HPOTjAC+v/rLrl1idYT+Ofw7YUMs/Xuzjyr/2hVCXX+/Z9Yk/IcHuELET/31ML0RnRmCQz08icPHaLcjlctx99BRJGRrRzhi7TeVfA3l1sGW7jvrENxRFwcKyAlzcPWBtYwuKorB6x37BxGrsusavh+w6ym9H2cdfCPpjk7Nw89FzqFRq2Ds4Gkz6nb58A27uHhg2aoxBUg1T9/0UHWBx0Ic3CDQVf8WSERkkSBMKPuIKgK4B6mYIh6nAa/AVa7EkayI4xxkwCmFvAcF+nljiGjGgNQBrU8N44p0nMTcRXjcMFEVh7szpop32HK0W69avh0qlEkU2MajNixkzZ6GClRXnZ2L7X2ZociCRSFCrdm2kZ+dgzvwF+r2CM7JzEHP/AWiaNoAjIexNzxZPksR+X3mfa/HixaBpGjRN68E7V5OJC+dOg6Io7NvzO++6TTMa3307HhYWFgL1lVdnRSdz2NczP9ivx/373KRCOugdMXwYaJrGjz/+qP+87OPBP3ZisCY2cGUf891/7AVFUfh5xQrRBDFiYUpdMzb4NRjkchL6GZ9cs7CwQJdOHfOPI6/dXL9+Pbp07mwUYEs6xJLflEiStQLAVwhkCwW8nOSLJRFczDZWX06dPoPQsDAO3uQBTJNmzVG9evUi1SfxSQeRyQSBiSSj97WsNPj5+iIwIEA4qZqRxGqcYE9opici7u/HusSVn+/VG9athZWVFYYNGohF82Yj7u+nvEmmBN5riE0mmnh/ZWNycrz4JKlgwrU48ftrehI6tW8HN1dX3d7nB/biU2aKQX+Efd6EkoW2bdcecrkcy1euNmgPf926HRH163Oe99fJUwisWBEDBg2GnZ09/Pz9jSYJ5PSteYjIdgc+4pqe+N14sueCxpOmhhj+Co6bU4Sx19RFUwXhb0kkWfPx9UO14OoFJlJLztQIjnsM2kOR5LNiE0vG+iZGIbeoCzAEF3RoOK/Pvwex3yMB3qIXArzFLAR4CfAS4CXAS4C3bIA3KUODSVOmoUu3HiUCvE8TMgXrT1j9RnBycSt14L3/Mk4PQdWq1zTo1L5Nyca23XthZW0N/4BADBk6lAAvAd5SB96815wx5XvUCwtFSmqaKPDWqlULPj4+xQbe2rVro0GDBoUC3q7du8PDw0M/QJLJZPh9TzQysnNw5fpNMAyDjOwc3LxzF2vXb8Trt+9KFHglEgnCQkPQu3dvNI6MhFqlgqOjI7y9vRAeXs8QaASA187ODoMG9C9XwJubk41vRo8CRVFYvHhxqQBvpkaLAQMHQSKR4N2Hj+UaeGvVrAlPDw/uceSd77Zt22Lrli0EeMsx8L54+Q+cnJyMAm/1mjVx4uTJcg28o0cOh5OjY4kB76f0RETUq4vRo0aBYRjkarKxacN6fDt2NELq1EJUt67/FcCbnfQeFhbmsLS0QI3gYIwdPaLIwJuhycHR4yeQmJpu0B5+P2UaWrZsxXle5SpV0LV7D6zdsBESiQT9Bg4iwPuVAe/oMeNQo2YtArwEeL94IcBbzEKAlwAvAV4CvAR4yw54kzI0YBgGj57/80WB9158OuQKBQZ+861R4L35T8IXAd7TV2+DpmnEJmUaxd23KdnoN3gYrG1s8C41Gx07dUKnzp0J8BLgLRPg/ZSRgnGjR6J58xaCwLtx0yZQFIWWrVoVG3idnZ1Rp06dQgHvrbv3QFEULl+9hvTsHPj6+qJL127IyM7BoSNHwTAM/jx6DBYWFmAYBk2bNsPb9x9LBHi///57UBTFGezMmzsHNE1DKpXq6q4JwLt25XJIJBKR+lp2wJubkw2GYTBu3LhSA95MjRYVKlTApMlTyi3wThw/FlKpFC+fPRIE3uQE3R7QyUlJBHjLMfBm52ihVCoR+yGJA7y7/tgLaxubIten0gJe49sQFQ94GzWI0E9GUxSF4OBq+teqEVwNW9av/uqBd9miBWjRtAlcXZwxZdIE2NnaYt6sGUUGXqH28NS5C6hSpSrneavXrUe7Dh1w+94DSKRS3Hv8jADvVwa8/PNBgJcA75cqBHiLWQjwEuAlwEuAlwBv2QHvwSPHULlq1S++gvdefDr6jxwLuUKBecvXo3GrdhgybhKatu0IG3sHUBSFmmH1cOz6wxIF3t2Hj+kyxQvg7tsU3XGfNH0W3qVmI1OTg8FDhqBBw4aIjXtHgJcAb6kD76eMFAwYMABdunYVXME7Z+5cODg4gGEY/PTTT0UG3nbt2qNKlaqFAt4MjS4DuaVlBZy/dAUymQwymQxe3t5QKpVgGAYNGjaEpaUl6tath8pVqkClVkOuUODshctFBt5t27aBpmmMHz+eM9h5cO8uWrdqiY4d2psMvAqFAtbW1uUWeIODg+Hv71+qwNuhQ0f4+PqWS+C9fe0SGIbB7BnTPp8r48C79deNaNu2reAeuQR4yw/w+vr6Ys+BQ3q8mTZzNpRKJebMX/g/B7z3b1yGRMJApVKhblgYvh03DjRNw8PdHZ8yknHq6CFIpVKs/nnpVw28fr4+OHf8iO59ZaYg+vffoFAooMlML1HgTc3KgYODIw4cOqx/3tvP+82/fZ8AqVSKA38eJcBLgJcALylGCwHeYhYCvAR4CfAS4CXAW3bAu33XHri6upUK8N6JS4NKrQZFUTC3rACKouDh7Yueg4Zj8vyloGkaM5b8UqLA6+sfAHNziwKBNy/yBqnBwcHoHhWF3Tu2Iz72FXKz0rFv9y68j32JzKQP6N+nF04c3o+sxHgCvAR4Sxx4NTladOnSBQMGDjQKvHkRGBgId3f3IgPvkiVLYWFhUWjgzdDkwNnFBQzDwMXVFZOnTMWdu/cFkzelZeVg9tz5qBceUSTgPfU5mVvv3r11Ayj+gIdddwsAXnNzNVycnXX/X06Bt2vXrpBIJDhw4ECpAe+FS1dA03S5BF5nZydE1KvLOlfGgbdaUBD69ulDgPcrAN4JEyeictUgLF+zDiFhddGmXXvEPHyMlCzDxFr/7cD7KT0RF0/9hWePH8HG2hq5mmxUrFgRlpaWuH3lIv46uA80TcPC3Byb1qz4KoF3y7qVaBrZKP99ZaZg3arlcHZygr29fYkD79hx4yGVSjFr9hxE790PmUyGasHVsWrteqOwS4CXAC8BXlLyCgHeYpbo6GhOZ5LfURDryLIvbLGMlfwGqChwJwa8bAx69jFTGNkSDHHNGBqVWHwQDpNxWQSN+cekNPE3NoUb4vhrWoi9BqdeJAnjvwHWikwEcOCWHQaIK1yfxM63EOI+es8NMZCLeZemDz7AsqH2eiw3rsWmsCJVH9ffcIMNvPyv7N+PT9cH/3phHzt+54Z9rrgdGOHzzc9Wy4ZCMYw36FixXkOsI8XuLBl0gtI1+uADr2D2WJGOjkF29az8yHu8u4cHDh87aXJHit+mso8Bu77y61oe0G/ee9QA7a+/eAeaprFme7RB3WZfH/w2iX2uuIiejdikTNA0ja5RvUU7r8YmALv06AW5QoGw8Aio1WoEVa8BhmGgVqvhHxgIiqJQsXIV0DQNV3d3zF+wEOlZOiA2QB7OAIuPemL4K7zPpCD+iiEuH4lFwzTUFQdedvDwTAzMRDKAm4S9BQUHdLkZzTnvi/d5crMy8kPkeHA/txhsiwz6P3/eFk0bY9zoEZzOPbszv2vXLjAMA4lEUiBGsQcFeT979uwZKIoSHCDwBzJLlixBVFQULCwsoFQqcePqZeN1T2BA0rZtW8ycM5eDUUIDsTQWUjISCRpFNtajFP89moyGORpERkbmb/MglLU6J4c7OSKQ8Et8UsPIxIYA/hpcTzkaNG3aFBRFoV54eP5Kbj52mIh/YsjH7nNbW1tj/LcT8ge4JmJvFi+EBsn8gbIown0+9q1attShl1D79Pm8nj1zGj4+PgYDXqHQ8KOQUG0McUsi+MdLCIYLg79CoMFHDVNBg38sC9vuaLVaXLlyBdNnzICZSoVVq1ebfK7EHicKLQbAywIUzuSmyCSmwbcB8q9hg7/Neg1Tv/2Tq8mCvb09Ym7dQPXgYHh6eICmachkMtSsHowLJ/+CQqHAveuXRfoRBUAz+56amqAPg/ske1KUg7181OVPoObfl9l/N6R2Lezd8zvnuFQMDISLszMUCgXC69XD2dOnkKvJ4pxTPrqJLfxi930TMzS4cfchWrRqA4ZhYGfvADd3Dxw4ckwQZvnxwSDybYHfd2f3ifl9TCHU5Y89OAuEEk1fGCS2MEto/C06VhZZKFUS4FsY4BUb9wiBLn+Ck3u/E56AKszkkVgfg9u2mLrIQiQM+lP57ZjYxD4B3qIXArzFLAR4CfAS4CXAS4C37ID30o1bMFOpsHHLtlIDXmPRqFkruLp74NF7w7pdVOB9m5KNCVOmQyKV4u6L14UC3uo1a6Nqter6ny/68RdQFIX4tGz8dfYituzagzuPX+D1h2R4eHpBpVbDxtYWE7+bhL8f3yPAS4C3RIA3/f0b1A0NwYzp040Cr1arxYULF8AwTJGAV6vVgqIoODo6igLv69g3GDBwIBwdHVGrVi04OTmhZfPmwnVPAHgfP3oEhmFgZWWFNes3mAS8KZnZoCiKM0grDvAuWrgQVlZW5R54c3M0OH/uLGiaxt59+0oFeLt06wZPT69yA7wrly8HRVE4euhggcDbpXNn/LhsGQHerwR4ja2A/pqB986dO+jYsSO8vb3x6tWrIgNvlSpVcPvmdfSKigJFUejWtQtsrK3x+7bN+JSehB9/WIDwumFfFfDOnPo9alQPNtqfOHvqOCQSCVq1aglLCwvMnjWzxIA3Ly5evwWGYdAwsrHB6lsCvAR4CfCSwi8EeItZCPAS4CXAS4CXAG/ZAe+kKdNQJyTUoB0tbeCVSKWYvXRFiQPv25RsVK4SBP/AioUCXoZhULN2COd3Qp1XhmGwbsNG3IqJwajRo8EwDH7bvJEALwHeYgPvp7SPiHvxCFWrVMGSxYuNAu/evXuhUCiEv0aek8MZkNy/dw9Lly7F8uXLsXnzZj3yZms0RoF36bJlsLCwwLffTkBmRkb+oEZs2xCRrxQ2bd4cFEXB2traJOB9/uo1aJouMeAdMngwnJycyh3wtm/bBl06deIAb26OBpUqV0bLVq1KBXiv37oNiqLQoGEjDB46tEyBNzsjHUqlEgMH9Bdvn3I0uHHtKpwcHaHVZBPgJcBbJsC7du1a1KlTBwMGDICjoyOi9+wqEvAGVa2KW9evIVeThdMnj+W/Bus5QVWroF5o6FcBvO5ubqheLQj9e/cU7lN8vm+8ePoYbdu0RuXKlXEnJqbEgDcxQ4Nps+bgyInTBHgJ8BLgJaXAQoC3mIUALwFeArwEeAnwlh3wxr7/CJqmcez02TID3oUr1oOmaf3jShp4X8Qng6ZpfYbqBpFNRIH31cd00DSNTl17FAi847+bDKXSjHPfOnpwLxiGwcmjhwjwEuAtNvB+SvuIRw8fwMPDAz//+KPBoGPdunVQq9VGceX9+/dQKpVwcHBAixYtULFiRbi7u4OiKFhaWsLNzU1/Xfzz6hUHeI8eO4bQ0FC0aNECV65egyaHN6gpIvB+SE4FzTAmb9Gw78ChEgVee3t70DSNO7duFRl4e0V1x7DBA9E7qkeRgXfXts3YuXUzPmWmYuO6NaBpGlZWVpBIJGjRvDmePn6EHxYthEQigVptXirAm6nJQY+onqhYqVKh9uP9EsBbqVJFVAwMNDj+xoC3b98+mDd3jsEECAFeArylBbxXr15FUFAQtFotDh48CDs7Wzg5OsLW1hbmajUYhsHk7yYUCLzVqgXh5rWrn+/ZrFXArOecP3EUbq6uXwXwurg449Lp4/iUniQKvDlZuv+mJH2EWq3GpcuXSxR4hfbPJcBLgJcALyn8QoC3mIUALwFeArwEeAnwlu0evObmFngdn1BmwDvv5zVQqdRfDHjfpmSjYuXKUKnVGDBsBCiKEgTeY+evoFadUFAUhQXLfi4QeF1c3dCpa3fOfSsPbxzs7fHg9nUCvAR4iw28uTkaXLt6BRKJBCNGjED8+/f6QcfChQthbW3N6eRv3rwZFhYWsLS0hKWlJRwdHTFlyhRcuXIFuVot7t27hy1btuixVyKRYNlnPH795i0GDhoEN3d3bNi0iTNgKAngTcvOQaXKlfHHvgMmAW+jyMbw8w8oMeDNzdGAYRjE3LlTJOANCw3RYyxFUejauVOhgTeqe1dQFAWKouDk6AipVAp7ezvkZqVj88b18Pb21v/ey8sLFEVh1KjRpQK8mRot1m/cBJVKVWrAGxYWhtGjR2PE8OEYMmQwAgMDoVQqkZmWWiDwPnxwHxYWFkhJSiTAS4C3zIA3O1v3bZ6MjAxotVpcuXgOr148Rfyb10j9EIe4l8/h7+eHX9etEQVeL09PjB83VhR4P6UnIbJhfezauqlcAm/88wcIDwuFmZkZbGysMWzQAFHgvXLpApQKBQICAuDk5IQ6deqU6BYNBHgJ8BLgJaUwhQBvMUt0dLRox4afhZkd7Eadf9GzUUQsGzy70eI3duyGkN9gshtWA6xj4ZwYwglhrwHI8ULsa85srGMDGT+EMtTzs9Tz8ZoDK7wQBd5iYm9h8FcMajloyw/Wa/D/nhDo8lFXDG6fJuRHUetFYcLU+sOuF3ffceN2XJo+2KB7400qrsam6OPKa25cZgX753wIZoMxH5fZ75l97J4mcDs2/HMlBKliwcdAU+sQP4QwsKDOTVGyyfJDsBOUKYy/eY+RyeWIT0rjvJ5YRlr+52EfA3ZHk3898M9jXsxdtgJqc3P948Q6r2IZgtnnkN/RdHVzQ53QMPQfPBTOLi5GO+bnb+i+nhwQGIidew8ZdF7552P+4qWgKAqP/o7l/DzvuC5csgxVqgbh1o1r+av/eHDHCX62a/YgjQ9HHHgUgt9ihADiGkCuGOKKBR+zhcBXFEET9MGBXwP85Qb7efzBMHdlIC+TsVCHnt8Z54AA/3OLZVlPFAndY5LjXmHMqJGwtrbCL8uWIFeThe8mTNBtOaDJwrE/D6FB/QjUqxuGzZs2mDwRsHH9OtSsWQMeHh5QqVT4dtxYZKQkFYz9pk40sI6XJkeLPn364psxY6DJ0fXztv22AzVq1ISDoyMOHTmix6c85Jw6bTqnDeKjFbvfKDZIy/uZXC7HgQMHRAd3nMHc5/f+/LkuKd28OXOQq8nCH7t3QaFQwNLSEka/iv25TpuZmcFcrcbWTevg5+MDtVqNrRvX4ecli1A3LAQ/LV7EAeC8Y5qa+AG52hwMGzYMFEXhzyNHOJ8nS6PFnLnzcPrsOQOo5QCgCOpl52iRmp6BhMQkxL2Lx6vXsZg48TvdCl4Tjys/TMXMadOnQ6VSgWEYuLm7w9PTE15eXvDx8cHy5cuFB9CsQfPw4SPw/feTC42u4pBqWhg8VwTETT12YoAshL2ZvPPLx19TM8UL1X/dNcBqC/ngLnoPYj3OxGzwhUF2U8HXcOKHPaHDBhmxiVGR+6Q2ByqVChMnTECuNsdoe7V2/QZ4eXlz76G8+8/Na1fAMAwe3YvhvC8+Ls+dOQ2BAf7G+wdi91oB7DW8hwpgb/I7wQnTf1M/YOO6NbC0tNR/M6R/376s+wD7nppfD+bNmwcvLy9s3LgRly5e5NRJflsvOvYXgVshnBUDSrHtvPghNoYQGk+K2YLYgiFx7OWOUYX6y2JjZ8NFUPmfjf+5xcZWpmBvoRa28MYz7AUrbNDlo67YxJU44rInhITvQSW3sEJowpzXF2W1XWKTZgR4i14I8BazEOAlwEuAlwAvAd6yA97E9GzQNG3QOS5N4G3euj1omv4iwOvo5IQKFaxgbmGB92nZ8PDygpu7B159SDbawadpGj/8tMJoB5V/Pm7cewSapg1+zj7+tnZ2oCgKr/5+ToCXAG+xgfdTehI+ZaXh6oWzaNGsKUJDQtCqZQu4urqie7eu8PH2xsZ1awqGFoHByL7oPbh66YI4apQA8P798h/QNI0rV68hIzsH/QcM1GEuTUMqlcLOzh79Bw4EwzB6KLh970GJAS/DMAgMDCw08DZs0AABAf6cz7Z6xS+6duDdG6P1fNw3o2BmZoaWzZqCoihUq1rF8PzzVvhyjuvnASbDMPD180OOVovuPXrAxcUF30+eAoqioFKpiwy8S5ct00N6XuQd8+Dg6jhx6gziP3wsceDdu28/KIpCx06dCgY5gcH1/Zg7YBgGsbFvCPAS4C1z4L129SpomsaN69cEJ6Tkcjm2b94oCLy52RmQy+XITE0SBd7jh/ejUYP65Qp4K1cMhEKhwO4d2/XtSKNGDQsE3lytFhMmTEBISAhytVoCvAR4CfAS4C3TQoC3mIUALwFeArwEeAnwlh3wxn1MAU3TuHT9VpkB758XbhYKePsOGiYIvPdexOqBt0at2pBKpagTVherN/yK92nZGDZqDCwsLEFRlEEH/8HfsaAoCrGJ6SYBb0K6BjRN49bDJ6LA6+TkCJqm8eLJYwK8BHhLBHjzYsvmTTAzMwNN05g3Z7bp0FKoAUnJA68mR4tWrVrD1tYWFEXB7fNWEVKpFJu3bkNIaCh+WbkSe/cfwPhvv0WdkBAcPPJXiQHvufMXwDAMpkydZjLwOjg4gKIo7Nr5G+94ZaBCBV2bUsHSErVr1cS3Y7/B1Qtn8CkjBQqFAlO/m4hPGcm4deW88fNvAvDG3LkNZ2dnSKVSyGQy+Pr6gqIodO7aFTY2NujUuXOhgffmnbuQy+UYNny4wcB38tSpUCgUkEqlevidxFopWxDwPnz8BBUrVjR43V2/70b/AQMglUrRokUL00BOYHDdMyoKNWrUKNK2CQR4CfCWNPDmanOwYvlyhISECALvjt93g6Io5Obdx43cf2QyGbLSkkWBd+fWX9GlY/tyA7xPbl2BTCaFRCLB9KmT9W2GRCJBr6goMAwDuVyuD4lEgvDwepDJZJg5cyb69ukDc3NzArwEeAnwEuAt80KAt5iFAC8BXgK8BHgJ8JbtFg0VKlTAlt92lRnwPk3IhEwmw5ptvxcIvK5uOgiytraBs6sr59wvW7EWZmZm+pWAtnZ2uPvspdFzwDAMDp84zengz5i3ABYWloIdVGPnRKFUYtGPvwgCb1KGBn6fIaZRw4YEeAnwlijw5mqyoM3ORFzsK4O/Xd6BV5Ojxe49f6Br127Yuv1wVKttAAAgAElEQVQ3rFi12ghE6iKqZy/06dcfvfr0xdETp4oNvJocLWxtbdGiZUuTgTeoalU0adzYyPHSff7Yly+waN4cNG7UEI4O9vrVx06Ojob1ugjAm6vNQY5WiyZNmuD+/fvI0WqxZu06ZGm02LBxE2iaxs1btwsFvObm5qBp2iQE/eabb0BRFEaP/qZAWOvZqxfoz6uxQ0JDkZ2jRUJiEvz8/EDTNDw8PdGmTRvTQc7I4Hrt6lWoU7u2wXkjwEuAtyyBN1ebAx8fH/Tq3dco8KZmZuu+kXDtsiDwVqhQAYsXLRAF3pU/LcXQQQPKDfD27t4Vs6dOwqQJ34JhGJibm+PQgX0YPGggaJrG6JEjcfjgARw6uB8H9+/D/Hlz9d8UMDMzw5w5c3Dz5k0CvAR4CfAS4C3zQoC3mCU6OpqzeT7/wmN3QvgdFjb28jGCs5l6ujD4CmEvH3z5iCTWIAthr0HCLBHUEwM5U5NisXHudhw3QVbMu3R9POC9Jvt98N9/kYG3BFDXVOA1gFsBxOUH5wbMC7Hz/eJjfogl3BPDVzG0Z4cY/Js6KcA/3+z6w090xk6Cxk2cxkXci6+SOXHhn/y49Co/2Ch8NTaFUyf5kxBCSdWef+SCH/88sjsXH9JYwYNUsc6GWIjCLStMhVkx0C1MiP0NMRS+cjNGv3KO3YYaS3aUF/zXYR9z9vXG77zy2wx2uHl4IiyioUFSiFdGOqFKMzO4uLqBoiio1eagKAr1G0WiSlAQXN3c8OZjKm4/fCoK5xKJBJNnzOb8zM3dAzKZjNPZ5BxjfmRoUKGCFeqEhIkmglAqzSCVSmFlbY0mjRpwE5uwE36xfv4pNYGHv0kiICSSjK2IwUVcMaw1nkRKl1CsJEIExdjYyzt2YtjLOa68z8PutPM7zkKDAoOOPwsADI5XUUCXn0SH85ppwuffVIwtCHRNwn1eQjr+a7AHQ/xkRyx0EUoYcuLESURE1AfDMHBwcDRIqMIGALEkKuyBnq2tLTw8PQUHfuy+aa5Wi4iICDRo0MBwsCVyvg/t3Y2Df+yCQfLAdF5yP4Prm1Un2eeGd+zY9bB27TqgaRrh4eHIztFi8ZJlyNRo8f2UKfrPOG36TFjb2CCqZ080ioyElZUVaJrGxYsXjeIa+3hptVosW7YMNE1j0KBBRhNqHTt2DDY2NqhQoQJWrFyFp0+fgWEYzvYPH5OSBRFUGOe4n/vu/QdQKBQ4f/FSIaFWOElZkRKWiUCC6ISBSIglIePUZX6IfG4hhM4Se48cwMgW3Df2U0ZyAfcqgbrMq89FBd6iQrDwZAI/4aIQ6mQLQk7Kxw/w8/XFrxs3IDcn2wCffl6+Eg6Ojjh97oJRxG3RrCnsbG159xXusZs9YxqmTJpY4H3foJ0WxN4E3qTp+/wQSVSam52Bk8eOwtPDA9r/z95dR0dxvX0An1mPbVxJAiQhBA9OCO6e4BR3LcXdnSIt7u4ESqG4FyjFihYPbiGerMHv/ef7/hGymbmzM9lsgqTce85zThuS3R278zyfO3uvLhUfDHoEBARg+LCh+GA0YuP69bCzs7OIUeXKlcOwYcOQrjfwzm3uNcVFvCSdkZdrkXmdFNyKQS25oJjU4ttW15AJ4pArtXAabxHh9xIhAb6StblELS71oJQY9loCXzH8lX7ohQO8Eg+vSD14Yu2gL9kPWPNNEYuIa8sguI6IPBgwl7p/UOC1vVHgzWWjwEuBlwIvBV4KvF8PeOPTDNixZx88Pb2+KvB6+/pBpdZYBbwLlq4Ey7Jo3DwKsxcuwvJ1m8xfW24W3QpvLBxv7r7a+dt+MAyDv/+5LdiPMpkMK9dtshp4l6xYDblCIQq8PXr3haOTExLTDRg2cjQG9+9DgZcCLwXeHABv69atIZPJsGvXbjRs2Ajly1fIE+Ddtn0HWJbFk6fPecB79/4D9OnbD4UKFYKTkxNGjR6ND6YMEC5VqlSOgJd/7n5e4NUbTWgRFQ2FQgFfX18wDAOlUpkxl254OBiGgVarRVBQEAr4ZwyQHTpyBHZ2dpDL5bh85Uq2wGsymbBixQrIZDKEhYXh6NGjvOMVHh4OZ2dn3muc/+sinr14CY1Gg2HDR0g+5Wot8NatWxczZ8224UlcCrwUeD8/8H7Qp+PQwQNgWRZhRYvixp27vBwqVW/EytVrodVqcezoYQHw7t+zG/7+BfD+3VtR4C1evBiaNGr4TQBvrZo1sHL5UmFfbzRi1MiR8Pb25gFvYmIixo0bhz59+sDe3h5r162nwEuBlwIvBd5vplHgzWWjwEuBlwIvBV4KvF8XeOvUa4BFy1Z+VeB9kqCDVuuMZi3bZAu8L5J0sLOzQ+PmUeb+eu6vS8AwDPYdOZ4t8KpUari7e1jcjzVq1YaPnx8mTJ1hFfC+T8uYpqFT1+4WgVelUmHshIlITDdg6crV6NyhHQVeCrwUeK0E3nSdHo6OjpDJZLjw10XcvHULrq6uSEjV5Rp4dQYTypYrBz+/AmbgPX7iBBiGgY+PDzp06IDGjRvDycnJ/FVilmW/aeBdtnyFec7cnbv3IKJqVZy/eAkymQyubm68p5Vv3bljPpdZlsXp06etAl6TyYStW7dCq9VCLpeDZVm4uroiJCQEDMPg5s2bgmkG6tVvAL8CBQQwaQvwTp0yBY2bNLFxqgUKvBR4vwzwfjDqYdCloUvnzmjavLkAeFP1Rmzasg1KpRK/79srmIZh6OAf0blTJ1HgPbhvLxwdHb868G5ctwYRVSpb7uuNRrRq2RIlSpTgAe+ZM2egVqtRsmRJzJs3jz7BS4GXAi8F3m+qUeDNZaPAS4GXAi8FXgq8Xw94Dxw5jqDgYEHy9DWA19XNHUEhRawC3hq166JshYqi8x5LAa+buztGjptgcT9euXPPjDmbdsRYBbxyuRxjJ0wSAG+DRo3h6+dn3qdbdu5Gs8YNKfBS4KXAayXwrlm7Fi4uLqhUqbK5QIuKisbCRUvyBHh1BhM8vbxQpUoE9EYTunbrBv+AAMEUDb/88gs6deyIwoUKfdPAqzeaMHHSZLi7u/P2wfm/LorOQ/g4NhYsy2LdunVWAy83rl69ismTJ6Nu3bqIiIjgTa1hMJpw9s9zYBgGMXv25hp4T508Ca1Wi3v3H1DgpcD7zQNvZlSOiMCipcsEwJuqN2Lf3j1QKBTYsX2boE/19PREt65dLQLvo39vo2BgwFcFXsP7lwgNLYID+/aKAm/FihXRoH59wRQNS5Ysgbu7u+DeSoGXAi8FXgq8X7tR4M1lo8BLgZcCLwVeCrxfD3ibR0Vj1s8Lvjrw1qzXAFpnF6umaHiRpMMPXbojsFBhm4BXqVRix57fLe7HzCTT3cMTw0aNzRZ4F69YDZZlLU7RwLIsBv001LxPZ/88H06OjhR4KfBS4LUSeOPex2P+ggXYtm27uUBbvGQJHB0d8wx4b96+A6VSiV69eiEoKAjt2re3OAevr68vVCrVNw+83bp3R+GgIMnFwMhzuXbt2ggLC7MJeC0F9zWCg4MREVHVIkzmFHhLly6NdevWZntMKfBS4P2WgPfEmbNw0mpx71GsAHg/GPU4evgQnJycsGH1Kl6fGh0VhdWrVloE3uuXLqJE8WJfBXgvnzmGgX16wsnREX5+fqJ9/ZnTp6FSKtG3b18B8G7fvh0+Pj6oVKkSBV4KvBR4KfB+U40Cby5bTEyM9ckMkaSIYW+KzoikdIM5pFbZFMNeEnylVsSUWgWThClr8I8EQBLkuAh24zU/uKB7+UUyL/56lmQOa2FNEngT+CG2Umdewa2twMu7OUtgr7U3ZynQvx/HDy7iW4v25PHg/psk/hIh9nvk+SR2/pDnEPf8+etZEg9xz8Qm8OLU46w4G5sVXOw9/zSR9/rkdt+LSzOHEHizVogljzf3GhaAHCesxdJ4IqyZ8sDSaq9iIQW+JFJKh0Ek+L/H3Qdnzl+Ej4+vOUEiV+XmBjdxIpMs7mfmJnRkIkj2o5lx6u9/wDAMps6eZ/HfLSWM46dMh4ura45X4o1L0YFhGLx8n2R5UbRPx6VEyZLwDwgQbCsZ835ZDHt7e97PktIN2BGzFwqF4tN9KGvVZ3t7O7x99thcYAmejBH5GiSvgCaLaBHsJdFNMsi/4yFVNugqFmShLwaWgrASf3nFKbF/uNhLAi8H2QQFMQccyKKTW0xwfy4ASy74kZ+Zi3qCYyoFvJzX4B4b4jhKwr2VhYfw3JA6F0SC/Fwi8EGuCC3YlxYKmV07d6JRk6a8ftTaQo88ppkxe85c82KT+37fLygEP5hMUCgUWLt2rQXgzdo2wb4TPfbx4oM5Ke/51wN3PwoKPeFq2g0aNEDFihV525cdfP1zPWOxzdt37vCKRf5AhlHiWPGLzMzXrlmzJliWRVJKmsXcnczrxQBOZzCh/4CB6Nqt+yfAFL9XpXFDAm7Jha94waknyPmepc41LqpKAi8JCbz9ann/ZwefYuc2GVLwyftMulSY0lMQEBAAQyq/vyX71P8lvMgK4j7GO+fJASnO+9kKvNZud3b7IccQbLLQ94uE0WRCs2bNEBAYCKPJRJwzGbFj1y5otU68viU6qgU6/tDh0/XOx+VFCxdAqVTizo1/sh+k496TeH07J3cg7zkc7DWmJOBDWhLWrliGGtUiUTAwEBPGj8PDe3cl+wWGYVCyZEncvn074zrmDCykG0w4dOQYChYsyL9mDfxrjMzBra3b+SgpDrVSNalULSh4gIFTD5N1othDQWRtY22Q4Gs18ErU6dbW0UL8zTn25gR4ufd5bi6dlM7vs8lzSHRAXgp1c4K4uX1wIrvcTWpAnveUPHEv4Vx/FHhtbxR4c9ko8FLgpcBLgZcC75cH3mNnzqN5VDQKFSr01YH3RZIOtes3hFqtxoGTZ60C3o3bY6BSqXIMvENHjgLDMKKLomUel3ETJ0Oj0Zi38ebdBxg5ZiwS0w04duoMOnbugvhUHQoVDkLhoCAB8EZFt0JIkSIC4G3csAF2bN5AgZcCLwVeG4F3+vTp+HHI0DwFXr3RBJlMBrlcbhF6Bg0aBFdX108F4bcNvOHh4WjatGmOgNdoMqFIkSKoV79+ngLvqNGj4enpKZq7Wwu8W7ftQHBICOITkynwfkHg5eEEBd5cAe/lK1fMT8lbAt7Xb9+BYRi4ubmZ+5Z/rl5GyZIlMGL4MOHTw/o0zJszG5UqVoBJRyJQ3gJvwusXYBgGpUqUwK6tmwXTMFjqF+7dvQuGYZCSkpI1UEMAb+yzFwgJKYIdu2Mo8FLgpcBLgfebaRR4c9ko8FLgpcBLgZcC75cD3ht3H8LB0RGhRcMwaPBP+P2PQ98E8L5I0qF67TpQKBT449S5bIH38q375kWPWJbFhGkzrQLe+DQDfH39ENWqtSTwJqQb4OzsjF59+iEx3YDyFSuBYRjIZDLIZDIolUqoVCrIZDI8ff0O9Rs0QlR0K2zZsRtJ6RnTM1SrVkMAvHNnTke/3j0p8FLgpcBrI/B26dIFI8eOEwDvvIW/YtqMWRg3YSLKla+AE2fO5gh45XI5vLy8LEKPm5sbBvTvny+A18nJCV5eXjkG3o4dO2ZMQZGnwDsG3t7euQLeQ4cOQS6XY9/+A5wpCCjwUuDNX8BrNJmgUqmQmJRkEXjTDUZ07tQRdnZ2eHj/LnRpGdd7/Ls3aNyoIdq3aycA3g/6NBQvXgz79sR8VuAdN3oEGIZB3Tq1BFMZifULs2fNAsMwGDhwoCjwphtM2LFrN3z9/JCqN1DgpcBLgZcC7zfRKPDmslHgpcBLgZcCLwXeLwe8bdr9gJKly+B9qkFQrH5t4K1Vtz6USiUWLF2ZLfBmxsoNm8GyLNZv3WE18DZs0gQKhSJb4P1p2Ag4ODggMd0AhmFQuUoEFi1bbt5uD09PMAwDV1dXyGQy+Pr5mVewLxoWxrkPZSWkl8+dgZ+vLwVeCrwUeG0EXjc3N7Asi6DgYHNoNBqwLAsXV1d4eHqaB2LkcjmUSiUKFy6MIqGhKFKkCEJCQuDj44NpM2aYj+HW7Ts+fZ24lAB6Bv34IxiG4RSE3zbwxsbGokCBAlCrNfjz/AWrgffcuXOQy+V5Cryjx+QOeJctWwa1Wo2Nm7cQc8xS4KXAm/+A18HBAY0aNcLruPcWgfeDUY/ixYqhTJkyYFkWFSuUN1/rfXr3QmTVqoh9+IAHvLNnzkDf3r0+K/CWKF4MCoUCJw7/YRXw3r+X8fTukCFD+FOtWADeffv/AMuyOHjk6FcH3rYdO+P05RsUeCnwUuD9zhsF3lw2Cry2Ae+widNx7OpdCrwUeCnwUuDNEfBOmDwNnbv1+GaAd9CwkbB3cEB0m/ZgWRZKpRItWrexCnjdPTKAtUSp0jh/9YbVwDt24mQ4u7hIAq9SqUQBf38wDAOGYeDj6ws7OzvBth89dQbOzi44ePS4+We7f/uddw/iJqQf05JQqUJ57Ny8kQIvBV4KvDYAb9myZVG+QkV07NzlU3RFQGAggoNDBOi2/49DkMlkKFe+PH7o2BEdO3dGy5Yt4e/vDycnp4xr28cHwcHBYFnWIvSMGTMGXl5e+QZ4TSYTNm/eDIZhsHzFSquB12gyZXylOjk5D4F3LLy8vGwC3qFDh6JEiRL4+++/LSyeRoGXAm/+A16jyYTBgwcjsGBB7Ny9xyLwfjDqUb16dWg0ahQoUAAXL5wzz8E7beoUFAwMxJlTJ819981rVxAQEJAnwHv1wlkwDIPo5k15wLtjy0Y4O2vN9wFrnuBlWRZ3797NFng7de6Cdu07fPUpGpat2wyZTIZpcxdS4KXAS4H3O28UeHPZYmJiLCbwlpIb8ibMSxiJC5t70ZMrcHI7C2tX4ySfGuPeNEgo5HagZEfL7ZDFsJcEX0tIxzAMCocUEaAYF+v+eZXCCy7c3XyTag7ytSVhjbMt5I1PCmCze3IvL0Pqpi6KvcRxfEqErcArhvafA3ilQur1pYD30otkc1x4msQLLtxyQffU4wSceBRvDjHsPRubIDrocPVlCu8zc6H83jv+eUmeh9xkg5v4vSODk1DkBHilsFfqd8WCfG/u5yKTIFuCuw827ogxP+WWmG6QXAFcqqAmi1xrk+/qtWqjavUaqFK1GipWiUD5SpXMT8EyDIOJ02eCYRgUCAjIdvXdI6fPg2VZXLlzz/x+3P1I7mcu4pYrXx4Mw+DCpasCsE1KN8LXzw+OTk7oN2AQ2rZvD41Gg/IVK8HFxZWfYOosR3YgsHnrdigUCrRu0xZrlvySBbkC5OWgJBeDkuP4RbMUjnJxTjKS+GEt1HJRkkQqa4MHmwRuSuKvtbhMvD5nOwVJuwg4kAPO/NXm+UUBDzEET0Vxtz2OCIl9IrYPBMfRBtwXAD/xmmL7XArtidfgFy5ksaITD87vGU0m6PR6uLq54eK1G7zru0V0S5QoWRJJFtBNpVJh72/7BKtpG4wm3Lp9G1WrVjVPv8LHnIwiKSoqCqVKlswCXcFn5OCJYN9x9xdxTMWOPTmAIwnnWe/NPVft7e3Rvn17UYiytJ1Ggx4Mw+DY0SOc64DEeG6I5+6Z+3eMJeDl5OqW7jWv3rxDk6ZN0SIqCm/fJwjuU1Jom12IIW6OgosKEvdQSeCVCKmHXnICn2JoaTKRn4U7OMUZrCDPZc75KbhXJbzMisTX/OAOVBJ9Bq9f4J5bEuergQipB4HSeSE1iJ31e4JzkoOSgn3L+RxSMEz+XcyePfDx8UGHDh1452fmdjx78RJqtRp9+/ZFeHj4p0GBjH2zYd1ayGQybNm00dwHlSheHOfOnOb0S9z5eq1DK11SPMJCQ8EwDHx9fVCjWiQ6tm+Hj7oUtGvbBj/PnsUZpMu69snzyWAy4ff9+8GyLF6/ecfbl9xtzcyJ6jdsCP+AADx4+sKcQ4nllO9SxWtxsh7n1qSjJ00ThdrM33F1c4ODkxO2/XbQ/HuSUEuGlXD7wMaQAl7u5yA/pxjwknWurTU8/xjoRcE3T4CXyLXFBtfIATbR/s5k5Pc7Evd2SawVPCAhkU9ZHZyBsBzhb9bnp8Bre6PAm8tGgdc24D1y6RaGT5xOgZcCLwVeCrxWA6+Pry9atm6Df27f/eLAe/7qzYxpDqpGomq1GqhesxZq1qmLilUiUK5CJUybPQ+vk/VQq9UZhYEE8N55/Bwenl6wd3DgvZ+1wJuYbkDVyGrw8PA0w+7AwT+BZVnI5XK4urmhU9dugqcFBGEj8KbqjXgQ+xRR0a0wdFB/CrwUeCnwWgm8v/z6K1q1aiW4vqNbtUax4sUtAi/Lsrh5+1+0atMGDx4+sghf/fr3h6Ojo8VCsEyZMmjWtGm+Ad7Q0FCEhYVJPmloaTtXr14FOzs74omg3AHv2LE5A9679x7Azd0dw0eMzBZ2KfBS4M2vwGs0mRAdHY3q1atbBN7MuHLlCqKjo1GxYkWcPH7MvH9OHDsKPz9f1KtbB+XKhsPR0RHjxozOFfBWqlgBA/v1BcuycLC3x/bNG9ChXVuoVCrI5XLcvvGP+e+2bsmYGkutVkOlUuHkyZMwmUxYuHAhVqxciYCAAFSJiBDsS0vAm6wzYvS48ahUuQpexSXkOfAOGjYKrm7u6NCluyjwHjt/GQULF0ZEtRqYMns+evQbiKCQIhR4KfBS4P1OGwXeXDYKvLYBb2ZQ4KXAS4GXAq+1wLvn0FEwDIMaNWt9ceC98M8tHtyST/dm/jy8XAUwDIOHL+Ms/m77jl0gk8kQVqw4Lt+8azPwJqYb4OzsAnsHB0yfNQdyuRw1atZCm3bts4fdPADeVL0RLaKj8UPbVhR4KfBS4LUSeEuUKIHDR44Iru/WbduhaFgxQdEXl5hsnic785sCLaKicgRf3t7eGDlieL4A3latW8PBwcHCV1GzB97q1auhaNGieQu848ZZDbzJqWmoWKkSfhw8WDCVAwVeCrz/NeDdtHkzWrRoIQm8mX+/Zs0aaDQaxOzaad5H27Zshp2dnblfCy1SJFfAq1AoYG9vj5NHMhY17N+3D9IS3sHL0xNlSpfOmJ9bn46H9+9CrVYjMrIq9sTsRnh4OFiWRYECBcCyLBwdHSGTyXDx0iWrgTdJZ8Sgn4aidp26osC754/DCAwMxLI1G6wG3gZNmqGAfwAGDRuJchUriQLvpJlz0bFbTxQODoFMJkPteg1QODiEAi8FXgq832mjwJvLRoGXAi8FXgq8FHg/L/C+SkrH7AW/wtnFBT1794FGo0GtOnW/KPBevH4HDMMgqnUbDBg8VBR4Q0KLgmEYBIUUEQCvTCaDk1aLGXPncxJD24H3bWIKatepC4Zh4OHpaZ6i4UsBr1wuR8N6tSnwUuClwGsF8O7avRtqtRqtW7fG+i3bsH7LdmzYsh0btm5H1chq8PUrICj6zl+8BJlMhl59+kBnMGHhwl+gVKlyBF8ajQbbtmz+5oF3yZIlYBgG23fsyDHwuri4fFpkrmSeAu+4cePhaSXwtoiKwoCBgyzO1UuBlwLvfw14Y588gbu7u1XAazKZ8POc2WjTuhWvHxo8aBDq16uLS3//RfRLOQPezRvWgWEY7N+zGx/TU7Bo/jwwDINf5s3FR10KRo8cidKlS2P6lMlwdXFB5cqVeFM0LFy4EDKZDBcuXODtE2uA98GT54iIjESSzogevfugXoOGgpzy7pMX6NGnH6rXrIWSpcugdHg5TJw+C5t3/4bDZy5YrMev3ItF6bLlERRSBHKFAsfOXxEFXg9PL9Su3xDePr5gWRazf1mG4CKhFHgp8FLg/U4bBd5ctpiYGOLE1ENs8nYyKRErvPRG/o2cTPC4xTZ37kUpeCE7I6mFhMSw9ykxCTu3QyY7cmsXYMtuAS2x4L4GF3RJ1CVvFNxtkboBSHXyXzOkFnziYi85+bzYMczuOHL3a14ct7wA3pwsssYFXnKBtNOxCebggu6JR/E4+vC9OY49jDcH+XvchdnIRdykFgLkYi+Z6HCPFff4kueCpXldM0NyATZOSP2b2MJpQtDlI6W1T+OKAelrzjbefPwcQ0eMhJubG5pHRWPP/j+QojPi9Lnz0Gg00Gg0aN22reWvyxqJEEnSU/X8RS2ltrtK1WoIKZIxx9uDZ69E98Ofl/+BSqVCg8ZNUatuvYyvAmo0cHB0FOwva2GemySS8+4mpOlFsVYqxBBXCgcy71l79u6Fr68vnt+/ZUYeaxdcy1h0jYNDkotzWbt4mbVYmgDRhcIIhCY/s1gI8VoEurJBRGuh0+bFK7jBgxAioRcF3ffW7xMB/nL2ubUATqK9VEidC1JYbi3Mi2EvWayQRRRnv2Y+oSqTyaDRaKDODLUGMrkcXt7eSNIJ0Y0EE4VCgT59+giLPRIwPxVJDMPg2OGDwsEAC59ZeqBEat9J7Esrjvfbp4+hVqnQq3s3i9cD+ZnJAQqZTIbJEydYQPZ0TpALvHFBTgR4x4+Hp6eXKLplHqO+/fojumVLHp7ahLafAXHJ9+OeWyQUcrdTsKiXBAbyEJcbVqKtFC4KQJnsy7jHlHsuk+cab+FKEnhfiYcI9maAL3fgTfx8lZrzlV/7WT6/LA0EiJ4nevHjTz5MJAXDUvCc+fOiYWE4d/FvUaTiHtOE+PeQy+W4f/++EKmyGdARXbjy0/U77+e56Nu7F+/4D/g0XYNapYKDgwNcXV3h6uoKJycn3uuR5x5vMIe4XizV37v27oNGo0Gp0mWwdtNWuLm5Yda8BeYcb9HKNbCzt4e7hwf+vHIdr5L1qFC5Ctp06IiaderB2cUF4eUroEWrNlAoFKhdvyFatGoDDy8v/Dh8NBo3j8bwcZNEMTY2QYdNew5ALlcgoGAhRLVpD0dHJ8xZtFwaXYlFyMkHfGwJ3mtKAK9g0TUJ4OXWq6LYm81DWtZj7+cFXqkHJmwGXm7OR+aDkovPWjsobmWeLRnkgxvc4H8W7jVMgdf2RoE3l40CLwVeCrwUeCnwfh7g/e3ICVBbkZ0AACAASURBVPj4+uLitevmBCmziPl1yTJ07dYdDMvi1yVLPjvwrlizARUqVgbLyiCTydCoSTPR/fA2RY81m7ZmPMkbHIK6DRqBYRjMmDPvswCvLbibG+CNffIE3t7eaNCgAQ/xKPBS4KXAKw28VSIi0Lp1a8H1zb0upYB30qRJkMvlePTokdXAa2dnh80b1n/TwDt6+FAoFQrR60EKeDu0awdfHx+Rp6hzC7wT4OnpKQm8tWrVRuUqVZCUmk6BlwLvdwW8PXr2wtz5C6wC3g8mI4oVKwaVSoXAwACkp6XmGfBGR7VA+7ZtBP1y7Zo1MWPaFGFtnofAy7IsfP38UKJUaTRp3gK16tTl5Xilw8uiaYtoeHn7ZHwjLVmPx28T8Co5q46b88sSdO7RC8cvXMGqTdvRs99AbNz9O35ZuQ4ly5TFkwSdJPBevPMYdvb2KF6qDLTOzoioVgPXHr2gwEuBlwLvd9oo8OayUeClwEuBlwIvBd7PA7y7DxxBZPUavASJW8ikGYxo3qIFHJ2c8DD2iTkpb9O2XZ4Dr0KpRGChQpj/61JUqFxZcj9kbu/Tt/F4m6LHoZN/YtioMYIpGfIr8EZGRoJhGNjb2yP++SMKvBR4v3vgvXb5IlIS3ksC79Rp06BWq1GmTBmbgDcuPgEqlQpDhw61XOyJAK+XpyfGjRn1TQNv7RrV4eBgbxPw2mk0mDFt6mcB3vHZAO/xk6eh1Wpx8syfSJOANQq8FHj/i8C7bv0GREW3tBp4P5iMMBkNCAoKQoC/Pxo0aACThSlScgq8c2fPwk8/DhQfePtMwLvrt99RrnwFQX+emd+t3bwN5StVxsAhw6DRaFC/cRPUrtcAMpkMFatEoEe/AWjesjWqRFaHt68vJk6fba5JYw6dhKeXNzbvPZAt8O48eBxe3j5o3qotJsyYiwZNm8M/sCAFXgq8FHi/00aBN5eNAi8FXgq8FHgp8H4e4N3+2wHUrF1HEnjTDEaoVCowDANHR0colUqwLIug4GC8evsuz4DXwcERC5css2o/SO2D/A68Y8eORbFixcAwDNw9PMCyLDauXkaBlwLvdwu8WzZtgEKhQPny5SSBd+y4cWBZFqVLl8aYCZNyDLwRVatCo9GIF3tiT/BqNPihXbtvGngLFPBDm1bROQbekSNHwsnRUWIe5NwB74QJEyWBt1z58li+YpX5WFHgpcD7PQHv/YcPoVKpsGfffquA9/69uwgMCADDMOjdqxeaNWsGrVaba+BdvmwpvL28vjjw9ujVB1OmzxQF3rLlK6BDpy7w8fXFqYuXMWPufAwcMhwnLlxG+UqVMXnWXCxdswE79x/Ghp17wLIsvLx94ODoiNCwYggNK24GTSng/fvfx3D38ISTkxaRtepAoVCAlckweNR4CrwUeCnwfoeNAm8uGwVeCrwUeCnw5mfgDS0aBo1Gg39jX3xzwDt01FiEly2XLfCmGYx4n5SMKVOnmYvxUqVLQ6VSYdacuXkCvPb29li8cs13Dbxbd+yCr68vOnbqBIZhEBkZCZlMhsAAf1y7cJoCLwXe7xJ4Yx/cg1wux+wZ0yWBd8OGDbCzs0OpUqUwYcq0HANv8eLF0apVqxwDr0wmw7kzJ79Z4J0zfRoYhkFa/NscAy/LsihXrtznA96JE+EhArzDR45C23bteceKAi8F3u8JePVGE5avXIWiYWEIDg7JFnjHjxsHjUaDC+fP4YPJiIT491AoFLkG3g9GPcqGl0GzJo2/KPDK5XLsP3xUFHi1zs6oUjUSKzdsNue63DyerOMevIrHmcs3cPPxCx5mZge8sQkZU/HY29vj1rN3uHL/Gdp36U6f4KXAS4H3O20UeHPZYmJiJBN/XnJJJt+cmxl5w+de2OSNlZdMcm7q5Arp3FXX3xOw8y5Fb47XyeLg+5yAQ+6KlWJISEIhF3vvxwlBlhcc+CL/jfsa3Ncn3zvzZhebIIROqY6cuw+kIEoKb6zFrJyEJfiyjL9ZK4GSx427D8ikITY+3RwkNnJv1mLYawl8rQ3e67zlh7XYy4XT669TeHH5RbI5LjxL4gUXeLmIe+xhPA7ff58VD7LiCBHHH8Wbg/t6p2MTeJjM/RyXXyTj5ptUc5ADINykh3uNkecy93jnBH+58SJJh4CChWDv4IB2HbugWo1a2LZ3f7bXgLXnq1RIDV68TtbjxsOn8PH1w/bde3iYKZYckQmSzmACwzBgGAZarTO8fXzM/2btoBk3MZPL5WjfsZPFATQh9vLDWnCXBF5OkMBrbSSki0MxF7nJJFRnMOHP8xfg7OIClmUhk8nAsizs7OzAsiwYhkFUy5aYOmUy1q1ZjWNHDuGDQcdL6KzHwPgcYGAOUFcMLXlF/1siJMDaJryO5ye5omibRmCUXiIkVhgXYCMngbcWccltJVeY5wbvd4l9KQbixHtbhYTZBrHPxUBfECLnXWoCUZwIAfLx3VuWcZJzTv66aDF69uqNdINRcC1yrzcS3TLzQicnJ3Tt0kUct4hz6KMuBX+dPQWZTMY/18g8VewcEUQeoDqxzz/oUrFl43rY2WmEx43zmcXuYZ5eXhg7diy/AJbYPvH83MiLTOyZNGkSPDw9eaCVqjfiwKEj8PT0xOOnL2xHWCtwVhJ8rQRlW1Hvc4TtwCsCGgY9/5wX6+NSE6SBN/FVViS8tD5E8Jd8b955RwANd5+Q1z73+JL3ZW69J3Xfl7q3c88nawckxAYMgoKDceDgId7n5x578hhPnz4dbm5uaN2mjeS5YO15MmzYUMyaOYMzwGUZdD+YjKL1NllzSwFvfJoB7h4euBf7nFdTv/uUC4+dNBUMw0AuVyA2Ltlce3LraLIe48KmFMhyUTWzfgsJDYO7hwe27DtssW67F5fGq/fI9+bmpWS9IfYQ1RcBXpHPTAIvd7+Sn18Sfzm1sgB8k/XmsBV4xeoXsoYh++K8AV7OvV0AvFKga+UAuS25VUo2g8Gcz0GB1/ZGgTeXjQIvBV4KvBR48yvwHjt/CTKZDFqtMxydnCCXyzF19s/fBPCWDi+L9p26CIqVnABv02bN4KTVYvr0mVCpVKhSJcJm4O3TfwBkMhnWbtryXQJv/wEDUb9+AwQHB4NlWRw7cQIvX7/BhUuX8PP8BVj46yKMGjkCNWvUQNHQUAq8FHi/K+AVDc452bRZM3Tp2tVm4G3WrBlYlsXUKVOsBt5xo0fCw8P9mwbe+XNnw9nZ2Sbg9fL2xqhRoz4f8E6eDA8PDwHwlihREms3bMx73KXAS4E3nwLvilWrUb16DauBt2TJklAqlbh3/36eAG/vXj2xdMmiLwq89vb2uPf4mUXgfZOiR9FixeHs4sqrPT8X8PboNwjFSpRCs1ZtbQLeUeMmomhYMez87QAF3v8g8L578ZQC73fUKPDmslHgpcBLgZcCb34F3hdJOhQpGoY6DRrBSatFt159wbIstFpn898fOvXnVwHemnXqwtHRKVfAqzOYPs15WQa37vyb8d9lwm0C3oR0A0qXCYdcLv/ugPf6zVtQqVSQyWTw9PKCXC7Hg0ePoTeaeHDwwaDDvLlzMGjgACQnxqN2zRoIKxqKwQP645/zpyjwUuD9boF38MB+CAoKwtHjJ2wGXpPJhFEjR4JhGFSoUN4q4HVycoKH+7cNvKNGDIOPt7dNwOvt44vhw4d/UeAd+ONgdO7SNeNr8hR4KfBS4DVHlSpVsG7DBquA989z5yCXy3Hp8uU8Ad7ChQrB378Arl29/MWAVyaToXSZcFHgrVCpChwcHHDz8QtJ4J25cDFCioahdv1GWLRmo03AGxufDg9PL6g1Gpy8cttq4L364Bna/NAZ1WrUxIw58xASGor6jZth694DuBn7Ejcev6TAm8+B197eHr6+vhR4v6NGgTeXjQIvBV4KvBR48zPw/nHqHLRaZ9Sp3xBu7u5gWRbDx4zDmxQ9SpctB6VShTtPXnxx4PUPCETHLt1zDbze3t7o3qOneUGcKhERNgPvrQexYBjmuwNeTy8v3tQMLq6u5qKNBN4+vXuhefNmCPD3R3iZ0lAoFKgWGQGWZRHdvAkFXgq83x3wDhs8CAqFAkVCQ83wYSvwfjAaEBpaBHXr1skWeJcuWgiWZXH35rVvGnh7dOuKoMKFbQJeXz8/DBky5LMB7+TJk2Fvb2/u71avWQt//wC8eveeAi8FXgq8BIDu2bcPbm5uVgHvhAkT4OvrixcvX+YJ8N779zbkcjkaNqj/RYC3fcfOCAkpgmo1aloE3kFDh0Mul8PLxwcNmzbnAe+Pw0dj7NSZaP1DZ9jb20OpVEIul6NQUDD6DxlhM/BWjqwOjUaDOg2bZAu8C1esRVBIEdg7OCC0WHFeXjp59jwoFArztFxnbtynwJuPgVeXnECnaPjOGgXeXDYKvBR4KfBS4M3PwNumQydoNBooVSosWb0e1+/H4sm7JBw+fQ4sy2LL7t++6BO81+7GooB/AEKLhuF1sj5XwDtt+gwwDINWrVoj3WDChImTIJPJcOb8XzYBb3yaAWq1Gms2bP6ugNdJq0XLli3N8+06Ojri5es3FoE3wN8ffr6+mDd3Nj6mJeGPvbtx4tABVKpQDjIZC5VKhRmTxlHgpcD73QCvLvEdNGo1Tpw6lSfAW6pkSbRq2VISeH//LQYsy6LzD+2Fi/R9Y8Ab1aIZSpcqhY+p8RjYpyc8PT1QqkRxhBUNRXBQEAoGBsLXzw+eXt5wc3eHs4sLHJ2cYG/vAJZlUbBgwc8GvEuWLgXDMLh7/wH0RhPKl6+AIcOGme8dFHgp8FLg5S/aV7FSJfz2+/5sgTcTee3s7FCpUiWULl06V8AbH/cWXTp3gouLCwYNHPDZgHflmnWIrFYNKpUKy1atwf0nLwTAe//5G8hkMkyYPtP8TbkqkdXwIkmH30/8CTt7e4SGFUe9Rk1x6+lbNG/VBh6fBtJ/HDHGZuCNjU/H7EUrMX/FumyB98fho1G3YRPROXgfxyXjWaIObX7ojHEz5lLgzcfAS+fg/f4aBd5ctpiYGPEiICcFHLEqLPdiJm9oOmNWiGFvBvhm3dRJLOB25GRHJYUwYvMIcSGKBF+yI7elwyc7fS7ikp08t+POCeKKrWxPrm4vGRysyQkAcd+bTBTE0FgKzMjt5h438mbH3XdkomAN9t6L4wMlib95HVLgy8XeW29Sce1lijkuPkvixZnYBHMce/ieFwfvxWXF/aw4RAQXe8nXOPk43hwXnibx4urLFHOQYM3dl9xrhTw23OtPaiVY8hq2hK0nL1zG8XN/888hbiTlVWShNPmZM8/Hv28/gIuLi/l6ICGEu9o8WeCShUaDhg1RJjycVzBVr14DMpkMAwb9KDJQltVvCoA0zYBChQujfcdOgmtf6nq3Nsh+Wgx4yX0iGeTfigR3O7lJ55HjJyBXKKCxs4OXlxe8Pk3RYOkJnT1796JUqVIICAiA0WQS3JPWrt8IOzt7MAwDlmUxftw4fDCZiIQxDqLgK0gEbcRea4HXRszkASaZEHOATHqVb/EBYMkV5bnYQewHPtxKbacEdsS/EA9JCOG8Jm8/SkCw4FyQKiAkgnuMxaA5mXgvAcxz9iUJnTz0JM69T5+hQb06sLOzMxdv3H4siSj0SHDgPRigT0dQ4cLo0b2bsID7tAp1qZIlwDAMmjVpIvg3cpVqAfCSRaBU8Fa/ltgPEsD7MTUBNatXQ8HAAEwZPxYMw0Amk6FVVHP80L4dunftgv59e6PfoMEYMmI0xkyYjCkz52D+L4uwbOUajBozHu5ubvD18cGNSxdhcUVwcxCrdXMLYRHgNZpMKFasGKpUicD2nbtQoWJFUSD7HKBrK7px73lSiEuea9wgcZb7GuSK72KRk/fm7vMPUv0cOajFPX+59Rd5DVvb1wv6vOfm+L/3z4h4ag7u7wnuCZzPRfb13O0WAC83NyGCe8+Wyh14eYTkIK/wQSFzWHj/zOBdD3oj5s5fgHYdfkAKMehOnk+Z23zjxg2cOHkKLi4ueBz7JNeDCO/ex8PPzw9HDh/kPFBFoBjn3CJrbO5rkcCbmG7A9FlzMgbPuvcw12Zknj105GjUqFXHXLcdPXsBQSEheJOiR5XI6pi9YBFeJevxJEGHrfsOwT8gEI/fp2HmwqW4FvvaYk3MhVSxh0Ievk+XrMe4NUXp8LLo1quvOT/n2gL3uty79zdUrBJpsYYnHxji7gMSUnn1PRlWAi/XGcj3FsNeEnwFwMsJa2spoR/kHnjJvjPPgVcw+MztKyUGyXn3bCJPEsmtchLCPCzr/Sjw2t4o8OayUeClwEuBlwJvfgdei+fQVwLeZ4k6ODg44tHLt7kGXnd390/TM/CLpqmfnuzdu+/3HAOvm7s7/AMC//PA+9flq2gRFQ25XA6GYRBetixevn0HT09PaLVaAfA+efoMAQEB8PL2hrOzMxISE0VBY9GSZbCzswPDMChcuDC0WicKvBR4/9PA6+HmBoZhULZsuVwDr6+PD4YPGyoKvA729qhbu5bFf/vWgNeU/B5yudz87YCRQ3+CSqnEkgU/885lMi/i4tPH9BREVo2AXC7HmFEj8hx4Dx89CoZhUK58eazfsJECLwVeCrwSwPvk5SvIZDK8fPfeKuDNRNWqVavi6PHjefKkeHR0S/Tv1++zAG/1mjXh7e2NV4lposD704hRaPdDZ17dlvGtA3tEVKtu/r0zV2/Dy8cHPy9ZiScJOsmaOC+Bd+q8RXB0csKIcRNx5tJ1SeC9ffsOlCoV7r1Jthp4h4wcgyVrNlDgpcBLgfcrNQq8uWwUeCnwUuClwEuBN2+Bt1SZMjh65lyugPfXxUvAMAwGDhwkKJrS9EZotc7o1adPjoG3gL8/evXp958HXoZhYGdvDwcHBzRt1hy79uxBkSKh5mkudsXsQZOmTeHi4oJSpctAJpOhaNGi8Pb2hr29PQ4dPiyJGk+fPIGDgwNcXV3hrNVCl/CGAi8F3v8s8KbFvTQjprXA+/DRY4vA6+rqilkzplsE3u5dOsPVxUUAud8q8Mrlcri5ueJjagKGDOyPjynxKFyoIJRKZY6A92N6CsaPGQW5XI6IKpXzFHjTDUZ4e3tDo7FDukH8K+4UeCnwUuDNiFat22DhosU5At4ioaH44YeOeQK89Rs0QMzunXkOvC1bt0HVyGpITOfXzmSePX7yNAwaMoxXt71KSsP1+7F48DIOr5L1qBwRCZVKjX6Dh5mR8ksB74P36dh76AR69B0AFxdXeHp5iwJv+/YdUK9xM6ue4F2xfjOCQkIQWaMWQouGoVl0K5y//i8FXgq8FHi/cKPAm8tGgZcCLwVeCrwUePMWeCtWrozla9fbDLx37z+ESqVCj57Cp3czgdfV1RUMw8DVzS1HwGtnZ4dlq9b854H31ds4XL1xE1u270CawYjw8HAwDAOFQgGGYeDs7AxnZ2cwDAMXV1eoVGo4ODhAp88qWKVQ44PJhIt//YXFixejaaMGKFumNAVeCrz/WeD9mPIederUhVarxbkLf2ULvEFBQWAYBjF79vCA9+HdO2BZFmtWrLAIvCqVCjOnTsk3wKtSKrFn+5ZP12XGdT5r2mQ4OjjkGHg/pqfg1rXL8PP1haurK44c2Jdr4E1NS8OpM2fh6emJZStWUuClwEuB1wrg3b47BpWrROQIeHv16o0fBw/OE+CVyWT4/be9eQ68KrUabdt3yBZ4Bwwegm69+lhcj6VIaFE4abVwdHTEtYfPeUj5JYE3My+//yIOCoUCKek6i8A7bNhwdO83KFvgPXnpBlRqNTbv+s08RcOwMeOhVKkwccbsLwK8Nx6/wsbd+7Bqy04sXrsRj94lU+ClwPtdNgq8uWwxMTHSxRyvKOBfXKKLPZALshGJDg97s5kM3tLCQWQyQCKD1EJh1mBvdguwiXbc2UygzuugOZOi5xXi2pIE5WRBI6mkSwyJSSjmfn6pRd2kFs4jb2Dcm5vgOFqBvRkT/kssovdOPMgFxqyJnODvjdep5rj0IpkXfz5JNMfxh/G8OHAvzhxSwMtdgI0MLv6efZLAi0vPk81x/XUqL8Swl0zixLD3aQ4SFi64kugqtUhBjhYw4ITYwMLTBJ25T/jz+l04Ojph229/4EWSDhOmzoCzs4v5GpBKljKLC19fX1SoUFFyoZk0gxFdunVDUHAw7/d+XvArhgwfgSSdEc/fxgmAl2VZ3Lz30PpBnxxAsNWFGYGzohAsgbhkX8b9PUEhmaYHy7IIL1sODMMgpEgoGjZqjK07duFdfAI6d+0Ge3t7PH720ibU+GDQw87ODr8sXChIUCXxTHTBp+wWgBIr+nOwoFjim6xIfssLPhQSiTMXmLhIQdznDZyQWnxDkOzr0sxBLmzxv4QXnJBCWwnQiHuSFRzcEAb/73j4IYXCkvjLjZwUEZy/EyykJ4bLwrliRQfyJQol7mtu3bAWLMti+E8/CkCOiwofTEaEhITA1dUVxYqF4YMuFevXrIKzszMaN6gPe3t7i0+oRjVvBl8fH4s5prWLrAkeRJAKEUD+mJ4iff19itdPHoBhGMFAzI5NG8AwDO+9DMQ1wQU/S9d7owb1wbIs+vbqIZ6Dc/sa4jrKBLYaNWogIDAQoUWLWkZdCZy1ti/Mi8WtMqclsoS6UpBKhhTwcvGBfG+xIMHS2s8lGNTiDWIR9wjuoANvcIXo/8QGuEjgJfpDXr/2LpYfbx9y4pE5yNfg9iXkdcTdThJ5uOcTeV/m5gTWPlxC5iPWwnBOB59fvk+ERqORBCwS+zdv3gJ7e3v8PG++JN7yzkNOPsd9r3ETJ0Gj0XAGbQzikYNF78pXqIgJk6fhfaqBl0uTua5arcbYiVMQl2oQ1KHVatSEVuuMYaPGCRYht6XWkXpIhAzydzMjtHhJDBwy3FwLxKXq8eJ9Emb9vAChYWHo3qe/edu4r5d5vI+fPYepM2eBZVkYiG9AXLl6FQ0bNkRE1UgcP3UaqXqj4Dzk7jsSeK1ZcC3TDBo1i4KntzdKlSkLlUqNJWs3SS7GZukBGbH40sArNhgiGPySAF7RRdU+LQBrMScmUVcKcaUWJZbMn8UeluA/MEGB1/ZGgTeXjQIvBV4KvBR4KfDmHfD+umoD7Ozt8TQ+Fef+uY2IyOooWKiw1cBbNbIaPD09hcWwBeDt068f1Jwi5Kehw8wLgGk0GjAMg0KFg8zvd/LPC5DJZEiwEXfzK/Am6zLmM27cpClYlkWR0CzsSNMbERwSgqZNm9n81NrC+fPAMAxaRkUhJeE9PujTMX7sGDy4e4cCLwXe/wzwfkxNQJ1aNdCrWxeLwNu0WTP4+/sjJCQYarUaNWvWAMMwaN+2Dfz9/cEwDHy8vdC3d0+LwKt1ckKLZk3zDfAGBxUGy7L4mJaIyePHwMnRETWrRSIwwB8atTpXwPsxLRELf54NtUqFUiVL2Ay8LaKjEVasmPhTuxR4KfBS4LX47SKVSoXnr99aDbwGowlNmzaFVqtF3379sWz5Cjx59twm4H345Cm8vb3zHHjHjJ8EhUKBKzf/FQXe2LgUyGQy8z4n69DXyXpMmDYT9vb2uPBv7DcBvJt+Pwa1Wg2t1hlqtRoMw0CtVkMmk4FlWZQsHS4KvE5OTihYqBB69O6DTZs3i/Yti5cug5ubG6pEVEXDJk0x79cleBGXmKfAG1G9JipUjkCNOvXQs/8gIe6KAO/jt4kUeCnw/qcaBd5cNgq8FHgp8FLgpcCbd8D7OD4d3Xr3Q4XKEWjfpStkMhkCCxayCnhLlioFhUKBv69cswp4r/xzHRqNBjKZDEqlEizLYsr0mfjjyDH80Kkzrt64DScnJ7Asi46du2LGnJ+h1Wq/S+BN1hnx6NkLqNVqdOrSlQe8SqUSG7dstRl4Pxj0n+a41EAul6NRwwbmhZcmjRtDgZcC738GeOfPmmEunh/EPuUBr7OzM4oWDUO3bl3Ru1dPfDAZ4eHuDm9vbzAMA6VSCYZh8Me+PRaB19vbG2NGDMsXwJvy7iUYhsGPA/rhY1oiatWoDm8vT/j5+oBlWdStVTPXwPsxLREJr54iJCgIDg4O2LRutdXA+/zlK7Rs1QpBQcG4+zCWAi8FXgq8OQTeTl27YfjIUTkCXo1Ggy5dumDuz/NQsGBBrFy12ibgTdEZwDAMTAZDngJvcEgRaDQaySd4x0+bBblCIQDeP69cx4V/bpnrsgGDh6JNp67fBPDefpuGK/8+wr9PX+Ov6//CPyAArEyGQoWD0KhpM7i6ucHD0xOHz17kvd66TVtQoVJl8zGX6ltS9UY8efEKtevURc8+/dA8uiVkMhkGDxuBf5+9zRPgtSo4tRLDMGAYBvUbN0XHbj3wLCGNAi8F3v9Eo8Cby0aBlwIvBV4KvBR48xZ4XyTpMHL8JLAsC7lcnu0TvC1bt4FKpYKLiyuq16hpce5CS8CbZjBiz77fsWHzFmzbuQvDRowUzHG3eMUq9OzdJyMJbNgIwSEh3y3wJuuM2LYzhvf/UvPAWwu8Vy79DTc3N7AsCzc3N6xbvQpbN2/EvTu30LFDOxQuXAg/DRqA6pFVsezXBUh59wpvnz7Ck3u3ceefy7hy4SxWLv6VAi8F3m8eeD+mJmDwgL6Qy+V4/PQ5D3g9PT0xfsIEC8c0I080piXj9NHDFnH3Y3oyCvj5YcjgQfkCeD+mJZq/JVEsrCiUSiWGDR6EiuXLo2b1aviYmpAnwJsZ7du0AsMwaNemtVXAK5fL0aZtWyxaulT4TREKvBR4KfBmC7y37j+CUqnE1es3rQLe4cNHwNHR0XzurVy9Gi2iomwC3lS9EV5eXrh5/ToPeHv26IGVK5bbDLxOWi2mzJgtCrybdv0GpVKFwyfP8oB32559sLOzByuToUff/nidrMfz9ykoEBCIdbt/z1Pg/f3M37j5IsH8Opv2HcH4mfNw6p+7orhbt3FzODo5oU6DhggKDsHYiZNx8PgpsCyLc3QctwAAIABJREFUv67dQPGSpTK2ffY83mesVqMG1mzYZDXwZkbm+RdWrBhYloVSpULPfgNx+tL1Lwq8MYdOwNPLG5179ALLsggKKYI/Tv1JgZcCb75vFHhz2SjwUuClwEuBlwJv3gPviyQd3D08oNVqMWjIMIvA6+rqCrlcDh9fX8yYPUdycRox4CULA0uLmMz/dTEUCgXKliuPuvXqf9fAS0ZeAO/K5cvh6ekJO40Gu3duF8zBe+TAb9A6OWHk0J8QGVEFIcFBUKvV8C9QAEVCQlCsaFEwDIM1y5dS4KXA+80D78fUBES3bMV7uk1vNMHJyQkODg7Q69ItAq/FhVI4UTAgAAP69s43wDtr2mTIZDL4eHuhTq2aOHvsEDQadcY0MMFBeQq8H9MSsWXDGjg6OKBgYIAk8L57+wZardaMOhR4KfBS4M058CakGzBx8hS0btPW6id4hw0bbj73nj5/DpZlMWr0aJuA19PTEzKZDC4uLigaGgqlUgmFQoH+/fqaz6XE+PcYMKC/VcDbqnVrsCyLh89eiwLvvmOnwTAM3qVk1ZhzFi6CWq3G+m270Lv/QAwcMsxcmw0cMQZqtTrPgHfp5t1QKBSQyxXwL1gIfv4BcPPwRLmKVaB1dkH5KpFo0CxaALxFipVAydJlMGLcRPQdONh8ftRr0Ai37j9Gt1794B8QiMbNo82fb/zMeQgpEso73jkF3vdpBqjVGsxauBgDh46As4sLmkS1wtZ9h74I8GZO0XDtfixKh5dDoaBgsCyL2QsXU+ClwJuvGwXeXLaYmBjeyShYDVAMewnwFSTZ3MKP+DoJNxng34j4we04yE5FCh7FsJdERDHsJdEwJxjEhyh+cN+Pi5fkZ+QiKIml3O0UYIcEaIjBkVRCT76G2Oq3AgyWwBspKOJut6U5nzKDXO1V7LiR4MtFe/Kmy4XHB2TwIFgq0kRDgMackEqIbr1JNce1Vym8uPg8yRxnnyTy4sSjeKviJDce8+N0bII5LjxL4sWVl8nmuPkmlRfcxE0KeLn7X3IwhAzO4IitGMsNMsniRiwRYucMuUJw5t+369wNSqUKQ0aMEhQo127fA8MwGDpylPnaEUucBMUwAbzca9gSYvr7B6Bps+bw9vbB4CHDcjy4I3V9S/6utSHSX+SoSBMZ0Mqub5RcUZ6zX4WFf9a9qmGjRnB0dMTDx7GCop9f5GfMpzdu7FisXb2aNxB6/uwZhIUVxbChQ/DBoJPAJgLhOImsMHklE0/LSahgVWBuckzc93n3ec7nJ0GDuw+kVqIXQAgndyC3m/c5rV41/qk0cFgbIjDMh9/n4tgrKASywVqpwkPsNcSQPiWOj0VWrzj9nv/6nG178/AO/Hx9sH/nFvwv6S0+GPU49+cZMAyDw3/s5+OpCFhmRNbxDSpcGD27d83KLa1FXc6ggGAVbsngYi8ZlnGZDJZlsW7Nal4x2qF9W7i4uBDFqXhIITVvH3z6mUwmw5aN63nXH7eAPnL0KEqVLmMx/yNzQCnctBVqufcmEki5/aZUvyAFumSfwQ3u7+UEeG3ZVmtBIwM1uKvG8x+I4ff1XOAlrkXuQA93gC7xDf6X8CoriD7p/+KeZoWgb3vMiayfk30qry8hrgFufUfe/8RqOrKus/ZhkpyErYPY3EhIMyA4pAhmzJkrOJeljnfm+bhx40aEly0nPqjC+TkJ4PceP8X8XxZBqVKhWo2amDZzNipVqYKuPXri1r/3kaIzomu37vD180PNWnXQomVLJKYbRM/dJcuWw9PLy1xLcesjbt5rb++Ax6/fm2vS346egoenF54l6tAsuhWGDB9lrklXbt4BmUyOX1auw5MEneQDK9zg1nSZtdCftx7Cxc0dLMti18HjGDt1Jn4aPR43nrzBtUcv8Tg+HeOmzoSrmxtuPH7JewDmxutUjJg4HR5e3li783dzvu3g4ICxk6YgRWfEnfsPodVq8SYxBTG/H4CdnR1+HPyTaB8kFTpOaDQabNuxAzqjCSlp6fh5/kIUDSuGqpGRWLt+I6++59cX6byQqkUkIZhzHGfMWwiZTAa/AgXQsWsPQb0sDrxZQV5H1gKv1EA+L8cjB/V5wJsmev+zNg+WRF1JxH3FDzKvFI1X/OC8JgVe2xsF3lw2CrwUeCnwUuClwJv3wDt0zESwLItVGzYLnkBZsHgZXFxdERLKf3rgcwDvxi3bMxbMSEqFSq3G5m07KfDmMfAGh4Rg6rTpApgQA96s4HzTxaBDQtxbREdHoXGjhnj99DEFXgq83yzw/i/pLfZs2YDAAH/EP71vPg/8/PxgZ2dnE/AqlUr4F/DLV8Brb2+PDWvX8IDXwd4eWienzwa8arUK3l5eosDbo2dPhBYtajH/o8BLgZcCb86At3vPXnBwcMS+/QdyDLzLly9HeNmyNgGvpdxs264YlK9YEXK5HGHFisHb2wf3Yp/Bx9cXdnb2iGrZCh1+6Igdu2IE+3vQ4MH4acTobIHX3cMTM+bOR8z+Q3ibosezxIyf7frjKCJr1MKq9ZvMNenOA0fh7OKKB2+Scg2815/HQS6Xo0LlCASFFIGrmzscHJ1Qp2FjKBQKKJVKbI7Zj579B6FT994C4L0fl46FKzeAYRg8evkOm3fuAcuyePL6vXkflytfAXZ2dmAYBpt37JLsg3IEvNt3mP8/8702bd2OmrVqo3BQMOo1bPRFgPdlkg4n/7qCyBo14eDgiKYtoinwUuDNl40Cby4bBV4KvBR4KfBS4M1b4H30LgUhoRlfu3+dmCYA3vBy5SGTy7Fjz97PDrwhRUJRo2YtJOuMYBgGz17HUeDNY+AVg4mcAm9mjBszGoULFcTJIwcp8FLg/WaB939JbzFi8AC0bx2NQwf/AMMw0Gg0KBoammPgvX/zHzAMg3s3ruUv4LWzw8b168zAq1Kp4OysFf5uHgIvyzCIrBohCrzlypXD3v1/UOClwEuBNw+ANyHNgM3bd0Eul2PeggU5At7atWtj3YZNeQa8p85dAMMw2LJ9J3bs3oPde/eZ/61wUBCmTJ+BevUboGSpUnj5Ns68rw8fOwG1Wo1zV25kC7wqlRqFg4Igk8nw1z+38CxRhyqR1TFr4WLI5HIcPX3OXJO279wNNevWN/9tboD3Xlwa5HI51m7fg+q16+LinUfY8ttB1KxbH+NnzMGcxSugdXbByAlT4eDoiEGjJwqA935cOrx9/TDvl8WoXbc+5HI5Jk6dwdvPV2/9i9379iMh3ZBnwLvVAvBmxraYfSgcFIwRY8Z/EeDNjGbRraBWqzF8zHgKvBR4812jwJvLRoGXAi8FXgq8FHjzFnjbduyCzj36QK3RYPyU6QLg9Q8IROdu3QXQmdfAe/DIcfPq9d179oJCobBp/m0KvF8WeD8YdFi7cjkYhsG5k8cp8FLg/WaB939Jb1G1ckU4OzujfLlyUKlUGDd6VI6Bt3aN6ggKKsyfYy8fAK+dnR1+WTAfH/TpuHT+LBiGQey9258VeI8fPQSVSoUmjRsLgPf0mTMoynl6lwIvBV4KvLkH3oQ0AyZMmoRGjRpbDbxxcXHQaDTYvG1HngFvYroBN+/e5/0d+e+peiMCAgOx/+BhxD57gR69esHX1xdLl6/g1VJiwPskQYe3KXpUrFwFew8ewbNEHSKq18T2fYcwb8lKuLm54+Dx03ifasDxi/+gQEAgps/7NU+A915cGm+eWrJWO335JipFRMLF1RWbDpwQAO+2A8fg6OSEq7fvg2EYHD97ASFFiqJ4iZJ4/vodUohz7UsA79sUPe48fobS4WVRODgENerUw+6Dxz878L5M0qFpVEs4ODril+WrKPBS4M1XjQJvLhsFXgq8FHgp8FLgzTvgnTRnIcLLV0SRomFgGAadu/UQAK9CqcS2mL0C6PwcT/BOmDIVxYsXh1KpgqubGwXefAK8H9NTsG7VCoQEB+HNk0cUeCnwfrPAu3XNCjAMg/N/ns04H4h8MDvgdXd3A8MwmD9nZr4DXnt7e0Q1b4YP+nRUrxaJkiWKW/7dPATeD/o0nDx6GCqVCo0bNeIBb+/evTF12jQKvBR4KfDmMfA+eBwLhUKBW//etfoJ3goVKmDTlm15CryJ6YZsgbdJ02bo0q0bnJycMHjIUMQlJiNVb8wR8Ea3botlq9fjWaIOkTVqYetvf+BZog7LVq+Dg4Mj9h8+jicJOqzdHgNXNzc8fJv82YE3M29v1b4jTt54ZPEJXgcnJzRu2hw+vr54+PwNDh4/DZZloVKpMHvuvM8CvFuyAd63KXrceBCLtdtj0L3vQLh7euLwuUufHXgPnjoHZ2cXyOVyrFi/mQIvBd580yjw5rLFxMRIrvrMX02bWKWQe6GRCSv3IuVevAY9b/VE7g2R7By4iRTZYfJWTyewwBZEfJ0sHmKTlJNQ+5roNKXgVmpVWKlV461O2g1SSbYQ07Mi6/ekEmDyePAgOJ0fYnAkBfPcffUulb8fpY4PeXMTAz8B5EkkFI+48Z4fJPKJhRgYPyBg+N47fohhLwm+l14k8+KvZ0nm4MLs+aeJokEiLheQuaB75WUyrr9ONQe5mi0XdbnbJgW85PHIyaCKKOpyQwJ1uceePP5ST+lyt/Puu4zEdOfhU1AolDhx/hJCw4qBYVn07DuAd74eP3cRLMvibYowkeIm92QxJCyUxa/VzGjYuAkYhgHLsmBZFo6OjqIroXOvYanCwmYYtrGAs3bFbCngFcNeEnyl+lSpBVbEElkB6hKISyazlsBp3OhRaFi/nniiy70nEwO0kquui4Fuynt+4kysXMz7jJzCnixwuQVQTlai56+uTKJ3UlZwV5cnk3ZO8i0EXg5ocFaNzza4fxcXmxXE64tiLwm+kvhua0gM1vOOcTwREoMEPEh/YY7/e/+MF2sWL0DJYmHQvX4iRFzO62/fuBbVqlbBk7s38DE1HpUrVoBarcbNy38JCzgxBBVcLxy0Ja8xyeBAmxQE80CO/xq169RBuXLlMGvWLDAMg+3btnLyXe61bu3rk+/ByZ2JAaITJzK+dt2oUSOk6Y1ISE6Fg4MD7j18xOvbhYNTUmE5H7T+b4hcnsAQqcEwMcQVrLouEWKDTORAE7kNog8+iNwvU7K5R+esX+PUT9y+l+zPeTAhgREk8HL7KO5AFRmc65lEC95nIa5T3rlMnKPS4J61v6QGqZPSDeaQyjlyBLyploOsGXm1WboB02bNQeGgIFy4co13XosNOCiVSjx5+Yafd1hRH5HbQ34uqZroZZIe4eXKo0SpMjh05i/R2kcq132eqEPfQUMwdvJ0PE3QoVqtOti8Z785hy5ZOhwrN23Hy6SM93NxcUWBgEBeTkzWBtzg1jLkXLrXX6eY459X/CAfdOFG5u80bdMBXfv9iDW7/+A9eFK6XAUULx2OK/8+NtcM5DkjPThlOefWaDTYvHW7VQNlmef0/F8WISg4BFfuPDAfN1uBl3t836To0b5TFxQsVBilw8vC1dUN4eXKo37DxmjRsrVFq3iTwjcJQV3Cuf7IPpC7v8jrW7Q/Jx764/WHxEArL/8k8woJ4BXNfcmBMUnQzcp3/hcvEQlkZPWbFHhtbxR4c9ko8FLgpcBLgZcCb94Ab/f+P6Jh82i8TtZDqVKBZVloNJqMlda37sTrZD2iWraBh4fnZwHehORUNGzUCIGBgVCpVGAYBqvXrsfP8xdCq9Vi/8EjFHjzGfB+0KWhXZvWGNivLwVeCrzfLPD+L+EVfuzTE53atjIXYFonJ7i5uuJjyntsXbcKcpkMCoUCLMvi1OEDGDKoPxQKBR7c+oc3XUN+At5Bg34EwzCws7ND82bNiHz38wKvyWTCqVOnoFar0aBhQyxdvgLNm7cQ5Mz/BeB9+vQpXr96RYGXAu9XBd6EdAPmLvgFvn5+OP/XxWyB19/fH9du//vFgTczyPw5J8BbrWZtRLdpj6cJOtSoXQ+bdv9uzqEDCxXGyb+vY8HSVfihaw8ULBwErdb5mwDef16liH6zcODI8VBrNGga1RLdevdDg0aN8wR4N+UQeJN1RoydNBVlypbH/Rfv8hR45y1aiojI6nD38ICLqytat+uAlm3agWVZvEhIo8BLgTdfNAq8uWwUeCnwUuClwEuBN2+At1b9Rhg5eUbWV+DikvE6WY+iYcVQODgEr5P1cHRygoura54D7+mzf8LJyQkajQbdu/fElm3bBa8hVaxS4P12gVefHI/y5cpi4c9zKPBS4P1mgfd/Ca/g6+2FC6eOoWx4GXh7eUGtVkMul6N7l45wsLfDx9R4KJVKzJ0xFSzLYta0yYL5ePMT8M5fsBAajSbj3CVz3S8AvJnIq1AoIJPJsG3Hzv8k8Do4OECr1VLgpcD71YE3Id2ARctWwN3dHSdOn5YEXj8/PyxdtTpfAm/teg2wdusuPE3QoVBQMNZui8HTBB3uvnwPVibDpt2/Q6VWY/TEqTh0+gJeJum/eeC98zYNM+b9gqVrN6Fn/0EoW74CioYVw/LV63IJvNtyDLyvk/UYNGQ4qtesnafAu/fQMVSsXAVvUvSIatUGE6ZMg6ubG7r16kuf4KXAm28aBd5cNgq8FHgp8FLgpcCbN8A7Zvoc1KzXUHCO3n78HCzLokhYMdjZ2ZvP5bwC3mUrVkGhUKB2nbqS8wpS4M2fwPtRl4Jb1y7DxcUZvXp0w19nTlDgpcD7TQLvtHGjEOjvDwcHB9SoFgk7Ozs4OjqAYRiULxuOj6nxYFkWMpkMDevXtbjgWn4C3t59+sDN3f2rAq/JZELdevUwasxY/LpkKZavXP2fA9558+YhJCSEAi8F3m8CeBPSDVi3YQMcHBxw8PARUeAtU6YMzlz4O18Cr4+vHy7cuIunCToUCAjEqUvXzTn0/KWrEVwkFAzD4Ordx+b3yw/Ay60Z4tMM2Ll3HyIiq6Fi5crYtWevjcC71SbgfZ2sR6ky4ejVb0CeAO+5qzcwfsp0KFUqnLtyHW7uHmjT/gcolSr8unw1BV4KvPmmUeDNZcsAXs4JThYMthaB/8/eXUdXcbR/AN+9Fg9xRUKCEyRocHd3d7cWt9JSaHEoToFSnFICpbi1FGlxd4cEiHtyE/q+7++c7++PNDezs3cnN/fGKDPnPOe0JNncu3d35pnPTPZRKrimTzFr8Gc9nN/cAZ8eMM0JWYLAwAglgKDBgZVAStGWSqoVkmhjibRSKD1EPmOSThSooABZMTmmPitWAQFWYhaRmBU0nLMwPowMAn7ponqsglzSolvSqqcsGDYHiWn8VSrG9pAqYEDjrzRZygo6WSLjFvW9ZHJEJ2cPiKBfF4mgSqD7PDpZUrwsR0XWTAxF7GUkuc+jpRhPF39gnfPMhNTK2hrb9/1qOH7m6ylarDg0Gi1mfPm14fqk+xMy8aeTROnkNCuCgqpBEAQMHDRYdl/mpICO0n3KmpDkpO81B3SzC0XspYN4XXFUmFrYjgW80mI69GSeUUBCsjAarxiZY+ln48dhxLChqFwpELa2tmjSuBFmzZiGw7/sR9T7MCNwRyzQssBPtnhLJNF0QR1yLCfeJ6u4Dus6NPW8ptETA7IIFvX6yRyGhkhJgSEZ5D41LSTYy0ISGngZuVYuA6+scJ7ks49UvDZkCwHkayYmNbLz+s/7v/3HcQiCgBmTP4cgCLh67gz+TojCikXfGq63OTOmonf3rvI80tRCvjTwKoFotmHiz5HXHVUgZuq06XB0dESK3sjijplhatEwckzwK1kSl2/cQkCpUnB2dmEu+NObKVggqxSmFiMyFXHl54s4zzQISIIqXKmwgSQtXRl7ZRtKiGAVvqI3M5A/Rx9fqZBkBvAS/T3ZjzEXW+jCkox7kxGKC1JU3yItvh2jOP+T35vk5h7pvaN0bdNzG+ZmHxPnFJbkGax848ede6BWqzH363lGr/tixYrh9sPHJuVMrHkPDXKsIuGszSxKqEsXhr7++BWcXVzwOjYFp6/cgYeXl+F7yY0nf91/LpnPsHJkMsj5BT33INGW3lxyNTQr6I0t18MSDEHPb8iNM0pzmaUbfkS5ioFo2Kwl5i9bLZ+bKyz8WFtbY+vOXYrFe2X59D+R+bnPnPMlJk2bLpmj0jBPon1EQlZUr1kTdnb2hjlEr779UalKVazd+ANEUYRjkSJGN6RFJupx+9FzqFQqrNu0hbmQwcqRWYv1ioXV6PGVXCCiC7QygZdRHFYReKnCtyzgZaGuZBGNBt+sY3DgNb9x4LWwceDlwMuBlwMvB97cAd7dx/+ARqvF3dfhMuDNDPL6zA3gDShVChUDA+W4y4H3Xwe8JHBFvAvFrwdCMHPaVAT4l8T4sWM48HLgLXDg/W/kSxQvVhSzpkxCEUdHI7uHGXnkRwi8z1++hiAIiIlLKDDgffLsOdzdPRCfkobSpcugQcNGHHg58HLgzQfgjU7SY/T4CahVu7bR697Ozh5vwqM+OuDduf8wKgRWxuvYFJy6dAvOLq5GgZeez3zMwPsgPOMvDTt27wWtVocFS5aaDLw/7jAfeL/+diHGTvgsW+B9Hh4nA14bG1s0b9kakYl6XLv7EDa2tnj1LhLRSXpUqBiIY2cvKgLv9XuPoVar0a1nbw68HHgLXePAa2HjwMuBlwMvB14OvLm3g7f7gKEYOX5ivgGvWq3GoaPHOPB+YsCb9SiHRJw9fRI1qlfjwMuBt1AAb7vWLdG9c0e4u7v964E3RZ8OR0dHfD1/foEB746du9C2XXvEp6SheIkSGDRkGAdeDrwcePMJeKOT9GjVujXGjx8POzs7XLt+AyqVCrO/mAOdTmdyzlSYgHfm3G9g7+CIUxevYsbcb6FWq7Fhx95PAnifRiXj2IVr0Gg0eBH2Ps+BN7No39oftikC7w+79kIQBNRt0Aj9Bg7GqHET0KV7T9jZ2aGkfwBq1KoNN3cPdO7aHa3btkPPPn3h4OiIeYuWKgJvZKIearUatra2aN6qNQdeDryFqnHgtbBx4OXAy4GXAy8H3twD3gXrfoDOyipfgHfDxk2wsrIyjrsceD8Z4E1PToBWq0X8u9cceDnwFjjwThw3Gmq1Gi7OTpg+6TOMHz0CR/fvxZkjB3HxzHFcv3gW96/9hef3buLt88eIffca+tiIjxZ43dzc4ODgUGDAO3bceIwYNQblypU32pdx4OXAy4E3b4H30uUrsLOzg0qlgk6ng7e3N7y8vODo6PhRAu/r2BSMmzwNKpUa3foOQNkKgThz9e4nA7xPo5KhVqshCEKeA29Msh6bt+1AvYaNUMKvJGbNnY+7L99JPseKlSojqEZNbNt7AKPHfYaBQ4dj7reLsGjZd1i/eStWrFmPg8dOIjpJDxsbWwwZMRKr1n+vWDMoc86xYs161AquCzs7ezx+FcaBlwNvoWkceC1sHHg58HLg5cDLgTd3gPfSi3CIoojygZXyBXgbN26CqkFBHHg/ceD9kJKIBvXr4dgv+zjwcuAtcOA9dWg/VCoV7OxsodVoIAgCdFotNBoN1Go1VCoVVCoVRFGEIAiy8PT0+KiANzi4Dho3aVJgwFujRk1MmzELVtbWuH3/EQdeDrwcePMZeFPT0jF5ylSoVCps2rwZ+0L2Y+fOXahWrRo0Gg26du+BDZu3wNXNDRUDK+HilWuFHnhfx6bg6ftYWQG2TwV4+w0chKbNW5gAvDb4cftOi4A3JlmPsLgU/Hrqd/To0x8arRYDho3EiQtXDI9o6Ny9F1q2aY+w6AScu3TN8JiGzPnDgSMnEFi5Mho3bWa4LrMD3q++WYBadepi5JhxCK5TjwMvB95C0zjwWtgygJes7CxN7pWrMNPAGycJaTJOVQwmkjNTK97Sk0J2xVXTMMLUoJM4soNW6tCzq8jOmuCS75uVLNPJq+mJc84nFnRyrDTRoP98nE7OlECJ/tzoAUYp6aHBl06ClIKuOitBYQKCw+KU0ZAOGilNRWImDCtA8NMoKUSSqPo4Ug6TSkhMBv290oRPenzyd9Ovi8Rs8r2wKsHS55I853Tyak7QyEq+jmcUwJPvk0xkH0QkSeCcruB7NTQeR67chyAImLN4peH76ASYfJ/0dUle86xEKjNEUUSjxo0Z9x9V+VdhUYZemGH1a3R/qAS8siDA1Vz8ZYUS6Ga3oMZKXsmg+zWy/1NMZNPTpJN5GfCSkBvHiARJGMOu6VOn4IsZU5mVhaVBQDBrwk7jMpGYk++bHhPIa41ViZ41TrIWOCXnnD6vZKJPJe0SjCWhNuK5EfBVCAbwKoKJDE3CmSCrOEFhRTwZFPDSqGsy8BL5oYnAu2nVMmg1GnRp3wZXfjsmX0BQCH1cJNZ+twzW1tbZAC+VU0owlhFMxKXDOOrSuVVqWjr8AwIwcOCgXFlYpxfXWQslmfeFq6srPp88BW5u7li7YaOsL8tJjmku3FqMuOlp1GeVYl4wMN7U+QYrT2WNceS4Qo8XJgMv0S8z70W6cjvR7zARV4YRWRXfTe2fZP2H5D6mxxKFeSF9H0s+N+l1woJ51mfFzE1yIR+hc47IhGRcu3NPkr81bNQYq1d9hw3r1qBZ0yZwc3PDyOHDUKJECezasQ0HDh7Exs2bkZqWLp97ShbZpQvT0jmLNFgbGJRQl7WBhA6lzSTZBYm60k0oCZIgoZZG3Euv4wzxFyNICL4aGi/J8cnXQb83Mt+/eOsBnJxdDPMGmQX8E9bWNtiybYfhs8kNa7j9+AUGDBkGlUqFS7fuGeYMg0eOgbWNDURRxPqtO3DzyStcufcYw0aPg6ubG1Zt3CLZ2ETOc8m5cuamtNsPnyGgVGlMmzkbvkWLYtfefbIcmTUPUQJdJurS47cS6CbH4++kuKyg+xbJZgYqvyVzGjIvohfFlbBXBr50f2scdDMiq0/lwGt+48BrYePAy4GXAy8HXg68uQO8V0PjsePYHygbWBm9Bg3Pc+CtULEi6tatx4GXAy8O7t+HZo0bceDlwFvgwPufmDATiKspAAAgAElEQVSUL1sax0N24T8xYSYD799JsdDHRUIQBESFvvhogFelUiEgoFSBAW+btu3Qtn0HqDUa1A6uw4GXAy8H3gIAXjp/O3P2HEr6+8t3NacmoVHDBujYoT0qVaqMwMBKTOBdsvw7LFqyjANvPgPvm9gUlC5bHqMmTGQCryAI6Nt/QK4Cb+b8tkv3XvD08pLMG9b/uANbf9oPtVoNdw8P+BYthlbtOuD2s9fSv1o1AXijEvU4f/k61Go1lq9aDW8fHzx7HcaBlwNvgTcOvBY2DrwceDnwcuDlwJt7wHs1NB433sSiffc+qFa7Dk5fvpUnwLt9xy6oVCq0bNWKAy8HXkS+C4WtrQ0HXg68hQJ4N61cipZNG+UYeP9OioW9nR1WLV/y0QDv0WPHIQgCtm7fXiDAe+T4CVhZWWHWnC9x/s/LHHg58HLgLQTA26//AHz9zbdGgTczUtPS0bFTJ3w9b55R4N2yfSecnZ1ha2uLOXPnYd33mzjw5iPwrv9xJ4Jq1FQE3v0HD0OlUknwPTes4fnbSJy/chNfzV+Akv4BknkDjbiKjyU0EXijEvXo3LUb1m/6AQ0aNkKrNm0Rl5KG79as48DLgbfAGgdeCxsHXg68HHg58HLgzV3gzfyesdPmQKVS49aL97kKvCtXr4ZKpUKvXn1kCRcH3k8TeD+kJqFKpUBc/O0kB14OvAUOvP+JCUP5MqVxYv/uHANvxQrl0bF9W5OB997t29ize1eBAW9qWjq6du2GIk5OBQK8ialpWLV2HcqVL4/X7yI48HLg5cBbwMCr+efZ4198+RV+O3UCibFRisB75959iKKI7j174ZuFi7Fz7z5cvHINb6NiUSs4GNt27UGnLl3Ruk1b+AcEoF37Dli9cQv2Hz3FgTePgfdNbAqsrW3QoElTPHj6Qpb/Ll62AqIo5irw7tzzM9RqNUqXKYuawXXQolWbPAfe+QsWQa1Ww8PDEwMGD0H3Xr1hZW2NAYMG48/LVzjwcuDN98aB18LGgZcDLwdeDrwcePMGeG+/S0TH7r0w+5vFuQq8TZo0haenp9HHNnDg/XSBd9TwoVi6YD4HXg68hQJ4h/bvDX+/EjkG3kH9+8KvRHEm8O7esd1QpE0URahUKpQpU6bAgDc1LR0eHh5o0aJlgQBvfEoaOnftBr+S/hx4OfBy4C1g4D3w62GMGTceI0ePQa2aNSCKIn7YuMEo8KampWP7jp1YuGQZRo4Zi5at26BsuXLQarXw9PSSPYP3y6/noXqt2nBwcMSBY6c58OYh8IYcOw1BEGBtbQONRmN0F69KpcrVZ/A+ev4Kzs4uknluXgNvbLIeb6NicO7Py4Y+rF6DhvAr6Y+Bgwdz4OXAm++NA6+FLSQkRHqxyyYFjErb5I1G3oRJ0gkpu6qqcsVbMpmUoaGJUMGaWCqBaxI1kaR/tzFUMSVZNgdn5QhrYmVhcytHSyY4ytWJ6Y6c9X6UkjN60mFqokYnWZnVQLMLcjCjvxaRmGoIFgbTiRQJwTJUJIOBxK/IMBGJ6XghCwKRo02MGDqyjsf63Sy4Jd+buYgrP+fmhBTtydclB96spJdO/siqvHR138tv4gxx8VWsIb7/+TBKl69o+Dky2aaTMXIhgwWMVasGoUKFCkZBgLnYQiIvAwtodJMALx1mLKgxIdjMMHWRztxFOZOBl+43yf42JUkSiomsbDylkt6UBEOQY+uYkcNQ1NfXeJXh3Bq/FRZoZcBLXFuyRQJWJCvvhCE/b3LsoMdJ8lxJ0TOcgpBX0pBg7QtGEN9HYwo5CaArNhOvQ7J4LltAZwAsC4KZoMvAftbxFVCJBbyZEfnoBmysrfHBaP5o7DrMuG5/3rkNgiAoX4f6FEyfNhVOTk6IDH+HD2l62NjYwMvTE3Xr1kXdunVQrVo1vAsLpXIjBuLSoQCDrPxmw/cbIQgCImNiZZBK5ztKC290TsvczED1wwMHD8W8bxciLln6c+YCr6lAnaMcVpKnUjgrmfSTfWWicsh2RZKP7lDGXzqHJd8P2c/TYwJznCE+D3puIF2QkgIH2fdeOXcGbq6uGYtTNEaQGMuo6s4EXhojlDb4mLvIZPYmIcaiInHPshZY6JyGnbdYvuPS1JwjKTUNFQMD8dsf55CUSo1XDNz6T3w4Xj+4aRSm/k6MRuOG9VHSrwTevI+UvDcyz6Y3YEg2gkQkGYLezHAvPCtI0L37PhG33mUFmRPTQcMtCaskJrOAl4baP1/HGYLOz8m8+/KbeEmQxyRxmXyf9yjgzZyD2NjaGhYSDbhP5CLW1jbYvG2HYm5KzldJZGUtEJUMKIWzl64Z5qGsOREJvPT8lZzbkvML+ncb2+hw9vwFqNVqiKKIOV9+hcSUVNkYYXLuqwC6Gdc9uYGB2tyQmcsmxeYMeE3NnyT9VU7wlwj6a8TPceA1v3HgtbBx4OXAy4GXAy8H3rwD3ptvE1C+UlWs3XUgV4B39Zp1EAQB5cuX58DLgVcytv6wYS0G9O3NgZcDb6EA3v9GvkSDOrVweP9POQLev5Ni4ePtjbatWykCb+dOnVApsKIB7jp0aI9y5cqhSZPGaNqkCZycnFC3bt18Bd5kfRpcXV0x4fPPCwR4nV1ccPv+Iw68HzHwXv4jY8fgoX17OPD+i4BXp9PBwcEBtYODMXToUPTs2dMk4FXaefh3YjSSIsPg7uqK2w8eceDNQ+BduGI1nJycce7SVbOB9+6T55jxxZcIT0jF6fOX8Mfl60zg7darD3r3H1igwHv15i0cOnoMZcqWhUqlQnhUtOFee/j4CQdeDrx52jjwWtg48HLg5cDLgZcDb94C74xvl6FFhy65Ary1atWGIAj4ae9eDrwceCVj65rvlmHE0MEceDnwFhrg/Xb2VIwbNSLHwLt72xaIoohHd24aBd6goKpo26a1/M/y/4ng4Npo3qxZvgNv127dULJkyXwH3gWLl8La2trQz3Hg/TiBV/J4GQ68/xrgTUpNw+uwdzh+8jTGjR2LWrVqISgoCMuXLMLJo4fx46aN+GbulwisWAEXfjtlEvD+nRgNpyJF0LJ1G2z6cRtGjB4DxyJF0Kv/INx8+poDby4Bb2hcCpq1ao1effuZDbyDho6AVqtFzeC6EAQBGo0GU2bMUgTew6d/h0ajwb7DxwsEeA8fOwGVSoVdP+2VjB2paemoVr06nJyc8Mf58xx4OfDmWePAa2HjwMuBlwMvB14OvHkLvJeeh0Ot0WDVtp9z5REN3t7ecHF15cDLgVcyti5d+A0+GzuaAy8H3kIDvNd/O4LSpQJyDLx/J8WiSuVKqFK5Ev5OTsCBfXtRuXIl9OnVE9OmToGTUxF8NmG8IvBWr1YNbdu0yXfg/ePCRYiiWCA7eIsWK4bBQ4dz4OXAy4G3EAJvZmTeC/t+/hnOzk5o1KAB+vTqiakTP0ebVi1RtkxpBFWtgqXfzsW7p3eZwJseH4lpM2ehaNFi+OKrr3HxynW0atcRZStU5MCbi8BbIbASDp88Y5h3lgwIyAJeGxts3qoMvFt27Eavvv2g1erg5OyC2nXrof+goVCpVGjdrj3Wb/oBYVGxkuvzfUIqNm7bCXcPT6zb/GOB7ODV6XQoVbo0unbrhuMnTxmANzUtHZ5eXhBFEevWrePAy4E3TxoHXgtbSEhINpMCshBLTiaIrCItyVnBeLC+UhJNF6VIoYNMrKivmQquuYKszAIfjCIR9APIJSGvwmoIRhJMgoAEB3IrcZYgsXkTJRbos/A3N4rqkcUSoqggB0jy+Ul0UTdW4TZpETfTIdLcomLmHIP+3bn9OlhJCR30uTQnWIXzSGimi1A8icwKOuklE1Q6mc0Oe6ctWIEyFSvj/vsEQ2JLo3dEQqoh6OucBIDmLVrA2cVFAXWV4UAJdLNbGGOhqMlwZybqKRW4pHGZdXxTXz8LfOlJmqTQRHpWyMYLJvASia1sDCWDAl6FgmsN6tVF3eDaygmxEqZRxzenSCqNQ+R1yFwwoAqWKD27jg7y+qR/NznuyiYMkoJiDEBhFtUgg07232eFuQvmzCB+JiEHwfy5rJyPDbxEsToW8Ea8kETJEsVx+68/MsCHeU1K74GHd29DEASoVCpotVrY2tqibNky8PT0hEqlwuZNm2SLz5m5hq2tLdzc3KT5mqyoF5mrmLagLSvORUTm9W5ja4u+/foz+1tJ38vob8l+LLs8xte3KK7fuYdYhQm7YUMDMSaYuknB7EJqss0HjKKTZH5q8uIXo6+k811qF7gkiOtCKS9NTUuXj6kKm0Ho/FZyDuj8nOyLyXtR1j8RMCspnCZHXWXgpfovBZhgBwM7GAWHZMdR2Fwk65/IsYmcP+qTJdcafY0qbSCh7zlzcxpz8wryGOR4R8479h8+ht79BkCn06FD5y7Y+dM+yc+xXv+y71Zh0JBhiE3WS3LKiIRUo5te1m78Aa3atZfMZ8iCy3TuTubLmbnsyh92okKlKooFyx5EJEmLMRNBF2O7FhpvCBpqyUJqf1JBfo0uzkYWRCbzeBp4SfTOfI9Hzl2Cs4sLPL19MHfJSgTVrA1RFPE8PA5hcamwtrHBpq3bDbnJkVNnJLlKz74D4OcfgBIl/fE8KsmwGebR22isWL8Zzdu0g1qjQUCp0obPP/OzbNO2HXx9i8LTy0uxmDg5J6U3L5GvgxwrZPMLI7nt4iUZfxWi0WihVqtx5NhxQx8/evRoiKKIokWLYvTo0Rl9HB0KPiHPZxVAlw5WLkQHE3+VIpKdC5m64EV8Hwde8xsHXgsbB14OvBx4OfBy4M174L34Khb+Zctj5GdTLAbeew8eZjymYd8+DrwceA1RqWIFnD9zggMvB95CBbyjhg7C4nlf5hh4P6Qk4vv1a/DbqePUTkxljM3MNebPmwdHR8c8B95fDx/ByFGjULVqVTg6OhqK8RQpUiRfgXfbrj3QarVGJ/AceDnwcuD9uIA3M95ExGD56rWoV78BvH18ULlKVRQtVhyjxozFzj17sW7992jbrj26dO2GM3+cR3xKGiZPm46ZX8zJFnj79BuA7bt/hiAIKF22HKrVqAlXNzeUKlMW323ebgDe7T//gqYtW6N4CT8sW7NBki/feh2FhxFJ8PLxhSiK+HH/UZOA90FYDHYfOonpX30DTx9fLNu0o9AC75krt6FWq9GgaXPUa9wM7Tp3h06nw5+3HmQB749ZwKtWq6HRaOBX0h+lS5dBlWrVIQgCLt97LP1rR+IvCc/ffACNRoN7T19KgDc+JQ037txHCb+S+Q68Kfp03L57D7a2thBFEaIoIj4+3tDP//XXXwgMDETZsmVRsWJFxMXF4UN6Opo2aYJjR49y4OXAa1HjwGth48DLgZcDLwdeDrz5A7zrQ46hdLkKFgNvSlo6Svr7w8/PjwMvB158SEnE/ds34OPjnU1CzIGXA2/+A+/4UcPQqW1rs4A3K2/MGfCmpiRnFKs69GueAW/msxR9fH3RomVLzF+wAA+fPEWyPg0qlQpNmzXDoMFD8m0Hr6eXF27ee8CBlwMvB95/CfBmRlxKGv68egO9+vTDmXMX8NW8+WjcpClatW6DDZt+wNx538DH1xedunRF0WLF0bJVa0XgfRebhA6dusA/IAD+AaVQqXIVuLi6wtGxCOzt7VG+YiD6DhmBR5FJGDFhMtzcPbB09Xrs2HcQjZu1gJ9/KXTu0Rs169SDqFKhU48+sLO3R0CZcswdvIvXbETfISMQWDUIKpUKVavXxMDho1G6fEXY2NoVWuDNDPLxFrPmzketOvWMAm90kh6bt+1EqzZtodFo0K1XH7yMSkBoXIoi8L6KTcHg4SMwaOhwGfDGp6RBFEXcevQs34E3RZ+OIk5O8PMrCRsbG4wcOVLS1yckJqJHjx4QRREf0tPx68GDcHJyQvt27T5J4B09dBA0ajUH3lxoHHgtbBx4OfBy4OXAy4E3f4D34qtY+Jcuiz1Hf7MYeFPS0mFjY4PhI0dy4OXAi2WLF2LooAEceDnwFjrgHT6oP/r17JavwPv+/TsIgpBnO3hjYuMgCILRRzQk69PgW7Qo7O3tIYoiNmzclC/A26NXb3y3ei0HXg68HHj/hcBryiMaFixeCk8vb6hUKjx7HWYUeI+c+h0eHp6GRzQMHDwM9g4OEEUR/QYNgYODIxwcHfEoMglOzi4YP2kqlq5ej9ETJiEsLhV7Dp2Aq7sHuvTqi3IVK0OlUsG3eAmMmTxDEXinf70QHl7emDV/EfYePYPH7+PxLCoZ3fr0R51GTXHhUehHBbxhcano1W8gevcfZBR4M+Phi9dwcnbGlt37sgXeTT9uh2/RYkaBt1ff/nBwdCwQ4PUrWRJVqlRFzZq1EB0drTiPz7wPra2toVKpEPEu9JMD3qT3r/DXmeMceHOhceC1sHHg5cDLgZcDLwfe/APesVNmYuDIsbkCvAsXLYYoirhz7wEH3jyYiH1MwNu8aVPs272dAy8H3kIFvL8d2AVRFHH26MF8Bd5fDx6ETqfLM+CtWbMmdDqdIvAm/9PfDhw0GCqVCvPmf5vnwOvi4oLSZcpw4OXAy4H3EwXe+H/6idHjxivu4N24dQcqBFbCg+evMXrcBHTt3hNarRZVgqrBwcER9g4OWLphCx5FJmHM5BmoXrM22nXqAv9SpWHv4ABXd3eUKlMO/YaMwHebd+CvR68Nf5VmDHgXrtkEQRCwbP0Phkc07DhwBK7u7ujco0+hfwavEvCGxaWiZnBdaLRabPpxm2Ku4l+qNFZ+/0O2wBuVpEf9ho3Qb+AgbNqyVfKZhiekwt3dA9v2/IxV32/GvIVLTAbe3v0HYMdPP+NF6DuzgPft+3CjxSKVgLdpkyawsbHB8SOHPjng5Y9oyL3GgdfCFhISkg3iMiYgkptPGXjJBKtHty5o0riR8SRLBoPGE+zsQhFj6YReAq5U0sCAU2nFR7qjMjEpZQajgzM1TJ4smggA9GfMSqol5ydBGQv0FHorQDD9Z5H04ENPqJRCEbNS5ckRGeRATSdd5EBKQrAxDC6MQSd/ZJh6DHo1WSny4/0ogTuNy29iUwxBJlwvY1KoisNJklCqMnwvXBl/yeq918MScOCPq/Dw8sbtd4l4EZ0sCfI101VujWHjydO/QRAEhL4LN+1ZjwrXvCUTGRonTAlzJ0b5HeRrps8lOZkn+yc28NJjSS4gRnIcot6+glqtRnLUuxz07wrjdbbASyxaKizIyhfs0hQn28Ymp8b6XjpYVcol4E4ttErQhx7jyAr2pib0MsRVWCBPoBfFGeNrbuQHORnrWe9bArxZMPTfqFfSiHyRFRHPDFG8qA8mTRib9TtY17YM5IjrjpEfGMPGefPmwcXFJQeL9aYD78CBg6DVanHp8hUJ8NLgl3mNd+/ZE4IgoHyFigj55VdZH2jOQnSMkXtizfebULxEiWx3aylhLw2+5gMveV6pjQ7EZyrbdEBeF6yJvGRSzljIMHdRizkvIecUjOuJzm9JyKbnCuRrJBegaBCV3H805L5ihAL2ysCXxlkSlMlFLtNx2azXRQMy2b/Si0CSPkL6eUixVxqmPh87L4LMKyTYS93f5PyCzqfJDQxkPkvntM+ikyXxJCoZv579C83btoe1tQ1cXN0wd+kqnLv7XIKz5PGeRCUb4pffLuLolXsGLKXzWzInvnjzPuztHVCshB/UajV8ihbHxj0HUK9JM/gFlMashSsk8JoZ5GaJq6HSoMGXDBJ06dd1612iIe6+zwryPd8PTzJA9cOIJEmhuUeRSRLgzTwfZ67ehSAIqBQUhLGTpqFnv0GoVbcevpi/CMf+uISmLVujUtUgfPHNIryIScErIujPLSwuBSs3bEat4DooXaasrA9v2qw5fHx9UbNWbXj7+BjNi+hr6OyFv+Dg6AidTofFS5cbrjvmhgWqr5f07dQ4mZ6ejoiICMk4vHDRIvj4+MDKyspgKoqgm5yD/CbXLCM3jm/aQjsHXvMbB14LW34D7/LFCzFh3FgOvBx4OfAWguDAm//Ae/tdIqrWqI01O0IsBt4yZcvC1tYWffr2w9Jly41OVr6aN58D778ceKdM/AwtmjXNYf/OgZcDb94D7/ol89Cja+d8B96+ffvC3t4+T4DX3d0dVasGZeQjJgBvYmoaLl+/heA6dSGKItRqNZYsX4H4lDSEx8Qj5ODhXAHe6CQ9/AMCcPHqTQ68HHg58HLgNQq8mUHiJQ2dSsD7JCpZgrFKwDt/5QYIggBBEHDywmWIogifYsVRpnxFzP9unVHY/RiB90lUMn4+/jt69h+Ez2d8gW+Xr8YX8xeidftOUKvVmPMP7GZGdsAbFpeC5q3boFLlyop9+OLl36Fj566GPn/t95vh5u6OWXO+kl1DcclpePLyDWoH18Htew/zBHh9fHzg5eWFDh06oHuPHrh2/Tr8AwJgZaVD5PswDry8mdU48FrY8ht4mX8mxYGXAy8HXg68nwDwTpu3GB169LEYeD/7fCKqVKkC/4AAiKKIzyZOlFznK9eshSAIcHJyshh4d+8N4cBbCIH3z7On4VSkCN6+fMKBlwNvoQPemCc3IIoiYsJe5CvwLliwADY2NnkCvEuWLoOVlVWOgDezH3kZmvFsYFEUYW9vDxcXFwiCgI1btuYK8LZt3wFbduziwMuBlwMvB94CAd7ZC5fDzsEB7Tt3Q4mS/njyNgqORYqg3/DRhvz53wS8T6KkeXwm4F558ByvCNw1FXjD4lLgW7QoJk6ZarQPn/ftIri4uqJosWLo0q0HDh47CVtb24xx1gjwZgZ53eUm8C5btgydOnXC7j174Ofnhy+/+gpn//gDgiBg6ZJFHHh5M6tx4LWwceDlwMuBlwMvB978Bd4zt57C2toGj9/HWQS8ZHTt1g1+JUsarvFlK1ZCFEUULVoMNWrWzDHwTp/1BerWqw9XV1eIoghBEDBxylQOvIUMeBs3bIC1K5dn/DsHXg68hQx4/xvxDN27dML6lcvzFXjT0zOKvSxbtizXgVeflp5RBb5q1RwDb0JKGnr36QdBEDBq9BjY2NjA1d0dKpUqV4B30tTpmDbrCw68HHg58HLgLRDgbd+tFwaNnmCoxdGjb38MHTVWkj9/CsCbGeYA76u34ahRsxamzpgl68MNi3ntOkAURWzfvRftOnSEIAg4ePR4vgPv69evoVKpMGrUKCxfsQIODg7Ys2cPVq5Yxh/RwIHX7MaB18LGgZcDLwdeDrwcePMXeG+/S0TD5q2xYsMPuQa8F/78C4IgwMrKCjqdDoIgYOTo0agdHIzGTZrmCHgbNGoMURRRO7gOJk+bjj+v3oCHpyemTJvOgbcQAe/KZUvQrEnjrH/nwMuBtxAC776dW9G4Yf18B962bdsiICAgT4DX1s4O69ZvMAt4E1LSYGtnh1FjxxqueRsbG1SrXsNi4P1+y1b4+Phy4OXAy4GXA2+BAK+LmzsGjhqP0LgUzF24BIGVqyA0LoUDbw6ANzZZj6evw1A1qBqGjRiFiNh4GfAOGzkavkWLYfPWHXjw/BV8fH2h1WpRMbBSvgJveno6fvvtNyxatAjdunWDo6Mjbt+5IzEVDry85bRx4LWwhYSEmH/BM28WMyaPdFVbMjmik0TJ9+UEZxUm1LIJD3mT5qCyoslVFskw8Xh5EtRrYb1mxdcvfQ+yypRkR2hqgm0iKtCTLxoZyEFKCg7KyV5O8De7yVZBBY2DlkZOfjerErBZkSgNukqsBNkJoFZKht/Gpxp2FoTGySvZkonasyhpPInMCjr5IxNDMpGlE8hMEF6wZhOatmorAWXyddELBuR1p/SM3C3bd2Lnnp/x84FfcPDwMcSlpKFiYCA6du4iq8Ku9FnXb9gINra2uHDpquT73d09MHXGTGY1Z5MnOKzICRZnd6x/ggUthRd4WfgXizdPH8De3h6Xz/3GgBAFXMwJdtB9sWRclif6xvpiuhI9ee7o80pOSFj9EPnv9OdGghU9WZEijDR3UMQm+vMwOS9iQT29KJxgYjAWlRUnTdlMoohrhgm8JOpEvpRG+DMinkriP9Fv4ObqgsdXz8kRVwnW9CmS64t1PSlB5J279yAIAh4/eSKp8m0ceJUhj76u4xMSIAgCnr94IQVeatIsWUBLlkbdevVRooSfYSGjaLFiaNCoca6MrV179ETvfv0NP0fnLUrYS/drLOBlPvpCspEiRbEPZEKnyYst7xmhvBhD5/WKMJyThRjm/U329SbefzTwEsgqX2B5qRwKqGoUfBWCibbk74p4Lg1GvyAN4vuo1y/BZXpBjTjn9LVGXqN0PyHdJEJGmslBbzaRBNEvmDrfoPsI8t6PSJQGmd+SMBgWl4LXsVlBPwaMzDfJ/PUBlbeSCErmtg8jknDrbYIhaJy99z4eOp0VKgfVQL2mLaBSqbD111O49S5R8n03GcECZFaQx8jcSJEZ5GYMJdClUZfM959ESs8dDefPiaDnFEqoS+b7oXEpkjlK5md7+8lLWFtbQ6vVoljxEmjUpBmGjhiFBUuWYe+Bg5i3YBFqB9eBlZUV1Go1dDodliz/LiuHVdgYQl+vSn27bMFOtnBF5IZUfuvh4YERw4fjwb170n4/h7muacHql1k5kzk5mOmb+zjwmt848FrYOPBy4OXAy4GXA2/+A+/NNzGwsrLGpQcvcg14je3K9SvpjwGDh5gEvPUaNszA3SvXZde6m5s7ps2azYG3kABvubJlMGPKxGx2unHg5cBbOIB3zLCBmDdzSr4Crz4tHRqNBuXKlctV4E1LT4dao8GJkyfNBt7YZD00Gg2+WbgY0Ul6tGjVGlWrVc+1sbVS5SqoUDGQAy8HXg68BQS8fn5+8PHx+aSA90FEErx8fNG8XUcsXL8F117HGHbOcuDNOfBmRmSiHldvP8Ce/b9iwZJlGDZyFNzdPWBra4v+gwbD2dkFE6dMQ1R8kjSHLUDg/eyzCShevDhcXV3h7VaeIHsAACAASURBVO3NgZe3HDUOvBY2DrwceDnwcuDlwJv/wHsvPAmde/bBnAVL8xR4vby88NmkyUzg1el0sLGxga2tLS4awd3YZD1c3dww84s5HHgLAfAOHzIIrVs0R2psBAdeDrwfBfAe2v0jfL298h14HRwcMHz48FwHXo1Gg4YNG5oNvC/C3kOn08G3aDFEJ+nRvWcvlC5TNlfG1kHDRhgq2D8Pfc+BlwMvB94CAN6t27Zj7fr1nxzwZgb5WIRPDXjrNWqC7SG/5irwZkZm3nP97n1otVr4lSwJURSxeesOeQ5bgMD7IU2Ptm3aoF3btigV4I/9P//EgZc3kxsHXgsbB14OvBx4OfBy4C0Y4N24OwTVa9fJU+C1d3BAz959MH/BQoweNx4l/Pzw8y+/Gj7bOvXqw8raGr369sOf124ixgjuxibr4eLqitlfzuXAW4DAG/rsEZyciqBT+3YKYzQHXg68hRN4o5/fg1MRx3wF3tFjxkAQBAwaNAjxCQmIi41FdFQUIsLDIYoiRo0aZRHwhuzfbxbwxiSmQqfToUpQkOERDcNHjTFgryVja63gOtBqtVi8YiVK+gegU9duHHg58HLgLQDg/RQf0cCBNxnjp8yAnb09nF1c8xR4Y5L1eB72HsNHjcbzN2+NPm+9oIH36eNH6Ne3L3Q6Hfr06smBlzeTGwdeC1tISEgOJpk5CaWkJ05yk0gnkkkmB3MippAkyhJFMvGLfS+NmLdEhEojOpeDVdggv4NRSIEd5Pt5Kw0yQSXOOTPBpq8n8pqhrwcTC2IoFW3Tp9HJmHJBIBqHJNiVrGcEkbjRP8eAupx8rxJM5UawfhfrNbLOD7OYjInYzCx6p4C9sgIVcSmSIJNjugAbmSg/p4KEYDIRpIsxkHHnTTR0VlaGwg3k76ILw5HF5Oj3zQIBjUYDrVaLIk5O8PLyhiAI0Gg0UKnU0Gg0EEURk2fMkkweaDiPTtLD2cUFc+bOY2KBOdibE/w1G43NBWWF5JhVlEKWHJP9ET2OkQmjCaCoUqng5elJjWtEHxpPhaSPpRbeTAZeVn9LLryaXoyIPF90kSfWgprSdU5/H/kZ0v05OcmXf1bGi0HRkxfTJwyMCQRdYMrUMBl7TZuA0DmTHHizih1JUEcCN8/wv3ePsuLtQ0n8N/wZEp7fgb2drXyCqFBYly7cR95vsiKTCkXCYuIynpUriqJhRysdxYsVM/z+N69eya9jI3nE/v37odFoZHCUk2vZ3sEB/QYMMhRTmjZrDtRqNSITlRc4lRY2v9+yDV2694SNrS3c3T1w6eZdRCXq4eLiimt3HsruFzIfMRV46cVzVuEdRQBITab6PCrPI3N1SX5OFxtTylmzy1sZebeksNc784LAZZMBmV6YYxVZI4E38hUVLOBVLoJmVrE0+vgS0JXC7f/eP86Kdw+l8fZBVoTdzwrq+8h+hv68yWtGBkzEfcva/KG0ESS7vw6gj6kUrN/BXOwk8mf6HiYX/8nivO/oDQxUYS8yZyVzURo6SQQlCwjTRYRp4CW/duudNGh0zQz6+Kx4EpWMtdv2GF7z1v1H8TAiCb0HD0f3fgOx/9Q5WQE5GrBzA3HpuQF5jos4OeHi1VuwtbXF+ImTJfMLJdB9S32G9AYPckyg50SsBTtynFTKg+j+PUcLdpL+nc5vlXIOMy0pR4hrPNeS9RGS15ysHLINiOQ5oHJk4vgceM1vHHgtbBx4OfBy4OXAy4G3YID3cWQy1Go1dv56Ms+Alz4/FStVRq3gOjh4/CSatWyFhy9D/0ki2cCrVqvRtHkLDrwFBLw7t2yEKIoYPKAfB14OvB8d8Ka8vg9rK6t8Bd4UfTq0Wi1atGghm7haWVmhYsWK8Pb2Ro3q1SGKIkRRNAl4O3fujDJlylgEvI6ORdCqbTsD8D58EQqVSoWV6743CXhVKhX8S5VC9Ro1IQgC7Owd4ODoaPj655OnIqBUaUQlyu8XGngTUvQceDnwcuDlwFvogbdVh85QqVRo06kL1GoN1BoNmrRqCzt7B1jb2KBW3fqYOOsr7D3+e4EBryiKCI9PQa++/fHd2g0ceDnw8mZG48BrYePAy4GXAy8HXg68BQe8C1ZtgEqtxg8//5ovwLt1109QqVSyBDI74G3fsROK/1P1nQNv/gPv4P79YGNtbWRc48DLgbfwA2962CNoNJp8B16liautrS06deoIQRBQu3ZtzJo5I+P1Udfx7l070a5tWzx6+NCQR7i7u6NXr14WAa8gCHj0/LUBeE+cvQB3Dw+IoojOXbvDzd0dgiBg2MjRiErUo0u37hgz/jM8ffMeXbr1hFqtRrOWraBSqfDNoqXyXb0/bEOXbj2yBd5effqgZEl/DrwceDnwcuAt1MB76vpDqDUa2Ds4oFufAWjRrhMcnZwxcOQ4ODo5w8raGqIowsHREQ2btSwQ4L3x5A1cXFwRmajH6PGf4av5Cz4Z4K1cqRLu3brBgZcDb640DrwWNg68HHg58HLg5cBbcMD7ODIZjVu0xuxvl+YL8EYm6uHu7oE+/QfmCHhvP3gCQRBw5eYdDrwFALwN69fD4ZC9HHg58H6UwPvf8GcQBKHQAK+joyNWrfzO8LvPnDoFQRBQrmxZnD/3h+Hfa9euBVEU0bhxY0MeUatWLfj5+VkEvKIo4t7j5wbg7dS1O6ysrGBvb49y5SvAysoKk6fPhCAIUKvVUKlUsLd3MDxyom6Dhszn0e/6+QBatGqdLfD27tsXNjY2HHg58HLg5cBbqIF34KgJqFS1GgRBQJuOXdBr4FB06d0fDyOScPTPG9h/6hwCqwShWet2cHZxRaMWrdGkVVt07tnXKPDOnL8o14H3zF83ULpMWUQm6jHzy7noP3joJwG8L589QYC/PwRBwIO7tzjwcuC1uHHgtbBx4OXAy4GXAy8H3oIF3kVrNqJNp675BrwTJk+FvYNDjoA3OkmPkv4B8C1alANvPgNvQngYVCoVkqPec+DlwPtRAu/VUwfhV7woUpMSCwXwuri4YME330h+/7uwUAQH14YgCNBqtXByKgJRFDFi+HCoVCpDHhEXFwe1Wo1FixZZBLxXbt41AK+LqyvqN2wkewbvid/PYeGS5fjr2m1EJupx5/ELnL9yg4m7kYl6HDp+GsF162ULvHv27oMoijh28nSuAW+9unXx54XzHHg58HLg5cCba8D79Yp1qNe4KaytbeDu6QlXN3fcf59geM1PopLRa+BQTJ/7LY5fuokhYyagWZv20Op06Dt0JOYsWoFu/QbhUWQS9h7/HRqtFp179sWcBctQ3M8/V4C3W6++qBpUHZGJegwYMgyiSoWJM2b/64E38xENJf1K4NzvZzjwcuC1uHHgtbCFhITgQ0qSIWSVApk3lZn4q1RpVjaRMW1CQk9qJVV0JUnbWyoxZCQ2kuTlBRVklVj6a4yIJMPUird5EMykkHiNdDXciGdZQU3uJN/HSC4lyRn92ZCfG10pVwkmKJyQdd5K+MuYSNIDn1L12yQamEyEIhZSsY6fk59TqvpLT0BzUjFY8ThGfr/R80OFyWhMVRZmQbAS9pI4Gp4gTaToJItMwMiKt29ipfhLB5lE08mfUmRi8Q979kOr1eLum0hDMvkqNkUSJPbSYE1ittL7pN+rTqfD/MXLDcdkVfDNTDK79uwJlUqF/oMGG8U1CfbmAGfNhVrFn2Pcf+Yen753TAdecmcbq6I8tRBKjHGzp06Cl6eHHN9yEDLgJcdQ6nebDLwSqGOFFH/J80ODnGSCSy0KxSRlBQt4WRMesj+nJ96Kk5o0PT7ok7NCIZn/kJJoPtwqIm5eBA2+WeOp7NohUYkY5yWg++4R/hd2LytC70riP/ERmDHpM0z7fDxz7DV14ZU1/pkKvB4eHpg1aybxGWddrwf2h+Do4cNYsmgRhg8bhg9pevj6+qBJ48aG63bo0KFwcHCAPi0dgwYPhkajwc/7DygCLw00giBg7OcTEZWkx/dbtxmKvp04eyFbvDUlfrt4GYGVKsuLtlH3S2JqGh48eWY4l1ZWVvD3DzChsrrxe+XWjRtQq9X4cs6cjD6Pvj8keXy0JKQLC8Zh8z/Rocq5uixfp3NYMh+nc18iL2bmz8q5ugSTaZyV9MXRysECXmKjCTOvZ70uesOK4uYVZShnAu/7J5KQLPaQfUTYPfwv9I4h/u/NbUOQ//6/0DvSxSJqXkWeH3pu8EGfjPdhb6DVavHq5QvmomNm0Ne54jVvbIxQDGqHu9IiFtXnkf0avWFCir3SUMLe0Dhp/kniZeZmg8wgsfdeuDSUoJbG2rtU0MfJjPs5iMydtvuOn4WLqxsWrVyHX8+cx8rvf0SHLt2h0+ng6eUtyZ33n/gdfv4BaN+lO7x9fNGtdz+4uLkZim9aWVlBZ2WFfoOHSRD3RUyKJMgcn87/38an4uKNu7Cytkat2nUMecq0GbPRZ8Ago5tL6PyczN3p/pzMfehrgbURgcx3yGuLtVghv84V/jqDXsCj+/pcAV4G9jL8yGTEVdywQC8+pykH/XPEMTnwmt848FrYOPBy4OXAy4GXA2/BAu+L6GT06DsAE6bNyjfgbd66LUr4lcwR8EYkpmLV+u8hiiKqVa+BC1euc+DNY+BNinwHTw93/Hn6GAdeDrwfLfCWKRWAy7+fLDTAq9Vq8flnE4wCr7FrdumSJRAEAb6+vpg9ezbS09Ph6uoKe3t7w2MU9h34xWTgrRkcnPHnrC9eIzQ6AYIgKP4FhTlx5fYDlPAraRLwklG7dm04OTmZDbx1goPh4uICtVqN6MhIDrwceAsUeD/ok7Fm1UojMMOB92MF3qMXrqF+k+ZwcCyC6rWCEVi5Ktp37gafosUQWLkq/rz9WJY/Z+bm919HoEy58vh2+Sq4uLpBp7OCSq1Gcb+S0Gq1WLxmg9nA26R5C3Tu0VOSp1QJCkL5ioEceDnw8pbDxoHXwsaBlwMvB14OvBx4Cx54T/11HXb29rj54l2+AO/4SVMhCAKehEXmCHijk/RYtnI1bGxtIYoiNBoNvLy90bBxE9y895ADby4Bb9kypbFzyybMnDoJQwb0tQh3OfBy4C1I4O3euSOsra3wn/iIQgO8arUaB0JCTAbeD2l6REdGoHfv3lCpVAgKCsKECRPQs1dvODk5QavVIuQX04DXyckJoihi6MjRiPoHaNRqNY6ePptrwHvm/F8Zz/l9+ipHwEueu7Vr1+UIeFs0bw4He3uEv3sHf39//Hb6NAdeDrwFDrwf9MkceP8lwPs4Igl29vYQRRHjJk2XPYLCEArAS3+tYuUqmDh9NnYdOALfYsUt2sFra2sLG1tbSZ4SHpsIdw8PfPXtIg68HHh5y0HjwGth48DLgZcDLwdeDrwFD7wvopPRe+AQjJ00Lc+B98Grd7Czs0P/IcNyvIOX3ol24NBRjBwzFrZ2dihdugwH3lwA3ldP7kOtVsPW1haCIOD5nWsceDnwfpTA62hvhwF9eiIt+m2hAd42rVtnFHyTfMbZA2/mtfvnn39CEATcvHnT8Fp1Oh1CDv5qEvA6u7hg/OeTDWNVRKIe9g4OWLDsu1wD3shEPcpXqIgWrduYBbzbduyCSqXCnj0/mQy8oW9eQxRFhL97h5EjRqBnjx4ceDnwcuDlwJtrwNuuS3cElC6LmnXrK+NuDoD3VUwKVm3aCq1Wh2VrN1oEvCvWbYQoili8fKUkV6lbvwG69erDgZcDL285aBx4LWwceDnwcuDlwMuBt3AA75mrd2BlbY2rT97kKfAeOXMeoihKjmku8GZ+FuGxCVCpVHBxccXnk6bgbWQ0B14zgffJvZuwsrKCRqNBv149LMZdDrwceAsCeHeuXoR6NYMkx8tP4LWzs4NGo4G1tbUhrKysYGVlBUEQsHbNarOANz09HYGBgQgODpYA7wETgdfaxgbf/7hNArxFixXHoGEjcg14L167BUEQ8OPOn8wC3tehbyEIAqJjYk0G3oS4WKjVauhTUvAhLQ1VKldG965dOPBy4OXAy4HXYuDdffR32Ds4Gp7Dm1vAWzO4LqrXrC0rQpdT4HUsUgQVK1eW5CkxSXpMnjELzs7OHHg58PKWg8aB18IWEhJi+g1KPyPQRPyVH5M8BuNmJieg1ORUWmGXgkIJ3DKSM0mi8IwCTKISLJWwsONpVoSzwgiSGsNSZtCv2Zx4qvheJdVv3z+WT+jIIL5Pdkwl/JVV8zUNf2WV4slJAnUdSjt54jqnEzCFhIsGXxojTIVOSTCRNZ0KU9FV+nP06zQElUCyKgabGoq/i3r9OcFxJv4qYG9sshR9yAktnQCb+hgDOkgQpYNOpE0JGpBfxqRgwLCRGPXZZBkGk8lkWJw0lF4jnYRmHmvVpm2wtraW4DKZ9NKvk8ReWeJJAPsvh4+hXYeO0Gq18PTykj6TlwGuTOBlLZyYEzkAXtaiicnASyaCsuQ4K/Ekx9ovZ8/E2BFDcOHkYenCl9EIV45cAV5TE2J6Umsa8NL9CXnO6Xufvt8zg14EMhd4FT83Ook3sYIyc9FaFnEmBusYZgIviWzUNSQZp8n8IPSeJP7v9S1DZI73lcqXxaGdmySfPavCPGtsMXWhkvx5BwcHdO/eHbt378ZPP/2EvXt/wr6ff0bIvn04sD/EyDVrwvX7T55w4sQJCIKA6dNnwMbGFiqVCgd+PSS5fslrlOwzBUHA8d/OZy3MJaaiWo2aqFI1CBGJ0j42ioyknEWX7j2wbvMW2aIciQP0uEzmByZXVv9n8n/qxAnUqVPHcA/NmDEDQwYOkN4Dkrw+UhKSfo3YjCHL48mcMic5LJmn0rm7Un7OzMGpTRwkqpKbSWLCJPcU/b4l/bLSZpW49/hPzNusiKZBlgj6d5NIbOr4IcPlrN8t2xBDLvzQ5/rtg6ygHt1C9hn/9/qmYpD9jOxzI+cQ9KKm0phGj2v0wqtSMPp6diRJQ2EuQucOZN9I93nkGEdvdFDCXhp8lbCXBl8Sex9GmA6yDyKUgz6mUjyOlIZWq8XdV+HZbph4TgX5tczv/2bZKlSqGgQnZxfUqlsfL7NB3DdxWUHn4OEJqajXsBEmTZ8pA94/r99GQOnSiEzUK27MiKBya6WNFPQCNp3jsPJU1txPn54Vpj5vPWPhW/n+MHnDnqmoS+cxSqDLur9liGt84SW7xR5TF3448JrfOPBa2PIDeH/dvw+NGjZA/759kJ6cwIGXAy8HXg68HHgVgPf8rYcQRRG/njmfZ8A7/ct5KOLsnOvAS8KBWq1GcN16aNehI2rUqoXtu/Zw4DUReEsF+OPSmWMm4C4HXg68hRN4+3fvjBJFffHfiOcFBryurq6YO3cu4zM1H3g/pKfDx8cHKpUKXl5eEAQBvxw6nC3wtuvYCe4eHtLJfWIqvH18Mv6897tVuQa8/QcPwbJVa/IceJcvW4ZtW7fC3d0dbdu0MZzvI0eOoGmTxhx4OfBy4OXAaxHwHjh9Hq07doG7hyeehMflCvDOW/Idataph7PX7hr+zRLg7dS1O5atWisD3iu378OvpD8HXg68vOWgceC1sOUH8I4ZORJFHB3h7uaGm1cu4f2rZxx4OfBy4OXAy4HXCPDu2H8YQTVq5ekO3oHDR8He3iFPgbdrtx4oXqIEKlWuDDd3dwiCgH4DBnLgzQZ4I0NfQqvVmrh7lwMvB97CCbwTRw3BojnT/9XA+4F4/YuXLJWNccaAVxAENGvRUga8EYmpGDRsOARBQHCderkCvCPHjMP8RUvyFHgnTfwcNjY2EEURhw4exIe0NMP5vnfvHkoF+HPg5cDLgZcDr1HgvXDvOY5fupUt8H67ch0qVKps8iPPTAHewCpBqFO/EV7GpKBSlSBs2bPfIuD18fXFXzfuyoD3+r1HKFa8BAdeDry85aBx4LWw5dcjGooW9YVOp4ONjQ2cnIrg7vXLHHg58HLg5cDLgZcC3k7de6FLz955CrxffLMItra2eQq89Oe2eu16CIKADRs3c+DNZgevi4szrp07xYGXA+9HC7wtGtfH4V0/fDLAq0+TP6PfGPB+NX8BBEFA2w4dZcAbkZiKqtWqwcnZOVeA9/Mp0zDry7l5CrwHDxxA+fLl4eDgYJgoZ57vxMREaLVaDrwceDnwcuCVRLsu3XHxwUv4BZSGi6sb5i5dhaMXbygCb/e+A/D5jDm5CrwXbj+EVqtF3YaN4eDgAFEUcebSTbOA98DRk3Bzc0d4QqoMeM9dvg6NRoPw+BQOvBx4eTOxceC1sIWEhChOOKPD3zGwly7SYRr2Tpk4AaVLBUClUv2T4JEFBqhkLz48K2TJBpn8sQqkPVdOBpmYSQYDNhnQmW1CaWGwfpfp7+ehNMiCCGRi9vYB/hd2Pyvor5E/R50TaRJNJM6SonNUckwXdiATWypBlWJvDAUXRAE2xUJBKZJJHyvJogdFFsbSCZlyYTP6OJaHEriyoJbGDnLAZ03K6TBlgk6Dr6zQFgN7yckpDT1kkivBXmqirIS94QnyAmNKQSfOpgYLjN/EpWDpmg1o3KwFXsQkS4JMZOmCEkoJL53kPonKClGlwu7DJw3/T36fsQISmUFiRERiKrP4Ax3e3j4YO/4zJuAzC+5RkZPjGH0WcDb4a2riTF7z9L0iTfyo5JJIQjMTVX1CDARBwKRxo+TjntFJunHQzUBdYkylChpJxmi6QAWrrzTy7M2M5JjGM+WvKfWveqrPoPFJEf4ZMM/qA5mfFQsDlYqMUIvkTFg1u2gtOeExF3tZwCsdX8l8ihzzZRDz4qoh/hPzFr7e3nhx6zL+E/OWCbyS8YIOMxYqyWO7urri67lzlSenErRnBPl9ZgJv5iR+zITPDUXefjl22ujYYm1tjakzv5BN9Gk4IMc7YwsfRYsVQ/kKFWX/Tt4rdO5g+oJHxjns17cvRFGUT3L/CW8vL7x6+pAAXoWiavERyhs16FyRyOOlue1jRj5L5bR07quYs7I2LNA5LIGNMuBlFREm+mkSeOnzIykgTQXz+MQ8i1GkmNkfSYq/STdgSOZc9DxFArzS4mkS4H11QzH+9+ZOVlCfKfl5yKCbVdjOnCJP9PyCHlMVg/o5yfnP6pdlYwmj3yTvWTqPIfsFekFeCXvpnJLMB59GSYPE30eRSYpBPz8383gLV66DWqOBKIqwtrZGrwFDUKFSFdSuWx8vqDz1aVQybr18D2cXV/QZPBzPopINQb+uzOJrTyKlx3hCfV8m9M78+ls0a90WjZq2QJMWrVClWg3Jhgt6owOrQNrF67dR0j8A4QnyQsRRSXoE162Hvb8cQmSiHpu27sSN+49ln42kr09W3jxBf94mA6+Zc0E2ZhrPZ9m5UA4WtxnFaKWgyygGLFmgVc5F6XuMNeclv8ba1MGB1/zGgdfCpgS8J48dgSAIePrwXq4Cb+YgeevyRfydGINS/v6oWqkSB14OvBx4OfBy4P1nd4CXjw8O/X4xb4FXFNG2c7d8Bd4qVYPQsnUbDrwM4P07JQFlSpfGhROHOPBy4P0ogTfy2T0UcXQ0jNmfOvA+fRWKVm3bQafTwdHREYOGDkdw3XrwK+mP9wmp2LX/INp06GQYWwYMHooiTk4WA2/1GjXh5eWdp8BbunQpqFQqReCtXasmzp05yYGXAy8HXg680Gq18AsIgLW1NZxdXFGuQkUDuLbr3BUjJ0yUwWxw/YYYPHocnhK4mxvAW6FSFbRo2x7+pUpDFEUIgoDHYVFmAW9odHzGLl0F4J3xxZfo1rMX5n6zEDY2NhgxeiwHXg68vDEaB14LG2sH79Ili3J9By89SA4fPBC/7t3NgZcDLwdeDrwceP8B3imz5qD3wMF5BrxVq9dCiZL+kgQ4P4C3Q6fOqFCxIgfebIDXyckJEc/uc+DlwPtRAu/Zw/tRp1aNwgG8X39dYMC7d/8BVKpSBYIgoHgJPyxYssKwkzc0JhGiKEKt1kCtVmfs2p820/AYHBsbG0yePtMi4O3YuQtUKhUev3yTJ8B79fIliKKIe3fvKgJvz+5dMfnzCRx4OfBy4P3EgbdU2XIQRRE6KyvUbdDIkF9mguvNZ6EoWqw41m7dLYHZngMGw93DM1eBd/KsL9GsVRvDY8mehMfi56OnzN7Bm/EM3qK4eveRUeA98ft52NnZoUzZsliwdDmKlSjBgZcDL2+MxoHXwsYCXtnz5PIAePkjGjjwcuDlwMuBVwq8N568hEqlwq6DR3MdeBet+R6CIODwH1fyHXgnT5sOd3cPDrwM4H109ybUarUy7nLg5cBbyIF37dIFGDag7ycLvF/N/RrePj4QRRE1a9fG8dO/y563+D4hFUtWrsHaTT/ifUIqnF1c0LJNOwPwDho2AkWKFLEIeGOTM6A45OChXAfes7+dMex6c3NzUwTe2TOmYfjQwRx4OfBy4P2Egfeb79bC3cMT5QMrw8HREfuOnpIB74voZGzatQ8arRaNW7TG/OWrce1pKBav2QhBEOBbrHiuAO+G7XugVmtw7sZ9Se2JV1RNjJwCb3Ddeth/5LhR4M2MsOgEPHr1Fu07dUarNu3wLCyCA282wGtrY4PVK5Zx4P3EGgdeCxsHXg68HHg58HLgLVzA+yYuBat/2A6fokVx6f6zXAXe0ROnQaPVyhLg/ADelWs3QKfTceDNZgevs7Mz38HLgfejBd4xQwdhxYKvPzngnTFrNjQaDWxsbNC9R09ExifJnsFLAi8Z9Rs1Rs3gOpJCloIgoGnzFmYD7+at2xFcp26ePKKhZYsW0Go1+GL2bEXc/ZCejod3bsDLy5MDLwdeDryfMPAOHz8R1jY2uP3yvSzHJIH39F83YG1tDa1WhzadukIQBGh1OqjVatRr2CRXgPdBaBQEQcDPR0/nKvD26NMPK9ZuYAIv+VmM+3wSXN3cERadwIGXAbxVq1RGgL8/ypUpw4H3E2oceC1sISEh1MSFUTWUqlLIvGGZwEsMfMyKsURyl+lTrgAAIABJREFURIHffyNfZQUDceXQqYCbskTQxMgD7FV+vVQwXxsNsApQG3ZPOaiKt5KQfT+Jv8rnSBF7afCl0F6StNHYwUzisq5DyfXLQIucAC8TMJmoqxQsuFX+OTYiE/BLTYyVBiw66HNi6kCojOHpbOAlgol/yXpJSLCXmAibmnBFUvhLYyaNwZYGPcknE8jQuBRMmjEbDZo0RWhciuRxDWSS+4xKZFnJd+a/q1QqLFq7WVKtmDwGDcUkPNOvmTyXSp9FbLIeJ3//A4IgQBAEWfJKfh+NuEqAL/s5RpiLv+Q1SWMjeS2bDrymVSCuXLkSrv1xgphEM4BXCQpo1KXHYSXQTU2icIt6zQzMMTVYfYlS/2qsj1XqN1mfB/vPzsmgMVAJBpVzJhmsmrrwzQIBCQ7QEyIiB2PsdpG9LuJ30dfafyOeGUKCMy+uSOPJRUM0rF8PJw7/Ynid5Plifd6mBmuyRV5nGcA71zjM6418dopB/Ax1zZC/e9LkybCzszNcl2T/RPf9JA68T0hFxy7dULZ8BbwnnuGo0+mwZ99+oo9Lk4Sk7zIybrq5uWPu/G9kXyPvHZMn88T136ZNazg6OkKj0UCfksy+P1ISUaNaNZw8djjj2iPyM8niVFw4tXEja8FfluNLAJGR+0py3WxCkrNmgTEbeF9JQnFTAr0xgQZYcpMC3Ycr4K/868p4ycx96T7Q0BdKFzbIvkUGz+TcjMrrJeeVmkeYCrzk98nmHuS8KuKFJCSfB4XSiouksnivHKy/slFckJX+vr8TorKCNUZTfRd5n9LjJHmv03kYmeuSeRy92YAEWNbGgWd0EHlp5vf36DcQoihCpVKhZdt2CI2TbiAgj7dmy86Mv3yoWx9Po5JRPrAyylUMhCiKGD1pmgRx6fyWzGfpILH5WXQyFqxcB3cPTxz5/aLktZDn4C21IYM8X3R/HpmYUUht9tz5kpyYnmOQ84uoJD0cHR3xLPQ9orJZsGP19dK81DTgZQVrvGVhpmx8VcJe+nELjIXqD2mpmPj5Z4br5+L5P/BBn4Jb169Kj6+nQiFnlc3viTAnF8ku5+fAa37jwGth48DLgZcDLwdeDryFE3hD41LQsVsPtOnQKdeA92F4xrMfv1z8Xb4Cb0yyHtVr1kQJPz8OvNkAb7u2bXBg5xYOvBx4P0rgdXdzQ+izR58c8F65fh2iKJoFvL5Fi0FnZSUBXpVKhQtXrpkNvE2bNcewEaNyFXhHjRwJZ2dniKKY7f2xYvkyPH/8AEFVq2Dd6lUceDnwcuD9xID3x72/GBb2p8yaY8hrlYC3a+9+EEUR46bMyNiV+09s/umXjP/OJeB9Fp2MBd+thbunFHktAd7qNWvh0IkzOQJeb28f3Hn8jAMvA3h37dyBLp07o22b1ti7ZxcaNWwIQRBw4ezvHHj/xY0Dr4WNAy8HXg68HHg58BZe4H0eEYfifiXRok17XLz72GLgrdOwCRyKFJElwPkBvDHJGX92fOP+Qw68DOAdPXIEVi6ax4GXA+9HB7wnt6yAtbW1FJj+5cBbv359tG/fHg0bNc5YPPtqbo6BV6vVYumqtRLgFQQBYRHRZgFveEw8XF3dMP/bBbkGvJ07dUK7tm3h4eEBX19f5v3RsmULODo6YOTwoXB2dsLp40c58HLg5cD7iQGvrZ0dPL280axVW5SvGJgt8DZo0hyVq9XIeuwCHbkIvM+ik7Fo5Tp4eHrhyNmLFgOvg6MjHr9+lyPg9S9VCpdu3uHAywDe61cvw9XVFU5OThg8aCCqBQWhbevWfAfvv7xx4LWwceDlwMuBlwMvB97CC7yZ8fn02Sji5ITlGzZbBLwNmjaHb7HiBQa8Go0Gh46f4sDLAN6Z06dh8rhRHHj/BcB75viRTwZ4U26fQVD50li3cnmhAd55eQi8r1+9RLly5aBWq+Hp6Ym6detBq9Xi6/nzcwS8n0+ZDhsbG0OfGp2kx72nLyCKItXHmQ68o8eOx5Bhw41+zVTgff7sGfSpqXB1dYW7uzuKFCmCn/bszubeyLg/5n09FwMHDoCHuztKly6Vde1x4OXAy4H3kwFerU4Hbx9fvIyR5rNKwEs/8zevgfd1bAoWrVwLD08vrPtxp9nAe+P+Y3j7+CAyUZ8j4A2sXAW/XbjEgZcBvEkJcZg9aybOn/0dl/+8SORaHHj/zY0Dr4WNAy8HXg68HHg58BZ+4H0Rk4w9h06gbIWK6NFvEO6HRpsFvMu/3wqtTldgwGtjY4Pvt2zlwMsA3j69e2LciCEceD9y4O3VvRsEQfhkgDfir8NwcnSQA9O/FHgFQYCfnx9i4+KQlp5xfVpZWUGr1cLBwQFWVlaYOGVqtsDbvnNX2NnbG/rUXfv2I6h6dQiCYBbwHj/9G9zd3fH6XYTZwPvo0SM4OjpCFEV4e3tj8KCBEAQBbVq3Ngl4165ehdq1a8HdzQ2DBvTnwMuBlwPvJwK8mbnpy5gUNG3RGsX9ShZq4H0dm4LxU6ajiJMTuvbsg2Nn/8wx8H45fwEaNWmWY+CtFVwHh0+e4cDLAN7MqF6tGjw9PBAV/g6hr17g7JnThRp4U1NSOPBa0DjwWthCQkJMv0HpSaCpNyw9aBEDmlJyl5HgEchHVmmNfKkIuhlVdVkIyoBPk4MBvCYirjSeSoIJvHkNt2SV2zdUSCrgMsCXfl1K50eWOBPJGQ28MaFZwQJeunotMfllVoZXqKpJAy8NpCyApUFIMRgQLIFb6udoFFUKJZTKCYSwwlTgpZMI8r2xXj+NbhLgZWCgEvbS4EsnY5JIlAaNwUph6s/QgKyEvW/jUxEWl2KIgcNGwc+/FLbuO4iXMSl4FJFkiLvvExXjfngS7ocnQRAE2Ds4YM/RM4bkmEyq6YSbTO5peKb/TC2796rVauHu7o5y5SugQsVABFaugipBQfDy9saGzT/KEFcS1OfI/F5GsqwIw9T1pIS9idR9S17X7D95ZkyiibG2S+dO2LVpbdZ4KJswkhNEBdBNZCxw0RN9BuLmZHEnN/oPpb6E7k8kX6MSdck5p98ba9eH5JykUkEeh4BgWc6UNc4kRL7H2VPHjQMvC3SZwEscQwa8REX2lCRpMHI5Cd7QwEuM0f/3+mZWPDonjcfnEX35CFydishxmTivOVlANadqNfk5iaKIOsHBxnf8yCKJEWRl+4zP/ca1axnPoSUndGnp2L5zJzZt3ozVa9aiVatWEEURHTp2ki0ykv3+1Vv3IAgCTp+7iOgkPby9veHo6IjlK1eZPLaT/x5cpw7Wrv/e8P/02MuasK9auRIODg7Q6XRo364dWrdujZcvnhtZnGJAeWoy7t66AY1GgzUrllHXfVb/JINCAkQlwEujoVk5MZ0X08BL5qwk8OZgIwI5h2H12fE01hLIR0It3Z+zFn1IFKGvX+L+oO8xpWuIzhXJY0gXquIkcEojK3kuZZ+PqdhL9DuyuQcxH5PNrRgYL91A8kYxpJ/xK+Wgjy/5XdKQLgQQ1wyFy5JrgVqUU8JeGnzpPoPMd8hclwZL1mYDEmeNhU6ng529PWbPW4BKVariq28XZ8BxfFawjqeEyc+pHcIk9tLgKwferI0P5PFexaYY4vH7WMz8ah48PL0QULqMbDMDeX6kG0H0GPfZRAweNiIj709SPrfk8SIT9WjctBn2HjiEyEQ6L1VezGPloizgZc5XTTwGM781cQODbLPg/7N3n9FRVG0cwGdbdlNIIw1CDR1CkSKCSJUeadK7dAQVFASkihRBUVGQIh3B14gogiC9hl5DIISQQEhCQiC9IXDO//2ATO69s3PZ7CYhCXfO+X/QbDa7szN3nvu7wz6sH6lkwkcfyouMRqMRWq0WUZERZhZu01Xn9Lya0vIbCvhwHnozHLPnfA4XFxcBvDZsAnht3ATwCuAVwCuAVwBv0QLeWwlpWLZ2M7y8fTDmo09yDbzBsSnQarXoM2R4gQNvr3798W7vPujaoycCunZDx87voF3HTnAqUQK169YVwJueCj+/iggOOiSAt4gDL/c7eIsh8D48vQuuzk6FBniHDh0CLy/PfAHekSNGwMPDQwG8ZJLTM/Hrtt9hNBrh5OSEocNHIi4pTQG891MyUL1GTbi6umLpjyuh0+lUJ/MvAt7effqiXfsO1ONyA7zfLFmCgQMG4GpwsOp+tQR4s9NTUaVKFVw+c1IArwBeAbzFHHiPXbgKvV6P/UHn4e1TCgaDAd7ePtBqtdBoNOjRu1+hB96IB8/q6zsPUtGwcROM++hji4G3ctWq2HvoWK6B9/U3mmD8Rx8L4LUg2RnpaNigAcr4+qJypUpwd3c3j7svCXijY+NQvXoN2Nvb481mzeDo6CiA14ZNAK+NmwBeAbwCeAXwCuAtesB7KyENZ0MjEdC9J+o1fB2B/xyxGHjrNWoM37LlqIK4oID3XrLycfdTMqDT6TB/8VevPPDeuxsFJycny7FAAK8A3kICvMnndsPZ0aHQAO+hgweg1WrRv3/fPAXe7t27Q6PRoGTJki8E3uT0TNy6HYX3RoyEh6fns688KF1aAbz3UzJQo2YtGI1GODo6WQW8P61bDycnJ6xY9ZPVwDt48GCMGzfuv/dkG/CWLOmOmIgwAbwCeAXwFnPg7dGnHzQaDRZ9/yOMJhOWLF+FqxExCLkdi6uRMQiOiC4ywBv1MA1XbkWhbLnyGDh0GC5cD+cC776jQfCrVDmn7s8F8G7Y+isqVakigNdC4O3Roztee+01fDxxApycnHAn4lahAN7rN27itfr10bJlK9SvXx8ajQYlSpQQwGvDJoDXxk0ArwBeAbwCeAXwFk3gfZ5ZX34DvcGAT2fPfyHwfjb/K2g0Gvxx6GShAl47Ozts/t+2Vx549+zaiTebNhXAK4C3yAFv2oV/4GhvomrBqPAbGDtmNI4cOljgwJudmYEN69dCo9Fg6pRPbQbegM6d4OTkBA8PD6z56adnn78FwJucnilfb6bNnAONRmMWeO+nZMBgZwdJknINvFOmfQZnZ2fs2XdA8bjcAG/btm2xbu1am4G3Y4f2z75/msFAAbwCeAXwFi/g/evAMZjs7dHojTcxfOx4rPtlG3R6PXYeOEp/t28RAt6oh2kYP3ESuvfqDSenEmjY+A3s+Ge/WeCdNHU6xoz70CrgjUvOQN+Bg+DtU0oArwXA+zz79/4DjUYDLy+vQgG81apXR9269VC9enU4ODjA0dERZcqUEcBrwyaA18btGfCSTWAyOZMX86v0ZicM5InJFnhqTRYUwEs2WaCLBqrgYpuU8Yo/tYLOUtDlNQ2LCWXQkikM76mEfRwJvkxzCboxXC6A10LEfXr7ompo7GWB14oma2zjDKpZxR06VHMEtghSb1JgKWjwLgA06FqOuJYCrNqE7UXPoYaebNQKgZSMTNWGay+aUOcF8PL2I/U+2XDeNwV0RHGk1vDrRYjIfm8iLwp8tOA5WEBWw94YpikP2xDjzsM0HDh5Ds1atETr9p1w6HwIbsSn4mJ0MpUrsSmwd3BE936DuAUwG7KIZgtusjBnXxednMKZfW9xyRlwdXPD9Dlz+fvLwuTqc+NAMHk88c4r8li2ukHFf9fSRQvm4/0xoxksiKFDLWoRk362QQV5XeaNeUx4DSWo85gYPyzFudyOJ5YAsqKRmxroMs0+FKHwl23EqYK9POBVLHwTGKvWOI1FXDbUZ8xM+tXeC/t+mJ9RwMs0BKKAl0CXJ1cPUnkaegyZVw7AzmCAq6srPpv6KSZ8MB56vR4GgwGSJOHz2bNytZig/hmzCyUqk8r/3uus6dMhSRJWr/xRHXFZEKdqh1QkJsRBp9OhyRuNmTt6ieOCeZ3mIG3L//4HrVZLjSXktc/T0wuSJJk999gaIDEtEyt/WoumbzaDp6cXdu/dbxZ12XNH7Vw5FXQCZcqUMX8ecZoJmtt3fn4V8evWn5WLEOR4xUAntbBAwhqvyRoJiNHMTRG5ucHD0jqVgjpenco01qKaYcbTUW2GqX7uc8cu5vzgHUPk9Y+8LrLXQvJ4UjRgI5s0Ms3leA2xqZtZyDkE78YTLsxfU/8cFTeUkPMw8oYhdk52Qz0WNsvmzhOJBQMFMBPng+KYIY8FTgM2HuiTYxBbF6k1Y2NvPjh7NRTlK1TEV98vx+kr12AymeDo6AhJkhB6O8aiBsNkbcvWtzxc5jV/YxNOhHwO9vlJhCZfU69+A9Bv4GCzNzPUqfcatu/ao3pTB/k87I0bdxPTse/4aWi1WoRFRllUbyob/lr23bAW35CkAF/zNwWxNwZZ+hVkvJsF+fUZ83uZ6Th7+pSZBXi6riBfI/v61Rp/s/NQ9mdsc+bouPvw9PLCdz8sp2ppAbzWbwJ4bdwE8ArgFcArgFcAb9EH3uf5aMp0mOztsWXHPwrgHf/pdGg0GlyJ5d/h8DKA19nFBc7OLgi/G/tKA+/Ejz7EOwGdBfAK4C1ywJt+cT8kSUKJEiXg6uICjUaDWdOnITs9FZ9O+gSSJGHo0KFYu2YNVq9cgeXLluH7pUuxZMkSLFq0CPPnz8fcuXMxa9YsTJ8+HVOmTMGkSZMwYcIEfDB+PMaOHWsV8Ganp2LI4EHQ6/U4emi/VcDbuPHrqFKlinK/5hJ4U9IzYTAYsPKntWaBd8zY99GqVasXAu+HEyaibLlyaNWmDdZv3sK9a9dS4B05cgRmzZxpM/Bu3bQBnh4ez+7OEsArgFcAb7EF3kpVqqLbu73kn/XuPxBe3t4oVbo0zl0NLTbAe+XmHWg0Gmz7azcFvEHnLsPHpxT3X+29CHjvJqbDv2497N53UABvLoHX/L+wKhjgjb3/ECt/WovGbzTBr9u2y/NSAbx5swngtXETwFv4gffdgA5oUNdfAK8AXgG8AnhfCLw34lPRpWcfjBw/UQG8C75fDUmS8PXKDYUOeOOSM1Czlj8MBjtM/OTTVxZ4f/juWwx/b6gAXgG8RQ54n4Yeg51Bj9SEODxKTUJW8rOvjXj+d0aOGA69Xi//E0YnJyeUKFECLi4ucHV1hZubG9zd3eHh4QFPT094e3ujVKlSKF26NMqUKQOtVotWrVpZBbzZ6alo+3YbGAwGjBg2FM3faoby5crBZDKhtn8tZKawX2uRsy8D/7cVkiTh5IljeQK89vb2mDt/gVngTUlXjiEszvXu0xflK1TAgSPHVf/Zbm6BNy42Bnq9HrcjI20G3ktnT6NKlcoCeAXwCuAt5sA79oMJmDbrc/lnuw4cgd5gwOHT51VxtygCb3RiOqbOmA2TyYRPpn6GuOQMfLtsBUqV9kWrNm/bDLyjxn2Iz2bOEsCbC+Bt17Ytdv2146UBr1+lyqhdpy7GjhsPBwdHHDp6XABvHm4CeG3cBPAWfuB1d3WBu6srVi9ZIIBXAK8AXgG8LwTe7fuPwWBnh50nL8u4+8/Z65AkCQ6OjujUvWehBN645AzUe60BSpb0eGWBd+zo0Sjj6yuAVwBvkQTekq4uiI0Mp18XBaLWf0XDiePHodPpULdOHUydMgUL5s/DsmU/4OfNm3D2zGkFRG79eTOGDh6E2v61UMLJCZIkQaPRoEwZX7zZtAlGDH8P3369GCXd3aHT6eBXsSKuXbmkAN7SpUuhQ/t2yM4w8929Vt7B+/uOnVYBb5eu3dCnX38kp6uPR9YAb/DlS/D29lY/j3IBvFmpSdBoNLhzK0wArwBeAbzFGHgXLvkOA4a8R/182OixOHHhSrED3tikdJy5ch1duveAndGI1m+3w8+//v7CvhuWAO/UWZ/DxcVVAK+FwLtl0waYTCZoNJqXArwz53yOzgHvyF/RMGLUaDRs9LoA3jzcBPDauAngLfzAe+PUAbR8swkC2rURwCuAVwCvAN4XAu+N+FRMnvUFyvtVxvbDZ2Xk1Wg06NS9J3Q6PeYu+aFQAu/l6zchSRKiE5JeOeC9evkiTCYTjh85JIBXAG+RBN7yvj4Iu3o5X4A3OysLX375Jcr4+sLb2xtubm4oUcJJ/o5fV1dXlC9XDs7OJSBJEuzs7FChfHl06tgB/fr2Rs8e3VGvbl3582n8eiOULl0KkiRBp9NBo9FAkiQ4OjqgYYMGmDTxI1QoXx4mkwlyI748AF5JkhAZfS9XwFutWjW4uLhgyHvD5HEnL4E3OzMDBoMByUlJNgNv+PUQlCrlI+7gFcArgLeYA+/W33egWYuWisfEcHC3KAPv8/z1zwGLGytbArxLlq1An379BfDm4g7e2bNmYuGC+QUOvAkPk2AwGLBu42YZeM9fDka58uUF8ObhJoDXxi0wMJA78aJPVjbEycsp/thJJ1UMUB10WeAlCjyyc21cOHNBpi+6VNHAXPCVBZ9KqN+jC0j6Qs0iLgmWt6yL1e+NxF4O8FoIugrgpQquK3QsLbI4+0etsPn3QTRTHN+nowa6LOqqdNVkUZe9KJIXOgWyqsCj1ckFZqrCJhPeJNBSmLIUXXIHvJYVG1zktnB/KfYLB38tzUNFyOfN+f88XOYBJtml914y3YmXLTzJQpEsjmfMXwTfsuWw41AQuvcdAJ1Oh1M3Y+Dh5Y3yfpURHJsih+xAfCWWzuWYZDnk7wTHqncnVhTYCWly2KKaLPbjUzJgMpnw2aw5iE9RFstkSBC3NOxz8GCY/KzYz5s87uhzKku1IOYtojxKike7Nq2xYM5MPEqKZ7pr01hAT/Ry8ESBT8SYp1i4Ise4XCywqJ2Lii7DFi4e5QZ/VRttscU9Oe4z+ETVImyXZkuB1MKvBGCvRzTIJloe1dfITJSeI2RGqgJhePWaxcBLdLN/eu0IlccX9+DxxT2wN9rhqy9m0ccr+foV+5XACfZzVNScZmrP/97PiaNH4F+rFlq2bIF3Ajqj7dtt4OfnB3uTCZIkwd5kgq+vLyRJwrnTQWjYoD4cHBxgMOixddNGZKc9WwDbu3snvv16MVq2aA5XFxdUqFAB/fv2sXDSyeKv+QmnXq/H9u3bzdfZWZnUZ/P8HP3go49gNJmo65ga6LKoy3t+8vXW9vfHqaATKucReyyrLzTs+mMbWrVs8d+iBnMsk4DJoJXaDR/UzR7xEfRcQAFyHJzjgJxVdSozZ1EDXQXqkqDLoi4XcclznVlYIo4vdrwljxO2HiGvhWSNwV4nyfqGPdYo7GVRWgXweYjPRfuCDm+BgHtTDRnODTHkXIk9fon9w+47ugZgFvqI85a9hlLYS8xt2LkIeYywC+jkcbFg8ddwcHAw+7PcLLSr3fjAq4N5N0GwgEr+zBxGmwtbZ/Oidh7FJqXj9oM0syFvepgweSqGjRipuuhH11d0jclDXXXstfxmJd48UXXhkLdAyF4nedjLu75S41+m6hyfHAvZfceba/Lq3kVfLYGXlxemTZ+BKdM+Q8NGjeDq5obbd2Oo/SOA1/pNAK+NmwBeAbwCeAXwCuAtnsAbdj8Vs79c8uxuNqMRflWq4UpsCkZ+NAklPb0KLfA6Oztj0tTprxTw3gkNhrNziRzsEMArgLcIAu/v386Gf83qBQ682Rlp2LR+HSRJgrNzCfjXqoUB/fthzaqVSLx/T5481vavBUdHR7i5uuJuZDi1P2vX9keL5m9ZfkeRlcBrZ2eHunXrWgy8d+7GwNPTEzt2/5OvwNvz3R5Yv26tzcDb9Z3OaNigvgBeAbwCeIsx8C5YvAQlPTyw7a+/BfDaCLwTp3yG8uUrICE5TQBvEQDepLRMrNu4GcNGjMRbzZtj1U9rcCzopOJf4AjgtX4TwGvjJoBXAK8AXgG8AniLL/CG3U+Fg6MjzoZFyWA7++vv4eDoWGiBV6fTYfuuf14p4L0YdAQ1qlcTwCuAt0gD7+OLe9AtoCO+/HzmSwFee3t77uRx944/YWdnh8T4WMXns3rFchgMhnwF3qvBwZAkCUFBQRYD78BBg/DRhImK61heA++Mz6Zh6pRPbQbebl0CsHHtTwJ4BfAK4C2mwHsh5AYMBgOOnDyrenevAF7LgTfqYRoavd4YLVq2EsCbS+A9FXQCo0ePKnDgfR7eVywJ4LV+E8Br4yaAVwCvAF4BvAJ4izfwVqxUGf8EnZfBdu1vu6DX6wsl8F4JDYckSWYnDMUZePfv/APNmr4hgFcAb5EH3vNH98PJ0RExN64UOuB9UZycHDF75vR8A94WLVqgevXq6nU2AbAXz51FpUqVULlKFaRlZOU78G7euAHdunW1GXhLliyJyBvXBPAK4BXAW0yBd/a8Beg/aAj36xsE8OYOeIePHIUZs+cI4M0l8K788UfY29tj1cqVAniL0SaA18atMAFvKW9vdO3UXgCvAF4BvAJ4BfDmIfA2aPwGtv71jwy2By+FQZIkzP1meaED3uGjRsNoMr1ywPu/jWvRNaCTAF4BvEUeeP99GIMG9erg/ZHvFTngfbd7N5QvXy7fgFeSJLz11lsvBN6EuFjUqV0brdu8jd+3/1kgwHvu9EnUqFHdJuA9fey/f4kgNxYUwCuAVwBvcQPe1xo0xP+2/yWANw+Bd/CQ9+Dl5Y2/9+4XwJsL4P1p1So4ODigQYMGBQ68l0Ouw9XVFTqdTgBvHm8CeG3cAgMDLZ6IcSdb3AkWUxiSF38C6urVqY1vF35BFHhEN1amuyhV7N0Lp2NVgXeDDtVtlemiSxaXTOFJv06mwy5bDMq5Q0ftfb6gsKXwV1GIqGAv2Z1WEbYoIZ5D0YGYAHBFt1risyELFk5xrOgYy0VcclLL6RRvLeJykFUNDbmxEGNfBLc8RKQwivgdtoijL+JM0UCMCzz8ZWOuA3h6Jv18aZlssaEOvmxHV6vwl4PqPDhnYynUW4rxucFfHmyqFb3PC8n2nd/Big0/U2jbve9AGOzssPfsVQXassB7ITqJSDIV8nEh93JyPY7OjfhU3IhPxayFS+DmXhL9hwzDxKkzMGj4KAqla9T0R+Omb9pccKuF1+mZh8Hs50F+buTnqyyO1Qtx8vz48ZvFGDaof85ZD13UAAAgAElEQVT1j+zInhhLhRoPKdClr8vk+caeH+SYlJCSQUVt0YFFcArAOfjETiYsRW8+9vKAl4AP3mRCEXLywCbNslj8t3ITFWhmkYeLo+oozQVeEl6IeuBp+Gk6JPhGnMOpPzaiasVyeBpxjgEsBiPUgJq3z1U+043r1j4DXrLeJBGf+dss8D9KS0L4tSuQJAmhVy6Y/bklzyFjtpkF5oDOneHs7Mz9PFIzstChY0dMmPgxd4FWDXQzs7Loz57dryqLDjERN6HT6XDx3FnlPuYCb06+WjgfI4cPU1nUSKIWpMibPR4lJ9DYS4557II/WTcydTaFhor62cKbLMg6lZl7UH+beyMCU8OS75NFUNXzgTnuVb7TmUVddrwljyH2OkZe79Suiyz4snULeUyydR81TjPjGjkuWPyvOXnzPWZex7+556r5UGgbzEAtPUd6GnmByHk6EWeJnKNDPI6aYzGvUQ17n4FvjBzFTS/kIgF7DJHHDBG2NuEt8v64chU8PD2RnJah+Flu6mlLwp0DWRm1mjuBwWz2HFC7kSLqIf9nkQ/SzIa90SE2KR3LVq2FTqfDD8tXICktE2fOX0JSGr9msmT+Ze4mGx74Uov1KjUr+1osrtG4i+L0gryl38GblZmJyIgI+dgmr4Xk6+XBNu+GIbWbsbb8GgitVotvvltqtt4VwGv9JoDXxq0wAS+1ei+AVwCvAF4BvAJ48wR4+w95D/O//o7C2ODYFPiU9oXRZMpX4F228Re0f6crvLx9oNFoYO/gAHsHB5QtVx5uJUtCkiTUrFUbUQ/TceJiCCRJwp7Dx1854P1ixjRM/mi8AF4BvMUCeJ9GnEO9mtVwaOuqIgW8j9KSULFiBdSqWSNfgLdp06bw9fXlfh7DR4xEz969kZqRVaDA+yg1Cb179USjRg2tBt6u73TGxnVrBPAK4BXAWwyB9+zFy7C3t8feAwfNopgAXtuANzYpHX8fOAKfUqWg1WoxdNhwAbwWAG+TJk3g4+ODe/fuFSjwmru7VwBv3mwCeG3cBPAK4BXAK4BXAG/xBt7xH3+Kj6fOUACvTqfDgOFj8gV4l238BRqNBnq9HhUrVcGAYaPw15FTuBGfioiENDkXwu6gUpWqMBpNqFSlKsqWL58n/2SuqAGvf80aaNOiuQBeAbzFBnjnTx6HMQN6FjngbdrkDWg0GrRo/laeA++smTOh1+sRFxtDfR5nT5+Ek5MT5syehSZNm8pjRkED76SPJ+LTSZ9YDbwl3d0RGXZdAK8AXgG8xQh4b9yKxKfTPoOTkxPmLVioimICeG0H3tikdNwIj8TqNetQu04dfLn4awG8LwDe8ePHQ6vVYv++fQJ4i8kmgNfGTQCvAF4BvAJ4BfAWb+CdvWAxhowYrQBerVaLoWM/yBfgrVmnLvyqVFN8RQMLvBEJaYh6mI7Bw0dBkiTo9fpXDnhPnzkLV1cXJEWFC+AVwFtsgPfm4T9R0s2lyAHvo7QkBB09CG9vL3iULIl9u3fmGfBmZ2VCp9Nh7Ngxis9Dr9fDYDDg+o2bLw14X6tXF4MHDrAKeE8dPYSaNapzn18ArwBeAbyFG3ijomOxa88/SE7PxLGTpzB02HBoNBoMHzkKJ06f5aKYAN68Ad7ncwm9wQAHBwds3LRZAC8HeLOzsnAjNLTAv6JBAG/+bQJ4bdwCAwOtRh4u/lLFJXMyq2JvvJUFHgd/rW10RhWGzIWVQtu7dIiLrgKsmaYLqiF/h/O+2ddFTcRI7GXBV7URANMkgC10yOKDeX6qELG0eRrbhIIsgDlNA9iGIWoD+bPB3PyXqfOKEl4xwAM5FknYwuF5rG3qlRfNwHhgyV6kSFTN1Zf6m8PcFwBvbsJtzmYFBPPCazzACxeeORDMxV/i2OI1tiAnbM8LzmU/rcc73d+lMLaUb1lIkoTpC5aYRV0y5+8myTkbRefc3ZxcjE7GxehknAiNhkajwdrf/zaLvyT23ohPxa2ENNxKSINWq4UkSfhu5RrzjSke0mELZEvCK8x5GMw2+1DDXt4iCpvnY1q/vn3wxfQpqnjwKCmODolIJOgy5wp5bLHHjDVN+9j9Re4ftikPOeaxxzldDFvXlE69+VqWOmwqwjbrImMh6OYq7N8gcZYXldfPNs8yty/kkE226L9NXmvZ6zJZY5BgQuPGBTy9dTonBPy2adoIv65bKddMFPbmpqmUGtoSjbw2rl0Ne3t7Gh4pSGPz4oZ7bd9uA0mSsGTxIpVGa+SElNfk9dnnEHfvHiRJwry5c4nP/tmxWrlSJWzftk31XGHPb/LcUBwLxERYgazsZ0Bk7JhRaNG8uZmJN6dh4H/7bPHC+Rg1YpjKfrKg0SD5Wij8ZZqSkXOFxDgc+nsHtFotQs4G0QsUvHmDpWGfw+JGagnqqMsea6poQX+majcsZDC1Llvf8hpm3UtKl2PpYipvkZR9frKmYY9fanwij1cGwLn4GxeRE7YptVoTahZyOQ3RqGbTLOLeOpOTmyfp3DiuHvJxBASTDbCf3L5EYy9zoxE1r1I0YTWPvWxDRLUFm6GDBsLH2xsmkxE+Pt6YOf0zRN+OMLuQzB6HPDSk5xS8WPavnqxdHCafg63JeDUTeQ6wdaUa4kY+SEOESnjAS/7d7bv2QJIkODo6Yf/ho4r3QzW5ZqOCv9bOv3jAy2uYq1Z/XL1yGbNmziAW5C1c6DYDvGQsBV7Vm4JeBLwq2MuCrwBe6zcBvDZuAngF8ArgFcArgLd4A+8vf+xE07eaU2jbZ/BwODmVUL1r1xbgbd+lB3xK+6re3asGvHZ2dqhbv4Fq1+HiCLzHjxxGKR8fZMVFCuAVwFvsgHflvGno2TWgYIB3Td4Db3ZaMlxdXDBu7Og8Ad4e3bujbNmyzGeficz0dGg0GmSkpb1U4K1btw527/rLKuDtEtAZm9evUdlP+Qe8bzVtgkoVK+K9QQME8ArgFcBrBfD+EfgLhg8dDP9aNVHKxxvZKQ9wNzwUj1IfKmFNAG+BAm98SgbeH/8hypUrD61Wi6SkpGIDvCNHDIeTkxM+HD9eAK/YqE0Ar42bAF4BvAJ4BfAK4C3ewLvv+GlUq1GTAteGTZpBkiTM/WZ5ngOv0WjEB1Nm5Bp4O3XpjvIV/V4p4O3erSu+WvQlFxYE8ArgLarAm3jxACRJQkL41SILvI0aNoRWq4VWq7UJeBcuXAiNRoMF8+crgDc8LAyurq7Yv2/fSwPefbt2wL9WrZzXnEvgdXdzw+2b183so/wFXq1WCwd7e4RdOiuAVwCvAN4XAG/K/Xu4GXIF0ZHheBgXg3U/rYLRaMSo4cPw95+/I/TKBWqcFMD78oE3MS0T18MjIEkSAgICig3wpiYlwsXFBe8EBKBhwwY4cfSQAF6xARDAa/MmgFcArwBeAbwCeIs38F4IvQUPT0/Fd/CWLV8R7h6eeQ68kiTh1M2YXANv4N/7odFoXhng3ffPblSsWAHZGWkCeAXwFkvgfRp+Gj27BuDHJQuLLPCePHoYy7//DhqNxibg9fPzQ+nSpZ99HgzwZmdmYuWKFXizadOXBrxDBvTHwvnzrALek0cPoVbNGop9l1fAmxB1C8n3oswCb1J0BHZvD8SjxDgBvAJ4BfBygDcmMhxNGjeGq6srPDxKwtHRAUajEYf37WEeK4C3sAHvmg2bYDQacfXq1WIDvNkZ6Zg86RO83qgRlv/wPQwGAzp37GAWeO3s7OBfq6YA3ldkE8Br45YXwHv23DkBvAJ4BfAK4BXAW0iB986DVGg0GgXw6vR6+Pj65gvwHr0amWvgff41DWM//PiVAN6OHdrjh6XfCeAVwFusgXfC2JEo61u6yAJvdloyTh4/Ap3Otjt4TSYT1q1bpwq82ZmZqFChArp0617gwHv/bgR0Oh3u3om0CngXL5iH0SOH5wvwxt0OQ8UK5VHS3R0/LFmkAF4yAngF8ArgNQ+8YVcvoW6d2vhsymTwvoNXAG/hBN7EtEzMnb8QDRs2REpKSrEB3lNBJ+Dn54c1P63Gls0b4ePjowq8Tk5OAnhfkU0Ar41bYGAgH3legL8zZs6CRqPB7DlzVLspKgpPNexli2+quy49weUjKImubMF2h4h6UVejWhWcPrgbz7qYx6jCLVtcUv+MTDGRUZlYsB11Ve9iSGD2AX1Rp5Cb6TT7JPp6TnidZMmCSIG4RPHEdrIlAZzdn+T+ogqPh0wRQQzmzESWHKzZC44anrGARkIni65sZ2G1sBddNWSLS7as87xNYUFZBZfVsNcc+FL4q3LBUo4LlhdnlqIwW0RYGstQmL3Im/t5Ll8/5+/lCn9VFh1eiL8qxzI5CXMv6YEjwbdkcL0ck4wVW7ZDkiQs+GG1An/JPIfbi9HJCuA9eTtRzqk7idgXHAlJkvD7kXPU48jnYJ//elxOXN3cMO6TKTL+ht3PyU0m4QlpckgkjmBCFts8NOZhMDvJJbGXPPfYBSK16+u2P/5EzWpV1fGBnLAx1wGysCWPu4epmVRI7GehlpxosPs1LD4nLMaTjyP3ObvvyGOPHSvJYzcv8JedWPDCm/ipdn02h8GWYCwHYHmvI7+jeG9kZ3vmWCPrKWoRmVkAfnr7gmqe3A1B/do18ef65YqFfHphlwOwahBI1Ekb16x8Brxs3SQjW25wmUa3eXPnQpIk3LoZxvmMs1Q/47j4eEiShNS0NGQqFiRynm/qlCn4ZPJks9cnFjSoz5SD9rw68jkyDh44AP369FK/OYNFHmZ/vdO5EzZvWKeEeV44EEwm6MhBODs7o/e7PVC1SmUG93nzBvamEd7NFcQNJZzH0XOR+3RUji3F8cXuS+p4Mo8UmVnqkJbG1BnsmMoDXhKVyDH7LrPQx8Ms8jrA/ox8DvZvk/UOObaz4yb1ebNzQeKGGxZBqfkMe8MKdaMLgboMstKLWGcY1A3KybXDVJ5c2Z+TS//QuXpQDgW/BPY+jThLvy7yvURfU8de9kaa//7fxaN7UdmvAhbOmJzzu7x5G3nMM+Mmb67GW4RQq9tzA7WqlqC4eYxdxMqZY5O/wz4/VU8xtRxZ87H1FAW6ZmpQOUTdxZ5jagvk7DyufoMGGDduPHG+cMYMIty5Eye832M/O7XPUe16l52ZgeyMNBw+uB+SJOHQ/n2oUb063nqrmeI6807nTtDr9dj+26/Pjj0LgZd8LynMQoOlwMubK/MigNf6TQCvjZutwJuWmYUGDRrgRFBQsQHeBxEhKOnuhkM7twngFcArgFcAb7EA3kqVq2D74dMU8F6OSUbZCn6wd3DMM+AdN3UOHEs4Kx5nKfAajSZ8t3pDsQfedh06YnC/XgJ4BfC+EsC7/tsFaNOsSf4C708r8g14szPSUbVqVTRv3twq4M3MyoJer0f79u25E96VK37EwEGDChR469apjSqVK2P2jM+sBl43V1fcDr+RL8D7KC0JpUuVgqODA6ZO/kQArwBeAby5AN7fN65GKW8vLP1yLr2PBPAWSeD9ffsfaNmqVbEC3uyMNKz9aTX8KlZEVEQ4evfsia5d3kF60kPqX/SEXQtGamIC3mr2Jvb9s0cAbzHeBPDauOUF8KaZObGLMvA++2dZd4kI4BXAK4BXAG/RBt6KfpWw49h5BfB+/s0ymOwd8gx467/RDP71G1kNvBqNBvtOXS72wDt4yFCs+HaxAF4BvK8E8D65G4KaVSvj7+2BRRZ4t/36KyRJQq2aNTHviy9yBbytW7eGq6vrCye8f/6xHW+3bVugwFvJzw+Xz51+9nUBVgDviSOHUKtWTfNfrZFHwPv8e36VX88hgFcArwBec8CbEh2OaRM/gEajwdofvv5vbiiAt6gDb2xcPEwmU7ED3uyMNEyfNhWuLi7Yt2c3xo4ZjTebNsGd8DDqurJ+7WoYDAaMH/e+AN5ivAngtXETwCuAVwCvAF4BvMUfeO2MRpyNiFcA757TwWa/nzc4NgVePqXgVtIjV8Dr7OqG4R99ahXwHrkUCkmjoUCxuALvwMFDsOq7rwTwCuB9ZYB35aI56NiubZEF3uyMdGz5eTPatG4NJycnaDQaeHh4vBB433//feh0Ohw9duyFE97TJ4NQu3adAgPemNvhcHF2zvk+WCuA98v58zBm5Ih8B16zEcArgFcAr5wfFs/Dwtkz0Ln92/Dy9MB7A/og7NwxYm4ogLeoA296Zhbq1XsNBw4dLnbAm52eilUrfoSPjzfGjhmNKZM+QfVqVXH+9EnquBs0oD927dghgLcYbwJ4bdwE8ArgFcArgFcAb/EG3ouh4fDw9KIQ9znwXo5JhlarxS97DlPAe+hSGLQ6HQx2dvD0LoXPv12BbQdPUWhrMNhBr9fDYGcHg50dNBoNJEnCn0FXrALe5Rt/gVanw0+//E4Bb8u27fHHgePFBngPHz+BUqVKYfXSrwXwCuB9ZYD3yd0QVKpYAQf/3pFnwOvh4QGdTgej0Qi9Xg+tVpuvwEvut25du8JoNHKBd82aNZAkCYsXL7ZownsnMgKeXl7Yd+BggQDvzj+2oWWL5jYBb0DnTvj5+ffvCuAVwCuA96UA792Qc5AkCdWqVEb9unXww1cLlE3IBfAWC+AdM/Z9zJu/oFgCb3Z6Kh7ExaJVy5bw86uI75Z8DQ8PD+zdvZM+9sR38BbrTQCvjVtgYCA1gCmQh4e/xEnCFhvkAMAOOPSJTkyMmKKHuqizCMop4qiOutyCjriAsVBL3WFyH6pwyxaXVGdcppi1tNM2tR/o5+B1QuZ3mr2VE/ICHxtGh0LbCCpUocDDCPbzIC+sZMdpZmJMXmTZi4ilxSsLnRZDbTKRF0Cu2u/lO/Ba+N7YqBUJbNhixmr8VemUywNRawsIS2P18zMFEg+O1J5DUTBx4VkNoWkkZgsRtfPh+WRt5/7DqPtafQp4L8Uky3FydsbHs+bLANu170BIkoQyFSoicH8QdHo9TPYO0Gi0kCQJkqTBlv2nIEkSZn6zEgtXb8HCNVvh6VMakiTh6K0HOB75kMqp24lyWPx9/jqCbsbCxdUNuv+gxt7BAbr/kFmn16Pxm82pr3MIjU+VQ6KkEoJzcouDwezklIRgFjDVsJc9/8gFlczUJHw66RM4OTnhm68XK8dKatwkJlTMNYI8hsjzm0Vo8r2xUHv1XoocEvsvxyTjQnSSnPN36ZDHDfkc5GcRGk/vZ3YyREICO27ysJzGX8vGFt5khb8wzdYqmZaFg7hqEy+223VuwNoa2OYturM1DVVXkFDA1A5PokOIXFNdLP52wRx0D+hAdIAnF4DjmJDnBIE6xGvy9vJEy7eaIXDTWvyxdRN2/rZFvbbjnWMsLBKTR7Xa5KuvvoZer4ckSXB3d0ctf39069EDc7+Yh0NHjyH42nXY2dmh/4CBivGcPEbZ41Cj0cDBwUFxLLOPo45PZoyggJGtYYl98vmc2ejbt4/5ibLaJJypU11dXXHn1k2iViVxnBMWOqmf8+pkYmJv7bzB2vDqf6I+59b/LHCowISilqBqB/Vu8Lwamb0+kdcuS4GXRKqIB2kIv5+qGvIaSmJybFI69brI1684zsnjml2AIm7uoeY5cbfom1TYm1nuXCFySc7T2xfpRJzLSfgpOqFH5TwJ3k/l8YXdOTm/iwqFvSGH5Ty9eZJO5Hk5FEhHXaFu2nkcE4rHMaH4cdHnaPnmG2j8Wm2U9y1NA/HzEPvg+e89jglV3LRDwjl1Q9XDWHXsZcCXd/2zeNGVg4GKxR7yuFAszBDjPjlPZ66F5PjO3jBEnjdsrcVbAFGrI8kF+HvJ9PnA3hjCLnRv2LQJAe+8g5IlS6Jdu3aq+1JtPLH2JprczKVU6w+2ZqKuK/Tx9G73bujW5R20a/s2OnXsYBXwkq+RN6/KzQ03ajffsBHAa/0mgNfGTQCvAF4BvAJ4BfAWb+BdtWEzOr3TRRV4K1Sqgo7desnAa2c0omP3XjLynb6TKOevs6Ew2TugSk1/eJfyxZFbD+TsvRoFe0dHtOzQxSrgvRSTc3fvll0HMXjUeAwfPwFX76WgxdvtYWdnh9YdOhdZ4B0yeBCqVqmCyJuhz8ZzAbwCeF8x4P33/m2UKV0KQf/8mSfAW9mvIoYO6GdZbZdHwHvw0GHUrFULGo0GLVu2wp87dmLmrNl4p0sXVK9RA66urtDqdJAkCb5lypj5Vy584NXpdNBqtQUCvLNmzMDAAQOsBt7jRw7Dv1YtplYVwCuAVwBvQQNvx9bNMWZIP7iUcMKEEYME8BZj4A27GQ6dTgeNRoNmzZrBxcUF/fv3L3bAe+vGNbRu2RINGzRA925dBfC+QpsAXhs3AbwCeAXwCuAVwFu8gXfWvAUYMXacKvC+1aYdatSuh4vRyWjVIQAeXt4U8pHAeyLyIRo1awmdXo9eQ0dRwHv01gPMX7kJkiRhwpwvbQLe5yERcfKsLyBJEkJikwo98O7aewAVKvrh3KVgPEzNwJmLl2EyGenxXACvAN5XEHhbvdUUkz8cWySBd+WqVZAkCY1efx0h169zx/Na/v5MwzTLgPfY8SCYTCYkPEzKd+DdsnkTunbpYjXwLpw/D2NGjxTAK4BXAO9LBN6bpw5AkiT8veUn9A5ojwfBxwXwFmPgTc/MwtFjx+Hg4IBx48fD3t4ederUKXbAS3+1DTumCuAtzpsAXhs3AbwCeAXwCuAVwFu8gfe1Bg0xe95CVeAd/sHH/331wrO0DejGBd4xk2dCkiQcCLmrAN6jtx6g24D3oDcYsP3k1TwF3utxKdBoNDh88XqhA94/du/Fh59MRuCff2HsuA8wb9FiaLVaTJ85GzPnfI4+ffujcqVKAngF8L7ywDvx/ZH4cva0PAJePwwZ0LfAgNfe3h7t23eQjyHeeD5k6FCUL18h18CblpEFd3d33Iq8k+/Ae/7MaZiMRquBt3OnjtiyaYMAXgG8Anhf8h28AW1bY8P3i8zDrgDeYge8rLFotVpkZGSo1xwCeAXwFqFNAK+NW2BgIB99iIYtPOTJzWCkPqFiJx3qRRzdnI1twKHSsIzzpevcQk3RfIODtiRa5kGDFeUkk7zQ0QUxtQ/Y5hJkMzaygZyiuRzRrI69qKs1k0umG6YpL/jmEZe9GJCDLnth5TWJIAtU9oJJJ+dxLCqowSyLs9bGUmTND+Dl4bKl5z4Pf1lsVEMYXgMz3hhhKVpYG8U5RoU9h82fz2wsKWpfFB5Ss4hFojr5WUQ+SEONWrVRqUpVnA+NVAXeSzHJOHLtDk7evIfq/nVhZzLh1J1EOUcjHsg5FJ5A5cBN86lepz48fUrjYHgCDoYnUBDMfn3Dyds5OROVSOXC3SQ5V2JTYLCzw9L1v+AKg7/X4nLCYmPY/ZzkFf6Sxf3CRYthb28PR0dH6P77p9lGoxE+Pj4YMWwYJn08EbNmTMeihfOV46NaiOOJ/bzJc5qEU/J9ht2nEZdF9eMRD+Wwn93esPs5uUGHfNyxiAdyzkUlUSGRnsVlXnM2cr9y8ZcYn9jrhVpDSLYpJIu/arWJcpxQHwd45761EyyLF7Oy1BejLK4r2AZX5KRZpanrv/dvK3CFCtnM5/4djB/5HpbMm00jwv0XNL4lQ/xOFb+KGNKvt/pz8GoasoZhsMDcpL96jRqoWrWqKqaxTUx/XL0GJpPphQ1OFQt2qWnQarWIt+kOXsuarD1KTUSzpk3w84a1eJSayLkZw/yk3MXFBVER4QzUqmBsRi4aFHKbFRJRNAw0P094Nlcg9olaA7/URPpx7HHBBQeiJmffG/GaefDFu87zmrfyMIIHvOT4StbLJPay4Ms2KiWvk+T1NDwhFVEP0+SwwEvWouTrZ983+fmynxV5PpPjzOP4SKoxNN1cOoTGUqqp2nk6ak3VbgZROPvk8l4qj8/tVA+JvQQKP71+lE746ZyQzd4iLzBN4p7hdOc2zTHv0w/wNPRYTlg0JsCahG1uEzdmTGXHD6qZIHnuM+eq2jHPvday4wd1wxNz3hLjOduEXO01s+MHBbzMeUUer+yxrLYYcoc4/qOY5rPsuUiez1zoZvfJf/u7RIkSSLh/X7UeUVtQzivw5dUjVluP2sJhOjPGMseNOvCq30jDa4jNbeDOhBxvBfBavwngtXETwCuAVwCvAF4BvMUXeAO69cD3P61H5IM0LvA+v0OzSk1/vNm6nc3AezA8Ac6u7mjwZss8BV4XN3d8MHVWoQHeQ6fOY+So0XB3d8fD5FR8PHEizpw+nXM8cP5FhgBeAbyvIvCOGjIQPyyel4fA2yvfgbeWv/8zrE1OtRh4b8fGQ5Ik3E9OyxXwHj52ArX8/ZGczr/TN6+A95dN69Hkjca5Bt5jRw6htr+/mTtxBfAK4BXAW9DAO2ZgL/zwxTQBvK8o8Pr4+CAyIkIAL2dMFcBbdDYBvDZuAngF8ArgFcArgLf4Am/FSpXxVovWFgOv0WSPaYu+yxPg/SFwD7RaLQZ/MCnPgLdcxUro2qd/oQDeH9duhKOjE1q3aYMZM2cjJd3McSGAVwCvmXP6VQbeof17Y9W3i/MMeAf3zT/gTU5KRK1atWAwGNCpc2fFP+PkAe+D1AxIkoRRY8fmCni/X7Yc/foPKDDgfZSaCEdHR8z6bFqugHfB/HkYO2a0AF4BvAJ4CwHwlinljSnjhgvgfUWB183NDZs2bhTAyxlTBfAWnU0Ar42bAF4BvAJ4BfAK4C2+wLs/6Bx0Op1FwPvH8QuQJInCXVuA92B4AgaO+xharRb9R3+YJ8Bbv3FTNGr6Fq7EpmDYuAnY9Oc/BQ68879eik+mTodWq8WQYSOpa58AXgG8Anj5wNu/Z3esX/5t3gBvpYoY3LdnvgHvG280hoODA2Lj4pGemZVr4G3UuDEaNGqUK+AdPPQ9fDZjZoEB74Hdu+Du5pbrO3g7deyILZs3CeAVwCuA9yUD78j+PVGjSqVn3yMsgPeVBN51a39CubJlERYWJoBXZUwVwFt0NgG8NounyYgAACAASURBVG4CeAXwCuAVwCuAtxgD78nzqOBXySLgbd62I1zdS+Yp8B4MT4BjCWcYTfbQaDTwKuUL33IVrAbezj16Q6/Xw2g0QqvVQqvV4otvlxcI8Lbt2BkGOzt4enmjW8/ekCQJfpWrCOAVwCuANxfA27NrAH5evSyPgNcPg/rkH/CWLOmOaZ99Jn8WuQXeVWvXw2Aw5Ap4nZyc4OzsXGDAe+b4EdSp7Z9r4HV2dsbd2xECeAXwCuB9ycA7ceQgDO3VRQDvKwy82Rlp+GLuXLzxxhuYNnWqAF4zY6oA3qKzCeC1cQsMDOSjEgeDyAOaO8HKoKMGO2xXacuhU32wUw4WKuF16eUWm9ZN7vJiosc+v2pXyow0PoirRAnb5P5i9rnKwMoOrhRE5Qpx1QtPtpspGfICTD4HD3VZSOUhqCqIsjFzEZBDPC5X+GsF9rLvzWLstRJ4yc+bvbDyCgOLi78XTfbkMJMttfHCptg4iVWEmVCrjDPsYglZsEQ9TMfm3/5EsxatEPUwHSH3UuSQABe49xgqVasBjUYDT28fnL6TSIUE3sO3EqiQkKuGvc+z/Pe9qPv6m9DpdKj7ehMZicnnPxH5kAr5Oi5EJ+FCdBL6DhsFpxLO8lc2eHr7qH5dAwu+LIKqYS+bPgMHo3W7Dug9YBBOBYciLjkDew4dQ1wyjTVsl17eeE5eC1k4Is8/dswjJ9TkZ8oiLgnxu67HUdkWHCtny6VoKpsu3FXN1kvRcn4PjpWzJzSeCvmZnrubROVqbIqcvMBfdlwjxyp2v/I+G1XcMjfWqMRa4CWhOS/gNzcLY/Rki4FClS7l1IJvYpwCT6mQHc0fRMPH2wsfjh2Jfx9E43FsGCc3XpiqlSpiUO/ueHwv7FniwumQuJxwlwr1HphF/ufjtUajwekzZ+X9yjtP2brl+fFpsrfHFwsXU8csb+F14ieT4VSiBBLT6AknuyChWv9lZlL1mvImCOJGh9RE3LoeDN/SpfEoNdHi6/DRwwdRp3ZtxY0Gz8Kpn7nXOCvCPie3/uctquXt3ICHuJYu3lqLEbwu72xtRx6H5o7dHPxVv5GCqrOZkM/J/m2ybiTfp3Juk1M/KYCXHFuYBSMSKVnAfBIVLOfp7Ys5IQD0acQ5PA0/lZPQ41SeXD2YExZ4L+wm8jedi7vlPLmyLyckGIccxtOwEzkhofnWGRp8Q4+jc8um2L58IZ6GHsfjM3/mhMDkx+d30c9PADKFvXcu4UnMdTksnFOLZMyNU9S5w5yr1DnAwUYuBpK1NHMOq45x/41z5hCaPdbIc4w9j8hzhQe85KJ71EP6Z+Q5xc6rqMU73oIddRObMr16dIOnR0lsWrtaff/zxqBc1CO8mkN13saO+6pzM2Z+ZuWiGfka2fdGj7eZqmMsd2FXAG++bAJ4bdwE8ArgLQ7AW8HPD7Vq1xHAK4BXAC8DvAu/+R59Bw5RBV4XN3dIkgT/1xpg34VQXIpJzjfgfZ71e07A2cUNvhX8rALe57kSm4Lq/nXQ/O0O+Qq8AT16onO3HhQ2kuOHAF4BvAJ4LQfe5Uu+RL+e3fMOeHt1yxfgfb1RI2i1Wmq/WgO8LVq1Ro1atSwC3hu378LD0xM7d+8tMOBNuR8LvV6fK+CdP28u3h87WgCvAF4BvIUAeCuV88W13VsE8ArgxaOUh9j+vy2o7V9LAC/zXgXwFp1NAK+NmwBeAbzFAXg3/fo71mz+RQCvAF4BvAzwjp84CZ9Mm2EWeNf/vhuSJGHcpM+or2vIb+B9jo6+Ffzg7OqGjXuDrAZeF1c3jP90er4Ab1h8Mtp06IR3+w5QYKMAXgG8AnitA97IK2fh5uqSZ8A7MI+B99efN6JcubLQ6XTYu2e3zcA7YvRYmOztLQLeuq+9hvEfTZDHk4IA3kepiWjZ/C1s3bjO4utwx44dsPXnTQJ4BfAK4C0EwNumSUNs/mqWAF4BvHI6tH0bPXv2FMArgLdIbgJ4bdwE8ArgLQ7AK76iQQCvAF7zwFu5ajX06jfALPCaTPbw8S2DYOY7eQsKeA+FJ6BOoyaQJAkdevSxCni1Wi227DqY58B7+XYs3mzREgOHjUR4QqoAXgG8AnjzCHj/fRCNNxo1wJ5tv9gMvDqdDiajMc+At2ePbtBoNKhZswY6tG+H7Mx0m4F3zvwv4eLqygXe9T9vRY2aNdGmbTtqPCko4F276kd0aNfW4utwiRIlcPdOhABeAbwCeAsB8AYunYc3G9QRwCuAV866lT/itXr14O/vj+ysTNSrVw+t27QRwCuAt0hsAnht3ATwCuAVwCuAVwBv8QXe6Z/Px/Ax48wCb7/3RsHZxfWlAu+h8ASMnjILLm4lYWdnROde/S0G3u2HT0Oj0eBKbEqeA6+Xt4+MuwJ4BfAK4M1b4P1wzAgMG9TfZuD1K18WdnYG2Nub8gR4vb298P7okdSYbSvwTpsxG+7uJc0C77HT5/FO126oWcsfG7f+DwmpGS8FeB+lJsLBwQFz537BvQ7v2LED9erVg7NzCRXcFcArgFcAb0ED79PQ4/Cv6od9674TwCuAV86lixfg4eGB7KxMuLi4oEKFCgJ4BfAWiU0Ar41bYGCg5TjEAV8eALEnhmpHa6Zzat4AkGXJTTFmLc6qdsNlAJzdX2pRdgc3j2csnvMmftYUoWkZdEdfFvzUBr7cIC6vQyndrZS+sKphL/u3yeOaxVkKM9mowCYbte6bikI8VR18ecDLprAAr6XnN78w4Ezo2MmXpZM5dvGCXABR65itSAod6vnJ8J4jF+FNOomxjDxnY5LSsX7rr2jTrj1iktIp2AyNT8WCpSsgSRJOXovEtXspcq7E0iFxjkXEk7cT5ZAwyyIuD3ifQ+DISdOhNxjg41sWQZEPEcQA7/m7SVQ+mTVPbrZmKfCyoEgC7434VJy7GY0ho96Hh6cXevYfLD8u4kEaFXJMik/OkMOep+T5zP6MLPbZxSnyb4XGpVK5GJ0s5+itB3L+uhZHhcTYNWfvUFl2MlLOkqO3qCw6HC7ny8M3qXx3IkLOytO35fx8MZrKHyH35OwPu08l6PZDOeTCwqWYZAqsWYyPfJAmh9z/LDhQ3dmZMZsck3I3sVRbMLIcecjrcG5qB2uANzf4S71vdvJl8UIx8R227ESTmpw+m3DPmzMLPbt3o6DlyZ3LVCh4IUJCRFW/Cgho2wKSJCH+8jFlN/j/sDj46G50btcGTRo1wPZNq59BxX/Y/O+DaDxKTkBWYjwkScL1i2ep8ZbcVzzgvcdA2PP65aNJU+Dp5UXVNLGJqZjwyWTY2dlh5udf0GMGefMEcW1la0XeNZQ6Jlm0pD7HnM/mwJ6/UdvfH40bv47zZ05Rz3Hk4AEEdO6E6tWrYe3qVfwFf9UbIpQ3RVgW9lwkwwKvpYu37GtWOac5r99qxM0FMvBQN687vlt6AwNbt/LnJRbO8YixUfH5k9DFji3kIlNCFJXHcbdyEhNKhQJeEktZSA0Lysn1I1Qo4CWh9so+Gnwv/UOHwuB9Obl6gMrTa0dyQr6OsCD6Nf4H0Ms+n4we7Vvi0dGtRH6h8vjsX3KeXj+aEwa2n9wNkUPtx7hbDPDSn4daXZpt5fXPYjRkxzzFjRU5YwYNunTUbjpi56ws8JK1210m5M/I52DPU/K9UQuraUl4lBQnh1rUSLxHL1SSi7DJCXiUmoiGDeqjebNm8Pb2xqhRo5BlZv+z5yYVYqyy2mJ4Y7alN8DkwVhsqdEonCYXC2oCePNmE8Br4yaAVwCvAF4BvAJ4iy/wfvnN93B2cTELvHZ2RtSp3wCh8amFAniPRjzAD1v/hEajsQh4m7ZoDXcPT9SoXQfHr0XmCfDa2zvAYDCghIsL9TgBvAJ4BfDmHfCuX70C/Xr3zAPgLY/BPbugtLcnhvbupgq8vbp0gp2dHbw9PWAwGHDoz/8pgHfOjGlwcXbGo+SEPAXeMR98BJ9SpeX/XrpiNcqVL4++Awbh4rUw5ZjxkoD3UWoSstNTUbduXbi6uqJbt65Y9sMP6N+/H0qXKoVvvv5K5S5XAbwCeAXwvmzgjTuzG14l3XB+/SIBvAJ4ZeA9sGcnSjg5wcfHB7/88osAXgG8RWITwGvjJoBXAK8AXgG8AniLL/C2btsOS5atMAu8ZctXRLc+/QsV8H678TdIkoTFq7e8EHiNJhO0Wi0cHB1hNJlw6e5Dm4G3QeMmMBqN2HnklABeAbwCePMJeFcv/x6DB/TLI+Dtio9GDEJJN1dV4HVxLoGpE8bhcXwkOrVtDUmS8HqD17D+x6U4sfcvjBkxDCaTCa1btsgz4F3yw48I/Gs33hs5GmXKlkNMUjqGDB8Jbx8fBP6502z9URiANzs9FRkpSfjh+6Xw9vbGnNmzkJGSZB53BfAK4BXA+9KB19uzJLq83RyzPhiOUd3aCuAVwCsD76PURDg5OUKr1SI+Pl4ArwDeIrEJ4LVxE8ArgFcArwBeAbzFE3hXb/wZer1ePo9Y4G3buQuqVKtRqIC3pJc33mjR2qI7eH18y6D/sNG4EpsCvcGAr1dtsAl4p36+EHq9Hqu3/KZ4nABeAbwCePMOeN8bMgi1atbIG+Dt1RVPooKh0Wjw8eihCuD9538boNVqqe+R3LxyKZo0agCDwQCNRoPSpUqha0An7Nr+a54Br1arhSRJcHR0hJu7OyLjHsLZ2RlHz15UrT8KC/Bmp6fyn0MArwBeAbyFBnhbNWkIO4MBi6aMgyRJuPrzEgG8Anjl63Pd2rVhNBrl5xfAK4C3sG8CeG3cWOAlJ6pseODLAyH24LcUyNSKBLZQsHYCxPs9S4ss3uMUv6eCuErky5DDFv55Ae6WhlcI8l4Xe9yQEx61C2I088X0tx+kUSEn9mSDITbs75EXWfJvs8eyxQ0DucelZQ0xePirbMCWcyyw5xgPe/MbeNX2j/K8tWzRQVkYEBdxdiKmMlFlcZZuuMCiwwMLw0IFGU6TQm7jA87fY4szMtTrYBoikg1uiKLnXnI69Ho97txPxL1kenEk8kEa5i7+Fg6Ojoh8kEY1tyLR8+b9VITF5ySUCQlyl2OS5Zy6k0jlWMQDOSQEn4h8KD8moPcAODg6UYB8ITpZDouBzq6u+HjGXATHpqBytRpo2a4jQu6l4HocHR7wku/tWlwKTCZ7/HX0DK4xz8HuE3KcUVtIimUWqtgFKHKfX49LpULuS3Z/7bkRL+fXKzFyVp+5Q+Xro7fkzN4bSmXKrhA5H26/QmXctstyxv5GZ/LOEDlz99+Q831QJJX156Lk/BYcS4V8/eRxcYxpyEZ+r/LVe3RDNnLcZydU5CSKva6R47ICxVQni8xiEoVbTFSagLDgyzaVtRZrrV1wVquTLN4nvGYoXPB79lzXQkJQpkwZCmvJpj9Pw0/j6Y0T5nPzpJwqFcphyLsBeBpxFlqtBhf3BOLJ7Us5iQ6BZ0l3+FevQjVdenzvJt2UiZ00kwt9xD5g6zoaeHMWGdp36gwvb2+E3o6Fe0kPlChRAjv3H4HBzg716jcw23DNXG1Hwhpbm5DXWvYzpdE+NwhKHs8cILVy4m1p+MDLQYA8wII8QVwOFvDmBjzE5dWRlt5gwMNfXl1Hvn72fXPrNV6TJFX0YR5H1nhMzUSdt0wTxcfxETmJuUGFBt7zOVGMQcdzcu0wFQp4g/czOZCTK/s52aceNexlwHfSe33g5GAPg14PR3sTJElC5t8rkLV7JbL3rqFCfj8vCc0sbD+5e1UOC7x0c0pmgYj43NhzR/2GJ97c2VyzwWfhLRjwzj/yuGbnNuT8SHkTkvm5LFvnsXNb8mcU8DI3x5DjjuI4JxcvmGaCVONQZt5AnjsGgwGRt28j0wzwWrqfrV4UV4wLFiyuEfXCi8bm3NysZk3NpLipjRizeQ3jBfBavwngtXETwCuAVwCvAF4BvMUXeF1cXPH9ytVmgfe9UWPh4FB4gFen06FD914WA6/RaMLXqzYgODYF9Rq+Do1WaxPwdur2Lkr5lhHAK4BXAG8+A292VhZ8fHwQEbTbRuAtiyE9AxAVtAsaSaJx9/YlDOgRAL1eh7mTPyww4A26cBkajQbLVq9DdGI6vl2+Cvb29ribmI63WraGVqsVwCuAVwCvAN48Ad7GtavDaGeAk7097I1GGPQ6ZO1eKYBXAK983nzz1SJ4eXnJY5cAXgG8hX0TwGvjJoBXAK8AXgG8AniLL/C6urnhavhts8BrMplQu95rhQZ4DQYDlm76zSLg3bzzACRJwvSF3yA4NgVtO3VB1Rq1bALedb/9hQaNm8hf7SCAVwCvAN78A96AgAD878fFeQK8v3w/HyajHYW7Ywb1hlarxdYVX+NJdEiBAe/4CZ9Ar9fLY8KJC8++PuJuYjoOnTqP0r5lBPAK4BXAK4A3T4D3YdCfMBntUMbHEyajHdo1qCWAVwAvBbynjh9B3bp1BfAK4C0ymwBeGzcBvAJ4BfAK4BXAWzyB91JoODw8PWV4YIG3Z7+BcHF1KxTA+836XyFJEj5b+J1FwGuyt0fdBq8jODYFwbEpqOFfB63bd7IJeM+GR8NoMgngFcArgLcAgPfzOXPwyegheQK8k0cPhpOjA76bMwWbly5E3y4dIEkSli2YiSfRIQUKvKPHfQBHR0dqXJAkCR988ikmTvkMPqVKCeAVwCuAVwBvngDvk+D9mDFmIHRaLUJ2rJNxVwCvAN7n50349RD4+voK4BXAW2Q2Abw2bgJ4BfAK4BXAK4C3eALv10uX4Y2mb6oC7/sTPoEkSRg57sOXDrwubu5o1qa9ookbC7zbD5+Bh5c33D08sW773zLwenh6YcQHE23+Dt4q1Wtg275jAngF8ArgzWfg/XvXLjRv3MBm4B3aMwArF3wGO4MeLiWcYG8yQaPR4ItJ42XcLUjg7dmnHzQaDY6cvoDoxHTM/fIrSJIEk8kedkYj9Hq9AF4BvAJ4BfDmGfA+Cd6PKuV9sWfVIgG8AngVwJucEAej0SiAVwBvkdkE8Nq4BQYGqkLdfWZwyxXwEkWppdiYV7DGnohUMrNUOtfSsbaQsvT3yPfN7jtyn5OTgDgzFxUyZIMP9vfUwnZ9Jp8jNxcwXgdREjRIYGIxluwaT8KHOXBSCwu+UQ9zwgVeziSKfxzyLow5xyhVbDOxFtWtAd7cncM5UZyrxOvn7RPeYgu3MKAwJYUKjbgMuqpi6X06SZxQj+WAKzfk34pXD1kovyjk77Hvh8QIojiqWq06Pp+3wOx4XqVaNWi1WowaOw7xLxgX1MaBmCT6XCfPb/YcDrufmhMGVsuUKw87OzvsCbqAX3btx5U792XIew6s+89exY34VEiShHLlK1LYN+C9kZAkCd+t2agAaDYs8JIJuZeCug1fx5yvliLkXoqMx8GxSjQm3w/5PtkxiPwZ+/fI5z99J5HKwZsJcnZci6Py88VoOStO3ZYz/2AYlcl/hcgh0XbctssY/stFOYM2n6fSf+NZ1Yz430U5k/66KmfegTAqy05Gytlw/i6VbcGxckjs3XMjHkcjHsghsZcFX/L4Ya8l5PHKjmtWoxhnYYkKhb/WodiLkEltUsObuHDrIs6CucUdzC18/eRrvBcXD3uTCY/jIvA4LkIJKKrwkQMrVcqXwdAenXPwN+IslSd3Luck5joVEoD+fRhDhZokE58hu3/I6yI5vr7WoCFMJhPW/bwVH348Ge4lSyImKR2TP5uJ9z+cSC+Em8EEc3U3b+GVB3K8z5TXpZ4XayfUlv5t64HXUtS1HQvSmHAR18o5RUGGfI3suEAt+rD7lQOw3IVpatwk6jx24Z6s8ZgaijpvGfgiUZI998lx4WnEuZwQi0dPb57E0+tH5VCge/Ugjbg84GVDAi+BrIqoYO+Tqweo1/X8ta5bNAMNa9dA1q7lOfnreyqPDm2S8/jC33IUwEssjP2bcIeK2tiYnZGmOtZnZKojK2/R4UU3HqmFd0MMOabmZo5N1r25mX+T4zn5mtg5Iwmd7JyC3P/UwkV8BP69fzsn7ELlf+fh1o1rodFokHD/PrLNAC+vBlCbtynqJLbeIWshah6Xql4nsYs7KgvktlyD1Oqk3EAwhb3M2EkerwJ4rd8E8Nq4CeAVwCuAVwCvAN7iCby+ZcrgwtVQs+O50WjC4m+/l5HhZQJv74FDIUkSNBoNtFotJElCSQ9PtOvcBSs2B+K3fw7/dwecCQaDQQbSSTM+h7OLCxydSuCDydNeiLuWAK9Or8fKLb8L4BXAK4A3n4E3IzMLRqMdli+eV+yANz4lA7Xr1oMkSZAkCY6OjohJSkfbDh2xeuPPAngF8Ba6COAt2sD79OZJlHB0wL3/fSWAVwAvBbxnjh2Cj4+PPN4J4BXAW9g3Abw2bgJ4BfAK4BXAK4C3eAJvufLlsffQUcV4vnrDJuj1egoZXibwsvB5+OJ1DB0zHn6Vq0Cn00Gj0aBRk2boPXAouvbqixvxqXi33yBIkoSeAwbjhgWwaynwli5TFvvOXhXAK4BXAG8BAO+yRV/gnfZv2wC8vhj6buEE3tikdETE3qfGTQ9PL5y7ekMArwDeQhcBvEUfeJvUr419X04UwCuAlwLeRykPUL9+fez++28BvAJ4i8QmgNfGTQCvAF4BvAJ4BfAWP+BNS0mGvb09Qm5GKsbzN99qjjr1Xiu0wEvmelwKvl65Dtfjcr6D9bc9h6DRaPDx9Nny/8sr4K1SvSa27T8ugFcArwDeAgDex3ERKF/GF8d2bbMOeMv54r1CDLzkuHns3CWUKVvu2XcxCuAVwFvIIoC36APvqL7d8O2Y3gJ4BfAqgHfB/PkYPny4AF4BvEViE8Br4yaAVwCvAF4BvAJ4ix/wbtqwAW+3a68Yz09duAJJkuTv3i0KwPs8N+JTMWjEGGg0GjRu1px6XF4Br5e3D3afvCSAVwCvAN4CAt6v5kyHX/lyFO5WLV8GCyYML1bA+/2qNQjo1kMArwDeQhkBvEUfeH+Y/Qm6NqkngFcArwJ4w27cgKurqwBeAbxFYhPAa+MWGBjIxUYeKrGPVcMhCntTLcNeFpEUhQjRwZDXddPSSU1+FGM8yCP3o6JTZ1K6HB6mWBs1cGVzm0nkA/WQOMsDDjLh91OpkFCbGwAiHxeekEZFrdM9ewEmPw/ewgOvIGajdiwoChbi3OCef1YiLhd4ifAWadjXTE8k6ZDnFbcw4HVeVgPdtCR6wsDCKoW16pDKFkFUQUShKhsO1hKPo58zls5DMjQq/PsgWj3k4zhF3PP9261bN/zw4wpF13Vvb280fuMN7sIYW8zwojaO8ha12GsJ7xgli2hXVzdotVpM/3weoh6mU2NQeEKqHAqT7/PHDxJ//zh2AV6lSitg8dzdJFyOSaZCYuO1OPWQj7sQnUzlRORDOf/cuE/l9+BYOZsu3KXy46nbchYeuinn050hVEb9eknOkJ/PU+m74aycd9eeptJ9TU56rKUzaPM5OeN/vyJn+u7rVL46Ei5n5enbVDZfjJaz/eo9Kntv3JdzPOIhlQvRSXJC7qXIYa8l5DWOHevJ45AduyjEYFGJmJDQi0xMyMUWBf5aOMlRhOw4TYKV5ZCqDlFZquM3OxZYA3XsRMzcxCklLR0B77yD4f3exZOoKxjYIwA6nQ56nRYh21bi8bmdeHz2r5xc3COncjlfvNe9I56EHMKTkEN4Gn6Kzu0Lcki0eBIdgsdx4XIUiEFcB8jPjX2v5BjHjmvkIll8SgZGjB6L2V8sUNR8li7C8+CA/dtknZ2bRWtLb6SwNJYeT+wxxV0ApoCR14U9k47KuZLb4/V5FDeGEPOS3MwN2M9HNeZ+V2WOZAnipjBzKbXaLSOT+QzYRXcSdLkL00y9RtZyvBB1HV0/xeLfhCg5LHw9jg2T8+RuCJWnty/mhMTNG8epPAk5nBMe1LKLUDzsJR9Hgu6lf9TDPj/xup6GnZCzev5UeLo5I/tEIP4N+g1ZO5ZSoYCXGEcp5I44h8exN+QoFr+I6x17blLXHObct/QmJ7WbzF48Vub+BiWyVngW8sYg+mfk77HPzxuLyfdKnnvstYS85iuAl5gLPI6PpMIFXgbj3dzc8NWiL7njGnfhjR1veXM1ZkEnJ3TNRNVI3EVxut6xdJwmax/eXCY3i5G845z8jAXwWr8J4LVxE8ArgFcArwBeAbzFC3jj4+MhSRKiYuOp49fPrxL0er3Zu88LO/DO+mLBs2ZFTk7y+JXXwOvo6ITylaoI4BXAK4C3AIH3ebq0a4U3G70GSZKw8bsFcLQ3oUebN1WBt2urptBqtXivR8ED78VLl3INvDX9a+PP3XsF8ArgFcArgDdfgPdp2An0fvtNLP5wiABeAbwK4O3bpzfW/rRaAK8A3kK/CeC1cRPAK4BXAK8AXgG8xQt4V65cie7duysmiP61a6NTQECRA96ohGQYjUYMGTGaGr/yEniDox/A5OCI2UuWC+AVwCuA9yUA75OoKzCZjGjxRiM8ibqCulX9UKG0N+7t36IA3lav14VOp8Wc9wfLuFsQwPvlokV4q3lz2NnZ4f3337cYeD9f8CXKlS+PS9dvCuAVwCuAVwBvvgHvsdXzUc7bQwCvAF4F8H484SPMm/u5AF4BvIV+E8Br4yaAVwCvAF4BvAJ4ixfwNmzYEIsXL1ZMEEt6eGDK1GlFDnir16iFKtWqKQruvATeNh06o++wMWZxVwCvAF4BvAUDvBu+m48u7VrhSdQVjH63E3w83CFJEgx6HV6vVRXt3qiPutX8oNVoELR5KR5f3FNgwHtw3x4YjUZMmTIFCxYsgL29PZb+sOyFwPvNshXwLVMWpy5cMfs9uwJ4BfAK4BXAm1fA+2/Qb+ja4nUs/WSEAF4BvBTw9u7VEx3atyvywHv40CEBvMV8E8Br4xYYGEgVKIpChCgueBhr6Ref50eTNV4BaW1otLC8iONBnlojNfZCwW9YlnPx4YIs03SGFBR1DwAAIABJREFUwlgL8PVFAMvGmgZKigZIceq5ToTXNIl9zeT7Ji/ULJyTRUKuGpFZeMxzF00sRFteIxZLkz/AS58faoWCovkO78v5qQYbTHFANVJjm6epICs7KbA0LM5aA7cs1CbcJRJleSjspf8eVcRlZaF9+/YI/PVXxWcjSRJ27NjxrFBj9jm1jxX71TxkP0riwLliX+b8TDlBzJnMZWekUhn/wQews7ND3P0ExTFKjpuWNnhjx6HDtxLQqfcAvN3lXRy4mUDl6K0HckiMPRH5EKfuJMo5E5UTtllaUORDOYfCE6jsDo2XQzYe28agLgukXx+9JWf23lA5H/95lQoJvIN/Pk+l34azcnqvP0Ol17qc9Nt4lsp7Wy/I+WD7FTmf7b5GhYRnsuHaspORWHcuSs7/LsdQ2XktTg7ZaO7gzQScup0o50psihz2ekFe49gmoOR4yI5r5HVfsSCltgClGJ9InGAbDvGi3oyIQmPy3GHHTU5DEt6ExFKg400CecBrabIz0vAg/h4kSUJC/D08vrAbjy/sxo2/1qJCaW+0b1Ifjf2rooZfOUwY2EP+ORd4Iy/IeXL3KpXH927KoSbJzEQ5Oy0ZZ4KOw8PDAxs2bJBf78mTJ1G2XDm0bNUayelKqEhOz8SmLVvh7OyMg0ePU/Ut+Theox9eQ9u8aPrDXQDm1T6c+oC7KK4CirwFYeuBV73JGhd1ifDmBuR7YecDvBs8LJ1LWfo7ivkTB3+Vc6kX126ZbL3GXr+p2oHTcNbSMDUGVU8xdZEa6D6ODaMXdMhmi7zGamTzMraxGgW6L2iQxguFt3vkkOD6+OIe6mfKRpOH5LAo/TQsCId+Xo4qFcoi+8AGKv+eCJTzNPSYnCdRwVTI/cp+HtTnz9T15DHEnh9qi/y5Gf+o+TAbzvzYmjmwpU27Y5PSqffDjnnkmEGDLntji3ojVwp72RtDKNBVb8CclZWFxo0b47fffnsB4maoz8/Y18W74Ub1HFdf6FEsipupb0KuBkOSJBw6fFh+/ew4TZmN6qIlf1GLW6tkmb+TmMVfAbzWbwJ4bdwE8ArgFcArgFcAb/EC3o8+/BAL5s+nPhc7oxFeXl4UphR24L10/gy0Wi3mfD4X6ZlZ+QK8PYaMRKO3WuHwrQQBvAJ4BfC+ZODNzkhDl3cCsPan1TLgPr6wG/+e/F0O+f8LAnivB19CxYoVsGzpt4rXvGnLVlSrXt0s8H6z9HtIkoQ/d+5S1LcCeAXwCuAVwJtfwPs0LAjuLs7Y/800AbwCePEoLQnz5s2Dn5+fYrwrasCbnZWJrP+zd5/RUVVfG8BnJp2O9I50RECKNBUEBEREUaxYwIpdEXtFFAUVRTrIi/QSQDpIl15DgJBGeu+kkAACaz3vB+TOPvvmHiYJSIb/vms9X0gymdyZe87Zv3OZXZCvPH8B3pvvEOAt4SHAK8ArwCvAK8B7cwHv1ClT8PzzzyuvS8vbbsMjjzziVsBbr149dO7SxXg/XWvg3XLwGPzKlMXKQ6ECvAK8ArylBHh/nzEdgx5+qFQAb9KpILRp3Ro/fDca5/KyTc/5q1GjMfChhwoF3jvatcO7I943raUFeAV4BXgFeK838D52f08s+PINAV4BXpzPO41x48Zh2LBhNwXwnjtbIMB7kx8CvCU8BHgFeAV4BXgFeG8u4N22dSs6d+6svC6DBj2C2267zW2A94nHH0P58uWV99O1Bt5X3h6BJ156HTsi0wV4BXgFeEsJ8KYmJ8LhcCBn78obDrxTxo9DyxYtjPmIPt+NGzfCZrPh0NFjJuCdOnMW7r6ne6FraQFeAV4BXgHe6w28bzw7GL+89awArwAvzuedxssvv4wJEyYI8ArwusUhwFvCQ4BXgFeAV4BXgPfmAt6gEyfg4eGBrJw843UZ/e0YVKpUyS2A98/l/rDZbPjj/35HVnbONQPeDbsPGWNFSHI2KlW+BXM37xPgFeAV4C1FwHsuPw8DHngAc7/76IYDb3ZiFHx8fBBzKkwB3qCgILzzzjtwOBzGXEjHplatW2PJshUCvAK8ArwCvDcEeL959xV8/MxAAV4BXpzPO43u3btj/fr1ArwCvG5xCPCW8PD397csAnghoF3M5LmOwcqixGIRcrWFIL2Q+XOmizNdEeJq9N2o1cGC/j10AZyZW6AsnGlnZI6NdAIzIa4F2kZn5CGKxIS1pMO8JcymuQ6wIabkGNF1lA9OduakJsE85DH476bPmcMzPQf03PGFAT3/tDDixVFR8NTq+3RdYIvSQVuXVBoXn7OpCzfJtQFeXqTRTqy5loubIgEvxUYrcC0MXS2TqMbVx9AhblosSYzroV3e2e+jAJtfcBZPPvU0Hh40SHktdu3ZC7vdbpxzc5feeCMXUqLUEAjhRdSFxFAj9DldjDuuhhRXF1Ii1ZCOwOdPp8Jut6N61aqw2Wyw2+3YvWsXzhWY5wj6nqcbOHxhHpiYjfUHLqP3+Hl/ou8jT2LoOx/hnr4DsOJEkpE1wSlKKMBuCk9TsoXmlDP8+zaGphrhj7/sRJKRBUcTlMw6FGtk0t5oJeN2RBj56q9QIx+sCVLyxvJjRl5ZclTJsIUBRoYuPKKEfu3lJUeVvLn8mJEP1pw0Qp/HV3+FKs+RA+//HYozsjgwUcnqk8lGNoenKdkdnWkkIP60ET5/0Dkghm1+WhVlvDAzdZG3AA7T+ESvK2VjJNV6M4R3vjZ1ok9zho5/vBs1HUNZkUbXeTq00q61yNpKV/DoQY6HzAOkmJs+bQoeG9DXOX5QFCGge/HkdhVoWDd4ZdwhY9WFxFBlDDKNqeR1fGHYUIz5djTO5echv+AsateujYoVK+Kdd97FgSNHjTXflfM0fcYM9OzVS/k7+Tmn8ymfl9Uu705U4Bv3fH1IQ8dDfqMAjQ6NdYDs6qY43+yma2S+fqbnRw8OFEbYJgf9mgZ4OUxZ1UGuwkGO5uYYXhPx2iCTrbecYd+nwV+XgTffurayOv8mZC/2hjyDHTquKWu3REvUpWuFC6nRytrkYkKIGrL+oBs9l6IDcCnyoDP/guil8L24FPy3kosntjrDkfUaA6855Pv476bjX9geNf/+XdPHfIoXH+mHCwHrjVwK3mFEtyaj55+/bso8w8Z6eu3w64O+f+l4obvJiY5jcZlnLOth3Y1MUeyGJV1PBl09SR+fj4/0Zhl+/VkhoummF4vxyHz9qY2IldeDX5tk/KtZsxbCT0UUipcub+DwjWmyvjGtZSxvnGHrHbpGYo+vYq8K4rS+5HUoHfOsatdsNgfR9U2+6Zyf0cw77GsFBUYEeIt/CPCW8BDgFeAV4BXgFeC9eYB32bLlqFGjJlatXqO8Fs1btECzZs1KPfA+9fhg+Hh7w8/XFwMfuB+9e/dGhQoVcCY3t0TAu/FgECpWqoTyFSujYuVbULdhI/wwa4kArwCvAG8pBN7khDjY7XYkHNl+w4F3y6aN8Pb2RtDxQBw6fARVq1ZFTu5l7KVrvivnqeVtt2HlqtUCvAK8ArwCvDcMeFfO+AkPdu8swCvAi+SkRJQvX97y7lQBXgHe0nYI8JbwEOAV4BXgFeAV4L15gHfK1Kl4/vnnleK0VatWyt27pRl4bTYbRr7zpvH3nCsowO2tWqFu3bolAt55a7ei0i1V8NVvs1C+YiXUrFsf206lC/AK8ArwlkLgPZefh5efHoyv33/jhgPvufw8/Dj2B5QtWxa3394an3z6qfG+4MA7ecpU9OnTB2fYe0aAV4BXgFeA978E3hnff4byZf0EeAV4sXPHdnTo0EGAV4DXbQ4B3hIeArwCvAK8ArwCvDcP8Pbq1Qudu3RRitN+/e5H+/bt3QJ4K1euhA9HvK0A77mCAvj5+cHPzw+NGjUqFvB26d4THh4e+Hz8dFSuUg3vjhonwCvAK8BbioE3cPNyVL2lEs5FBdxw4D2Xn4fl/kvx2eefIzIq2hJ4mzVrhjXr1gvwCvAK8Arw3lDgvRR5EJ1ub441E78R4P0fB97fZ87AU089LcArwOs2hwBvCQ8BXgFeAV4BXgHemwd4p06dhueeU+/g9fPzw6ODB7sF8Hp7e2P4S8NMwNu+XTvY7XZ4eXkZ3emLArz1b22Mj0aPRa169eHrVwabQ5IFeAV4BXhLMfBejDuOJx/qj5++/KBUAO+Vz+CloWu+CRMn4v7+/Y3zJcArwCvAK8B7I4F30qdv4vG+3QV4/8eB98MPPsCXX30lwCvA6zaHAG8JD39/f1YUnFFDBhwt/rKBnA9wrnR01XU35IusYhcaVilg0SwE6e/mxRD923jXYbqAp5MZX3AXewKzQNxTabkIT3WGoi3HUiuM5SAbpMmJpJJH9/gcja2wl0/QVtjLCyVdAWRV/BRWAOm+tzjhj2/VMftyCofhogAvfe9eF+C16h57PYC3KACrfK0ocQ1x1QIlyjocWcnPqY8fqyyW/ly5En369DE2pzp07AhPT0+EhoUpizZeRCmFUvxJNbGBRrSFEunKTAuJS8E7WGf7I0ouJobgYmII9qxdDLvdjn+ykoxcWXRGngrHgAcHYvO2HbDZbOjcpYsl8NIxbs2O/ejQow869OiD8pVugYenFzrc2w9zjsRjzpF4zD+aYGTJsUQly08kGfkzKFnJypMkQc5QMF5xIgnLjjvDH39+QIKR2YfjlEw/EGNk4t5oJT/+HWHkm81hRj5dH6zk/VVBRt7+87iSt1ZY550/nRmxKkjJJ+uCjXy9KdTID9tPKflld6SRaftjlPxxOM4IPyerg1OMcCzfGZVh5HD8aSN8/qBzAJ8n6djOx0OKJHzNoYxdtPihXaRzMtWCx7Sx5NxEMY87ZAOHf42OXbqO2bmZRniRRgs4vonN/1arMVwtCNmaSYtuFsXo1cb60ynYuWktGtSvp8Jt5CE1MQFGeDd4Cj4XUiKU0HPMMf5cXo4R+nfz+Y6e13p162Dz6mXGvKN0B2fniyIbB1L6HqXrlKt1eVeSYR1+cwANXxtZYTJ9jnw9Qq8pvq6g6wheN6jXGwmvS/h7yAo4+M8pa/ziAq+zRuFYQOscvmaiuMVrA1djhb0cfHU1l6t1Fh8jtK8Hvb7JdXMuL0fdhOJjJRm7FPTh6zWy1jFtDieFGdGvW9Q1x6XIA86E73FGC7xbipDN1ikOCrPHUNZWdIOLbXLlndwNXx8fxO/bcHnDi6C3Aroc3SjqstfNal45V5CvXDv8+qDvX6t6mAOvribitZoV6HLUVWvgHPUGJVLz8puc6ONxeKZrUb5Ro3MOGqvNIr5hxMdNnZVcuRntoYcfxrz5C6w3cMi4qd+0TlGi1lnxV1njFLKeyUhQHsO0Ka6879Sxnj5/vnFFx0OK73xcpj9jGvMsNrEKXauQ0O8T4C3+IcBbwkOAV4BXgFeAV4D35gHe/QcOoHXr1gbwtm/fHvfd1+fyHQOlHHi7dGiLypUqFQq85wqcd1g+9sSTqFGjBhweHmjXoaMWeAcOfhJtuvbArL9PwG63o89TLxi4K8ArwCvAW7qB9/zpFAy4vy+mj/msVAPv4MGP4snBg9RiVYBXgFeAV4D3BgLvpajDeHXIo/jugzfcHnhPJaZiy+79mDVvEb4Y/R0eHPQI/NdsFOB1AXhbtrwN+w8eEuAV4HWbQ4C3hIcArwCvAK8ArwDvzQO8MbGxqFatmgG8ZcqUQeXKld0CeHt064RmTRpfFXiv5Imnn4Hdbsff+w8XCrwb9wagXPkKGLd0E8pWqIgGzW5TcFeAV4BXgLf0A+/6FUtwe7PGpRZ4h7/6Kh4ZpOKuAK8ArwCvAG9pAN49y2ej2a0NcD58v1sB7+yFS9G77/3o3LUbataqBV9fXzRveRv69h+AV994C48/9QzKV6iAj774WoBXA7yZp7PhcDiQlZ0twCvA6zaHAG8JDwFeAV4BXgFeAd6bB3gLzp6Fp6cncnJzkV9wFlmnT8PLywtvvvlWqQdeDw8HfHy8XQbelOx8NG7SBB4eHnjh1ddNwDt6/ETY7XY4HA7UbdwM/seTBHgFeAV43Qx4z59OQbtWzfH5Wy+VOuD9/LPPcM89d6PgTJ4ArwCvAK8Ab6kD3ktRh1GxfDlkHN3uFsD7y+TpaNuuPe7o0BFPPfs8lq3dgENBYYV+RMPewJPo1acfevXph9VbdmL+ijV4fMizArwEeL/48is88+yzyr8L8ArwlvZDgLeEh7+/f7GbdugKBN0gRhfHtGEZB2SrwkL74eO8oYfpg7FdjNWisKBA+d0ceOmiii/O6ARAJyk+UegaqSmN0zQTGIdOK8TlzWlchdvjmhxLzFYS6GLoz/DH1OEvff6uNmCLSM9TQouf4jYyKXZIs7dr0QyFY7BVwzgOvrzIVAoLVky42ijFskDgRYK26D9tXSSYmnbQhYcFrPCFB8fSdBfDf86iOZqpKYiCuJGuh/yc6feQhfnZs2dRt25dhIeHG69Dvfr10b1HD2XBYgJeih+sGdGlmKPOUMQN3aUUIRcOr3Hm36YeRnMP+nMMia+cGy8vL/gvmqcsluj7jm9kXLkWhr/1Lmw2Gyb/sRBhqblYG5KCtSEpePTFN+Dw8EDFqjUwbnMQft0dhan7Y5TMOhRnZO6ReCW06dmiQDW0MRj994Us9DHms9DfxYF35sFYIxxIf9sTZeSnnRFGvtsaroQ2PftiY4iSL0l4gzSKxvwxKS5P2BNlhJ9X+vw5qlPQXXUyWclfYWlGdkRmKNkXk2nkaEK2Eb4ZSedCPofSMZSPea42WTufd9oZhqxKwcMKG2UcMF3jFB911z4Zc3ihZFWgZ6erBYqmAZu+uYuLm3L0/OSx8du0YVc4+PBz+fjABzDm05G4kBhmaqZEkedCcoQSZZw0NVJz/i5ewNG5iq7x6Dmd8NNY3NasMZICd+FiQrC+URE7J3Ru5PMrnb/peqNIoHs1AHbhcXQQTNcwJuAlTV61wMuKcrUBEX3fWTf1Mm1kKNjL1/W04VrpAV6rjXUd8OqarPHnVZwbaTh2uF5zsdeKvB6mccGqWVOxm6wFq6FN1ugaJuaoCqARB5yh2Bu+B5dCdjrD8FdJCIvy9R2WuXiSZrtlTD8bttsZuskeeVD5O69sdNWrXRPR+zerY6OyGZVhaQGmsVEBXrU+pteOq4CZlVeA5IzT+Pb7sWh4663o3acPFvsvL7Rhu9V19PlXo+Dl5YVud92NWrVro2Onznh7xEg8MvhxpGTnK2McveFJ1zCc18f0++gNVRHpuco4zesxq4aUfIO5sLXtldBaULdu4fgbcioSZcqUwYHDR5XXQoeZpppL0zhWC7xWdRX/PnqtazYadHM033i1aujH3090/OPvZXWdZ11rmlCarCsEeIt/CPCW8BDgFeAV4BXgFeC9uYC3Y8eO2Llzp/E6OBwOdO7a1S2A97FHBxUZeBOyzqBr93vR4NZGCvBOXbcLHp6eeP3Xefh1d5QArwCvAK+bAu8nbw/H6I9HlBrgXTD7d1SrWhXHtq02QEmAV4BXgFeAtzQCb8umjXBi66obDrzHgoLRrdtdqFqtGmrUrInadeqgXv368PT0xGNPPImNW7Yp7+Xi3gk/bdYfKFeuHJq3bInPvx79Pwu8BwMCUb9+A5zOKxDgFeB1q0OAt4SHAK8ArwCvAK8A780FvAMHDsSSJUuM1+HpIUNQq3btUg+8NpsNG9esKhbwHgqLg81mQ88+9xvA+8gLr+Oxl98ycFeAV4BXgNc9gfe94S9g1AfvlArg/WvNn7Db7di8dqUCSgK8ArwCvAK8pRF4y5Utg32rF91Q4J0ybTrKlSuHDz/6GBExsQiLjEJw+CkcCw7Fn6vXFfpeLi7wXqlxPvnia3h7e6Nt+w5FAt7BQ57DiYQstwfeV197Hc2aNxfgFeB1u0OAt4SHAK8ArwCvAK8A780FvI0aNcKgQYOM1yElLR02mw27dmwv1cDr4eHA3r+3FQt4w1JzMWf5Gnh6eqJqzdpYczIJ5SpWwoyNewV4BXgFeN0YeCf99AN8fXwwsG+vGw68AXt3okqVW7Boziycz04X4BXgFeAV4C3VwPvmsCGw2WwI2nZj7uBNSE7BkGeewR3t2mHT1m2FfkSD1Xu5pMCbkp2PlrfdDofDUSTgdTgcGD/9D7cG3h9/Ho/bWt2O6PgkAV4BXrc7BHhLeAjwCvAK8ArwCvDePMC7ZcsWNGzYEGfZuOzt7Y16deuWWuA9lxwJu90O/4VF/wzeK8D768w5sNlseHfMBLw9+md0va8/1oakCPAK8ArwujHw+vj4YOb473EhMeyGAu/+g4fQollT/PbzOOO8CvAK8ArwCvCWZuA9uH4J2t7WAhfjTvynwDt7zhw8OHAgPL288Nbb72g/g/d6Au9rb72L3v36uwy8R6NT4PDwQO/+D7ot8M5bsBBVqlTBvkNHjHMpwCvA606HAG8JD39/f/ViOp2mhnYw5BcXXTixxRIfPKyiLho04R2btYhb+OLC1GFXiW4hqC5m6PPngwqdmPjClg7ydODmaGgFuhx1wzWoyyctK8Tl3ceLi7i02A5IOK3kSLwzhzWh38cfIzAh24gOfzlYU8wOTck1wgFcxV81uq7VugLIlc7UMRl5iMl0xgzIJFnWGKzDXxV785VYLTzSctT3rg54eZHmOvDqigLSpd6EBc5O8Xrg1XV3pVBbOMxeLWa4tUoUQ11NlO9VH0f5/enxSujiok6dOhg6dKhpfLXb7fh21JfGeeSPcSEp3MjFhJNKaDHEuzlfOLjKyD97lxm5cGi1EqVgIYXXxbjjOJ93Gn5+frDZbNi3d6/yPqFFLYcEeh0diM2C3W5Hu8534cfNJ+Dt64fhP87CxL3RCoJO3ButhMLprEOxSv44HGeE4++8AGfmuxiKvQuOJmB+gDP08eYFqCDK8ff3g7FG6POftDdayYTdUZahSMx/bsr+GCMzDsQqsQJxDttLjyca+TMoWcmG0FQj206lK9kTnWnkUNxpJXTOsQLd8LRcBan4Rhkd/3i3azqXm6CTQgVZF/GCRLmmNBihoGRSmGlTRU2YM/QxOCjqMJMWILzrs7JGYqHFvLLxpoFajgV8nLYoGE3n8t/x+sdvv8JjDw8g4x/vym1RLGYmqoUYe16WMHgmVynSLsadwJKpP6NGtSro3qmdAkIXYwKdSQxRQl97XgTS+Y7e6JBXcFaBClr06zaA+cYxXUfE8FxtTeLC5jZdb/CNY23XcoIQHE+V642uDzSbCWZ80qz3NcBL1yoUqfhrcz2A1xXQzcxVH8OEYuR3m4CXrM94zUL/Nvpa5J9Vo7vhRj2XHH+tN/JdwV4TIuk2zejYmHxK3QiKD1ITe9yIJfxGHWZ4esD1UDSO2H/tE3nIGYbXVz6W4WLcCVxICkdW+FGUKeOHC0nhylipjMOmm7v4xonFWKmpj3veey9eeeUVxERF4VyB+jXdDWFWEJx9xnX8pdfN0RMh8PDwQKcu3fDFqNFKfcfXDjEZefDw9ES7jnfCx8cHgbEZCErKuRxSO/Mam6Ixr9vpmGo1RsdmqptrtCbl4YBM1zBpOflYt3kbPL28sGzVWkvc5DenKdcwGzctr1O+MZOVpIZvQF8J38ChGw1ZKWroe5TVgnQ85xvy9D1E/24+/qlrPPV9Tn+3MgZlav429vcJ8Bb/EOAt4SHAK8ArwCvAK8B78wDvyA8+wNejRpnG1379+sFut2PVCv9SCbw+3t746ovPTO+TogCvh6cnpi5Zg5ZdeuC+Z18zEFeAV4BXgNd9gfefjHjUqV0TuzeuvCHA++awIWjaqAE2zJ/O4EaAV4BXgFeAt3QD77qFs1C+XFkc3rL6PwPe5cuXo23btkrdfqOANzO3AFt378fwN9/Go48/qQXe6XMWoOvd3dHg1kZ45+MvnbjrRsBbpmxZfPL5V6aaToBXgNedDgHeEh4CvAK8ArwCvAK8Nw/wfvvtt4XewZuUlASbzYbTqYmlDni3bVoPu92OSRPGlwh4HQ4Hut7bG50feExBXAFeAV4BXvcG3p9Gf+G8i/c/At5tG9agze2t8OJTjyIv/DAuxp0Q4BXgFeAV4HUL4J029mv4+fmicqWKWDJz4n96B+8999yDP2bPLjXAm5Kdj7/3H0aNGjW1wNvy9tYYN2EyBj3+JFq2but2wBuZkAJfX19TPSfAK8DrbocAbwkPAV4BXgFeAV4B3psHeO/v3x/DX3vNNL52794ddru91H5EQ5kyfhj3/XclAt7yFSrC29vHhLgCvAK8ArzuDbwJwUfg5el53YHX19cX5cuXh5+fHzw8PDBr2iTljjgBXgFeAV4BXncA3rVzpqLbne3x2XtvGGu74gDv4QN7sWnDOixZOB/TJk/EmG9H44P3R+DFF4ahd69eOHe2AHt278L3349B+KlTePjhh3Hrrbea6vYbDbwp2fno068/Xn17hAl4V27dhW49eqJdhzsREB6D6jVqYM6KDW4HvH+u3YBOXboK8Arwuv0hwFvCQ4BXgFeAV4BXgPfmAN692/5C1apVkZ6RYRpfly5dCm9v71ILvD4+Pmhz++3FBt4VuwLg4eGJJVv3C/AK8Arw3mTAO/mnMahdswYm/fhdkYD3yO7tqFa1Ch596EG8/85beLD//fD09MTjjw7ChF9+RsDB/Zg04Rd4eXmhTevb4enpicjwUGQnxyIlJtz4DF4BXgFeAV4BXncC3qObVqBV86bK2q6owPv5px+jjJ8f7rn7Ljw08EEMff45jHj3HYwe9TW+/240bDYbKleujFatWqFdu3bw9fXFiy+9hMh/P3e3tAHvqfhk1KhVG488OcQA3s533QNfPz98+f1PiMnIw7BXXsPQl4eruOsmwOvh4YHeffsK8Arwuv0hwFvCw9/fXy30dXc/8IU5LRDyctRYQirHVN33aaD2WsRq4cdQl6M0nZjoIMIHEj64WnXI1A3yHButQJejLodOK9QtCuLSrTC2AAAgAElEQVQGklDQPZqQrSJunJqDcVlGDsS6FvozB+OylCL/CMNg+jxcxV8Kv8Ep6mTNzyuduPlES8E9Ij1PiSUMZ6jRQbAl9maa4cIKfOlCIJnlWgAvX5zdWOC16u7KJmBaJGjhlqOrJjq4tURca9RVOtCmxapYwxdB/y7K+/ftg0cGPWycV7pgb9+uHWw2m4EnHIcuxp80cik6QA3pKn3h6EY1CvAuN3IhYL0S2lWa41Zy9hn07f8AatWujW9/m6Fc36Gpuc6kqKEbRB37DMTAV0Zg2v4Y/LD9lBIKvBw6p+yLNmLGTGc4slphL0fcRYHOLD6WqGQJyVJNlrDQx1x41BkOyhyNFZQ+mmCEPt6iwATldy8/kaRk1clkI+tCUoz8FZamZOupdCM7ozKU7I/NMhKQkK2EjtkhKWoUxCVjKp9D6ZiXmp2vhBZDfHNKGa/Ypq+CmXSc4WMLHUtIx/ILyREK1Jo6vlN8IKBoCv0+thGjoLAJf8lYwooVtQO0BmOVpKlRbg5ItQ4bu1TQtT6X6xbNhsNuR41qVbFu6XwVdcn30XP6w2cjYbfbMeLFIVg84Vt8P+IVNGtYD+unj8PsMR/jhUcfQMM6teCw27Fx2hgcWjQR/j9/fnnMImMc3dBSuteH7calqENG+GtFsYlvMirdwdn8RwtVihscLZSO7Ox9TtebfGOMAwGNKxvFSafPKN3fOUzq1gf0bzNBoSXq5liuCczAS77XdOOGE5v473YdeJ3h638riOIYxddTriKuFehy1OXjmgK6LArq6mKBvbqbdkz4y+ss+r4n9aNp84iOO3z8UMYLdc2krK0Y/tL1hwrBJ9Uo1/Rx68TyHHMxgc7EaMJ/jv5ui3kgLfgAKpQvh9Swo2Sjif6PBs2mXFYKvvn8E7Rr2waJYcdVFyDnf87MqYgOOWbMA39v3mCsz00f7UCwn75H+GaCir/W11xx8XfER5/i0cefRELWGaxYuwGVK1fGhq07kJqTj5MxSbDb7TgZkwQvLy98/cN4o/7T3RClu9GIrmH5ZjQNXdvyx6Rf4+udK/XcoePBsNvtOBx8yqgF6Zhthb0cPvk1rdtsU/E3U01x1gd8XUHfk3wTgo4fbGPJamynf8vZ/DOWoGtCXb6prL0ByDkGCfAW/xDgLeEhwCvAK8ArwCvAe3MAb88e3bF2zepCgddut2PokKdKLfDe3qYNfv5tMry8vfHAo0/iwceeRrOWt7sEvN9P/T/UadzcuJNVgFeAV4D35gLevNhgzJ3yCzre0Rp2ux2enp4K8NatUws97+mG21s0RfWqVWC323HnHa1xfP0CXDq1D5dO7VP/F8HJ7bgU8jcuhfyNiM2LTeOVAK8ArwCvAK87A++FxFCU8fODl5cXvvzgXZeANys5DlVuuQWNG92KVi1bIOrkUbMLKHdYsnmArM9LK/DWrV8f5ctXwKGgcDRv0RLTZv1hjGXHIuJQqfIt+GvnflSvWRNtO9zpNsA79MWX8eZ7I5VaUIC38L/l95kz4O3tjfDgIAHeUnoI8JbwEOAV4BXgFeAV4L05gLdunToICw0xAe/v06bA18dHwZTSBrxt7miPvv37474BD+PDb8Zi1Pgp6HxPT9x+R3us3LoHoam5OBSegPW7DyvAW7N2XXh4euKNn2YJ8ArwCvDepMCr/C0Z8bDb7Xh4wP3YsmopBvTtjR53dcXGZQtwdPNKJATsxPm4IFxMCDZwVwe8l0L+FuAV4BXgFeC96YD3Qmo04o8fQMN6dTFp7Lda4E2Li8Td3brikYcGYuNKfxzZs/3yOb6JgHf3gcOw2WxwOBx4+fW3UK16DWUsCwiNQtVq1fHNDz/hiWeHof2dnTFh5hy3AF5vbx8cOB4qwOsC8M794w9UqFABH384UoC3lB4CvCU8BHgFeAV4BXgFeN0feDOT4lHGz085r1cWQn3u64W2bdqUauBNzj6DV994C81btcHSrfuM6/vrcb/Aw8MDjZs1h6enF8pXqIBGTZuhZ9/+aNL8NnS6uwfGTp+jfBatAK8ArwDvzQ28BSnR+OX7b1C9WlW8/uLzhX5EgwCvAK8ArwDv/zrwXkiNxraVS2Cz2TDi7dexd9tfJuCdPWMqatasgY/ef8/4iAbjHN9EwJuZV4DNu/ajS7e74ePrC09PT2Mc+/6n8Xjq2aEoX6Ei+g98GD9P+R2Dn3oWQ1993S2At3z58giJTRbgdfEjGgY++CC8vb1ht9sFeEvhIcBbwsPf319FBVPzCjJ5sg/Qdvmi5Bc9n7xdinphm9DHasHHJxgFeAtf+PHFH1/oKE3V2CLLavGdlpOvwJoWeEnhGsEQkWIj/+/KFCyDXERdjrhWoMujA16Os7SY3xuTaYQ20+Gh37c3JhP7YrKMcAym+GtqzkaesxX8nkhSz1UwCwUG5b+Laxq1cfx1tVGbHnjVJirXG3hpwcYXA3RRxRdgxQNe68Y+/z3wUrSNLHm0iMsWBvR5abvBq2Pqufw8zJg2FfXr1VPOzxU48fL0xGcjR6h4zRo50YKBosWlqEO4FLrLyMVjm5VQFFEghMDKpVP7FJjizZTo++Tz739CufIVMHnuYgSn5GDS3miMnLkCw3/8HT/vCMOvuyMx8v9WY8DwD/Ds17/h552R+HlnJH76O8Iy43dFGpmwJ0rJ5H3RRqYfiFFCm5nRhmt/HI5TINUKRzmQ8mZjFEvXBKcoWRvizDoW+jX+c1ZZy0Ifb2NYqpIt4WlGdkSkK9kVlWGEjtF83KfzAx9v6VzFN9SsmpPEsIZptHAxNXkim1OmJk8EPvjcrqwDGBy5uvBXrnXS3OZCUrjahIs3/aEFOyvuL8UEOEM3XnhzHQoMDDoV3OANHDWb/KbGZy4lyTq6ZiX8XNKNMYuxyjReMYC9eGKrEdPm1JF1zhxao4Z87WLgX0boRtWl4L+tG67FBCpwxDf6lA07E5KQIpagCC+8KTxy7KDveQ6w9PoorBlPoZu8LBRTioa41k23LBv6ubre503WTDduWDeCps+ZN3+joTh6rZpDWSIui4K4PMVopMZRVzkfPFcDYBeiw2AFaDjM0/WgDn/pGqkIjXb1TXHJWo5v2HE0tky4GmVecLHRJm/KSR8jJUKNxY0CUYH78fbwl1CtahWUL18OnTq0w/NPP4GG9evBy9MTb736UiENsAqLrilW4dh7Ppc1aleatFs3Mtddf3wjw6rhIW96eAV6X3plOGrVrmOMd02aNEXvvvejU9du8PX1xf7jobj/wYfQqHETxGTkKXWi7oYo/jXaqI3jr9WNWPwx6BqpsMbs73z4Cex2O05EJyv1Jb0pyAp703LUm3j42EXPuQl/lZrujPX4rjRoZZ7DjcgqvDms1bivmVfoz0eHnYTNZoOfnx8qVqyApk0aqzWkssHMrjHd9U7GDAHe4h8CvCU8BHgFeAV4BXgFeN0feDt36oRpUyebgLdenTrw9fHBjvWr3AJ4g1NyMH3hMpQpUxavvP0+Ju2NNvLr7kglV3BXgFeAV4BXgFeAV4BXgFeAV4BX9z/BLv/9qRFB+HvDKkyf8BPGfvMlJv/8g4u4e/MAbyb5n7Yr1/8Fu92O1m3vwGNPDcHn33yHmIw81KvfACs3bUdMRh6mzFtaaoG3Rs1aGP3jL6b6UoDXGnjff+8dlCnjhw9HvItN61bCZrPBbrcjPz1RgLcUHAK8JTwEeAV4BXgFeAV43Rt4v/zic/TqeS/O5eeZgPerTz5EpYoVL38sg5sAb3BKDnr1G4DR4ycJ8ArwCvAK8ArwCvAK8ArwCvBeI+D9J6OQsf5/GHivZMmq9ZjnvxLxWWcw5ucJaNGyFR4cNBi+fn5wOBwY8OjjpQ54f5o0DT379EN0hrm+FOC1Bt7zuVnodW932Gw2fPXZx1g4eybu7XEPFvzfDAHeUnAI8JbwEOAV4BXgFeAV4HVv4O3RozvG/fBDocB7JiUWNpsNp44ddCvgvbVJU6zcvk+AV4BXgFeAV4BXgFeAV4BXgFeA9/rcwbtuI/re3x81atREw1sboXyFCqhRsxbu6NAR4yZMQd/+A2Cz2dC9d79SB7wdOnXB9LmLBHiLAbzRYUHw8vLEgV3bcf50KipVrIhWLVsI8JaCQ4C3hIcArwCvAK8ArwCv+wLvormzUcbPD0sXLywUeP/JSobD4cD65YvdBnh3n4yEl5eX8Rm8ArwCvAK8ArwCvAK8ArwCvAK8ArzXEngPBp6Ap6cnhr/xFnYcPIovv/0BDocHvL29lfWHj48vqtesVaqAd9T3P6JqtWpGDSnAWzTgPZ+bifHjvsf9fe/D+dOpqFihAvz8fAV4S8EhwFvCw9/fn00M6uRmiQ/pcWzCZIBCJ1a2+FcmA5e7KTLIcRGQtYs/FycY3nWWLqr4AowuommX4dSiAG+GMxx46SAfkqKGoqQOeF1F3GsFvPtiMo3sjnaGd1an2cVCf47jLwVk/rvp86LPl2O2Dn/pBExhIjhF7WzKocIV7I28RsCboIkCvNlqXAVe/j6n1wC/PqyKO76Joi7gc4u3GCg28Fot7qNZIc4ndU0sUTfaesFNYYXhimk8pJ+5S87V7zOm486OHYyCVxlv02Lw2EOX7zz4Jy1G7RzNu0WTDs0m4KVYS7D3UuguFVSijxjhBQp9XrzwpovLK9fC3ff2wsdfjcbsA5GYFxCPeQHx+HV3lJJfdkW6FPozv+1RQwF52v4YJbMOxRqZeyReycLABCP+xxONcMRdfdIZDrUbQ1ONUFTdEp6GbRHpRraz6L5GsyMyw8hOlt1RmUboGL0vJlPZNONjvVK40I2xFGu45fMYHfNoARKXmaeMVzq4pdhkghFS2HGEocWiCZ/omGQCXud6RCl2yVhyeTzRdG6nSGnq1k7AksHtpagjzkQesg65/kxd3ik28ufl6iZ/RqIzvOjP0ET5PjYW03Uk32wj4yvFatP5idhv5OLJ7WoIziqgy1H34Go1h9cauRi40Rn2+PR3K/geHaAAvglsyHxhRhiCv9rPXieboqzYtrop4Wqd6K0QUbeRa0Zc2nU95yoFdtFv8NDexEE7qxfhxg0d6irARJPPwbfwc8zPM8cnZX1F/r0orwd9Hq4irg5ciwLgunOii9U55rhseWNAQb6yFjJtALi4VqQ1qWmzStmQutpY5mKUdR+92YCNA/wGAMt63Hodqa+/CYYX9+9mG3Yq9vK6nYxdCvbmqbGoxTn4msY1C+zl11xhm1+Dn3gCd7Rrj8ZNmsLhcGDz37tN9dLKTX/DZrOj5e2tTTUxvbGI1p1H4k/jMAn9d12NzetQWk/SGvGr78bi6WEvGw5AbwILT821xF66zko8fQap2flG0nOtN8n5ebWaE7Q3+Og2cEw39BRnvshSNxeoF/FNoH/fx13u7IB7unXBQw/0Q53atbBp5VJljqbrp8s56QzduE8MUeosAd7iHwK8JTwEeAV4BXgFeAV43Rd433nrTXw/elShwPvmS0Nhs9kwcey3bge8m/Ycgt1uh81mw8zdoQK8ArwCvAK8ArwCvAK8ArwCvAK81xR4r0T5X7esXopKz0PXu7ujZ59+pQZ4Bz81BKPHTxLgLSHw/vXnEnh4eMBms+HWhvXx0vPPID8+FMnBhwR4b9AhwFvCQ4BXgFeAV4BXgNd9gbdtmzZYt3KFCXi/+exj2O12DLy/jxNM3Ah4r6Rq7XoYv2avAK8ArwCvAK8ArwCvAK8ArwCvAO8NAd7w5Cz4+vlha2B4qQDeFq1ux7JNOwV4Swi8/2QkoPtdXeHp6Yn7e/fCm6+8iM/ffwt2ux2/fveVAO8NOAR4S3gI8ArwCvAK8Arwuifwjv9xHCpUKI/4yHAT8DZudCu6dGyvgokbAm+jVm0xat4aAV4BXgFeAV4BXgFeAV4BXgFeAd4bArxR6XmoVbsOlmzadcOBNywxAw6HA8FJ2QK81wB440MC4XA4MH7MN2jRtAnWLZqNdm1aweFw4Pi2NQK8//EhwFvCQ4BXgFeAV4BXgNf9gDc8OAjDX3kZY74drSyIroyzNatXx6MDH3Br4A2OT4OPrx8eGT5CgFeAV4BXgFeAV4BXgFeAV4BXgPeGAa+Pjw/2RSTdcOCd9PsclClbVnEAAd7iA+8/mYnofW93OBwOVK1yC+7p0gne3l6oUL48ti+fJ8D7Hx8CvCU8/P391W6cOrRgXYD1iEEnIzZpWSIxLwo0SGwJwWnqxcwuestJhQGvq4tjHfByMEvOdoYOrLzApcVvRLqa8LRcI6GpamhxrQNeq86fJQmd3DiyUoyliPt3pJodkelG+NessJeDL8Xe/bFZClTQiTUgIVsJnVh591Ir7D2ZnKNMrBx46WtFcYN3ObUC3djMPMRlnTESn2WNunyyptF1m7cC3YxrNqnrOiMXDrpm1M20nqzZta8uUCnCsAUwGY/MwEvHPE3nVP41BXhdBBO+OLYAXf6xDKlJibDZbPD19cXcP2ar5+Dfv6tmjer46O3hynNWFigEHy7GB+Fi3AlnCPZejD2mdoZnX1MQl5xX/rrRMZW/1+j7ml6njz33IroPft4A2Al7opRQqJ24N9qlTGKZss+Z6QdilMw+HGdk/tEEJUuOJRpZcSLJyOrgFCXrQ1KN/BWmZsupNCN8k0vZyIpWs4eEfh+H2gOxWUboWMjHQ15c0LmDbyTSOcdqQ+sUG+f4uEbHriQ2RtFNUf4+0WGUFYToUEHbEZoVncpaQtlI0hS/bO2jjBesKzoFTOVajDvhOvZGHTbCH0PBxWID7/UIBV52vpSxy1lQUci+FH0El8L3GLkYtE3JhaMbnAlYr4ZiLwFdnovHNhm5FLxDjQK86vNSxkoG+srrQdfgSeFsXnGuufm5o+O+6WYG2s2cvbet4I7HCv/OXm1up3O5cjNGhhl9rG7coNcbK/q13dMp/mnQ24SURUTIq0KwCX+dm0w6/KVIZUJcAqlFQVz1ddPF+Zry11t37qyQLaeQv9Xy79ZEuYGA4a/lxkJB/lVuIsgxooISjwUa8bWoKXT9prkGLKC5UGx29UYpC1S9fAOU1VqaAzhBMLZO1W70KXV6mhrl+iYbNpprWPc+NN18pQNeUqfrgJeuP/jaJCYjD7sDguDp5YXAhNNKDUzXWvwmJKu6l/7MgdgsZSOd15pKbflvjpyKR7nyFZQaNSRFDV2TUVvg9aRuY93VOpFvXCnXMBm7TOsuiw0b06aNDnT5+9zyvczer2zj5LcfRsNms+HVYc/iu1FfwtPTE7e1bI4vRrxpuV7TreUEeIt/CPCW8BDgFeAV4BXgFeB1L+CdNXMGqlevbpzLwoC3Vo3q+PDNV90WeH+dvRh16zfErztCBXgFeAV4BXgFeAV4BXgFeAV4BXhvGPDGZOThqeeG4pmXXrvhwBuemgsvLy8cjEgW4L1GwPtPWgx8fXzQpNGtOJ+djtXLFuP3qZNwe8tmha7XLsSfxMG/VgjwXodDgLeEhwCvAK8ArwCvAK97Ae9fG9ajfbt2euCtWQP3db/LLYH3UGwGGjRugp9mzlMwVoBXgFeAV4BXgFeAV4BXgFeAV4D3RgDvydhk1K5bH5PmLr0hwLtq6x6M+WUyGjRqjDu7dsPfJyIFeK8h8I7+7AO0a3O78fOvvfwibDYb3njxWdN6bcB9PVChfDk0alAPU8Z9I8B7DQ8B3hIeArwCvAK8ArwCvG4GvOvXwcfHBymJCZbA2+XO9rirc0e3BN52nbqieas2OBJ/WoBXgFeAV4BXgFeAV4BXgFeAV4D3hgNvTEYefpk1H97ePvht9qJiAe9rH3+Nnv0fuirwTp67BGMmTMWzLw1H+zs7w8fHF02at8DDjz+FF15/G+GpufIRDdcYeF8d9gw8PDwQE3rCeIxZv/6AXnd3RaMG9fD95x9gx4r56NSuDV555nFcSApDi6aN4D9rkgDvNTwEeEt4+Pv7q803eCMIVoSoCbeOUkDomhFZoXCMvsiw+lD3rBRr7DVNKqQxA10MF5xRJhTtYoYNYsWZOHhTLKuGa7zpGv8wddrwize8scJeHo6bVjEDrzMcEvbHZBmhMMsbqemartGGQHsYcFiBBkeN/xp46cRq1VQt+iqN1HSIyxcfNK42UlOaFpFGV5lFaFRkRhKLwo83W7FqhsEXxHwDh+KKqTEEhRYCB6wRktLIhzWW1AKvFeiaUJf8Lj526RbAZPFtWvTS81qQj3Z33IHu3e/BuYJ8ZTy88nf88t1XKFvGT0Uk1gxAaQygG/fJeM4Rhr4etFjk7xn6nuSL0E3haUam7Y9B9XoN8fK3kzBtf4wCuhxrKc5O3R/jUngjtRkHYo3Qpmq8sdrCowlKlh5PNLIiKMkIbarGG6ttDEtVsjk8zciOiHQlyqYWGf92R6kbXFZj4dWAl27K8fH8WgMvbx5pVVjwRpC6xo+ZuQVG+Fyra8CmFCQsVtCSw8Y8lxuG8CLEqglkZpKy3jFtOlk1aqMonBCsXs983aVDXF1THtqUxEV8MP1trjbs4Q3ryHirbE7RDaeYQFyKPOgMbfoYtlttiha0Vc2JLc4ct44CumF71NDfzZusKcDLNtToZ/iZ1t2F33RhulmCvk4MaLRNjDQIapniNknVze2uNkjmj2/1t7C/pyiNwqyiQ29ddHDu6u+7FlB7eb1Ak28dF4G3SLBGk2cNbbpx2dVmf0U6X1bnhI/n/NqhUd6XOdbJy9GAMkUqHRhrAJnPM3QzRPu86E0VHMzI7+LrVNaoSom2/nbhZqv8PO01rNbi6hrTCnR1qKu7EYvX5rRuO5WWi99+n4P6DW/F4888j53kLlq+1qJrufmb96NqjZqo37gpypQrh98WrzUa4XIUXrTjMOo0aITmrdvirc9HY+Li1dgUFGt6fFqv8tpfWZMRS+A3luk23V2tIV29SYiPH5b149kCdr0V9/1r0VQtI6HQum3RrCnw9PREbkaK6XF3bt2Eoc8OQc2aNdGkcSOcz83CvvXLlFqLzvMCvMU/BHhLeAjwCvAK8ArwCvC6H/C+9OILmDxxoiXwXkiNgt1ux/4Ny90GeMfOWYY6jVug64OPY/zmYwK8ArwCvAK8ArwCvAK8ArwCvAK8pQp4T6XlIjT5NF5+811UqFgJAx97CuXKV0DvAQ+j8z33Fgq8vy1eg/IVKsLTywvlKlRA+YqV0LVXXxPw+u8KRMMmzfHGZ6Mv18BkzSfAe32B9+4unTB82LP6O4ZJNi75A73u7irAe40PAd4SHgK8ArwCvAK8ArzuB7x333UXxv7wgxZ4q1SuhOefeKTUAu+JhAz8sWwNnnv7Q9zR5W6Uq1ARL42eqACsAK8ArwCvAK8ArwCvAK8ArwCvAG9pAt4rWbB2K+rUb4Bffp+Hb3+biYZNmqFO/YYY9es0Yx03evJsOBwOPPHSG2jQpBm8vL3R7b770bBpc6w4EGzg7ry/dqFxi1YY/tFXzhpYgPc/A94G9eoi9NAul4H3zRefw+AH+wnwXuNDgLeEhwCvAK8ArwCvAK/7Ae+bb7yOb0ePtgTeV54fApvNhheefuw/B94/Zs/G4aNHTcAbk5qJJSvX4PURH6FTt7vhcDjQ/s4ueHL4O/ju90VYsCPABLACvAK8ArwCvAK8ArwCvAK8ArwCvKUReGmdeGWNNXnBn2jbsTM63tUDT770OipWroJf5v+JvyMzsDU0GUt3H8PYWYvR5s6uuKVqNVSsfAt8/cqgTLlyePn9z9QaWID3PwHe07Eh8PXxwT/psS7hbtMmjVGvTi1s8p8jwHuNDwHeEh4CvAK8ArwCvAK87ge8y/yXonevXoUCb41qVWG32zFl7Kj//DN4586di7p16+LWRo1QsWJF9OhxL+7s1Amdu90Fm82Gzl27Yfi7H2Dm4hU4Gp1S6GfwCvAK8ArwCvAK8ArwCvAK8ArwCvC6I/BeyQff/Qy/smUxd+Nu1ljcGV8/P9hsNjgcDmwPSzTXwAK81x14j+/Zis4d2+H2li1cAt6o0CA8MfhRLJg6Xq2zBHivySHAW8LD39+fLTzVTr+0c7GpmNB+rfCi42JiiCUcaMGEL2wp3rCCwRJ7+YSjTILXqIunBfbySUXXqZMWvzGZeUpo0Uyxl4NvKAv9vEuOlDQ6CNYBL+3+SSH1SPxpHIzLMrI/1hneaZR3ildCvo+C8f4Ya9A9FHcah+OdoaBBn+/RBPVv4X83PSd88qTnmIM7fW102GEFuhx1zYjrXIjwrqf0/eVqB1S+MLcCXb6QNk/ILmKHiwtIPeIyPE2PJykcdC+jLgUUHfBqwhDGcnziYELHI9aV2RJ0zxYo487Zs2eRkZEBDw8P5OTkqCiSHIH+992L21s2x4XEMDWWndr1AKQs4FlHc/peiM3Mw+JV69HitlaYcyQek7Yew8hJ89GyYze889t8TNwZjqn7Y0xQ++vuKCMTWFTQjVEy/YAzMw/GGvmdRYXbOCWzDztDQXfukXjMD0gwsjgwUQkF3uUnkoysDEpWsjo4xQjF3nUhKdgQmmpkU1iaki3hzmw7la5ke4QztEjgRYGKv1lK6LhMx0YOvnw8VDe4nOEbXOFpzkSk5ymhhQaf4+KyzhgpynjoajgouxqrgocWOOlsTOUFqDJucjDTjZV0zFCQNckyRSu86TikKWqsulRnp1tuwl2Oi+M5G3eUcdmigLoYH4RLMUediTqsJuKAM6f2sex1JpyFfl/EfmciD6mJPmKEw/PFuOPOmIBXd2MFHaedc47pJgi67uXnnLxWCqbkZeNcfq4z7OYGLQBaQlgR4ItiF/+aArfkObG5kK/JaVxFVm3OOlN8ZL0KulpFOc/stXEZGzmI03Dsp7/DOR4Vt+7hsMZvHKBRNuXIv+vAV7dO5c+rOFDP/26XX0OXrxX2OlqAVZGiu450r7fu/aPDMyWZ1vMHWyuqz5GcD3YurUCXo65pM0HzvrNCXV470Tmf3nwTm5mn3KjDaz09lIUAACAASURBVGy6RuI1MF2HUeDdcipNycAhL6B8xUrYytZ42yPSlcegde3h+NPK7+Yb8hR4KVAXF3hpbcnry3QW12tN54YNv06Va9G0yUjev3wTRdlYd9aWpg3mf9ca034ZC29vb/w4ZjSpzwp/jL69euLuTh3g5eWF2jWqY+nUn9XNXDLvC/AW/xDgLeEhwCvAK8ArwCvA637Ae/bsWVStWhUjR440AW+NatXg6+t7Q4B3677DsNlsqHhLVcw5Em+E3kUrwCvAK8ArwCvAK8ArwCvAK8ArwCvAm4atp9KNCPD+d8CbG38K3t5emDrhZ1afmR8jPz0JVatUwcTvvsDF+JPodVcXrJ49SYD3OhwCvCU8BHgFeAV4BXgFeN0TeGvWrImwsDDlb33gvp6w2Wx4//WXbwjwxmbm4bGnn0HlajUEeAV4BXgFeAV4BXgFeAV4BXgFeP+ngbdzj94YPPSVIgPvltBkAd7rCLz/pMdh6vixKFOmDGZMnqAF3vBjR+Dr64t186Y7nYzirgDvNTsEeEt4CPAK8ArwCvAK8Lof8M6bNw9169bF2bNnlb912NODUa5sGZw6uOOGAe+Ahx9Br8eeE+AV4BXgFeAV4BXgFeAV4BXgFeD9nwbeylWroVW7jkUC3rH/twQODw+MmTpHgPc6Au8/6XFY/6c/evfsgTatb8ebw1+2fIyG9evhs3deFeC9zocAbwkPAV4BXgFeAV4BXvcC3gkTJqBs2bL4/PPPTcB7d+c7YbfbLzfmuQHAu2DFGlSuUgUjJ80X4BXgFeAV4BXgFeAV4BXgFeAV4P2fBl5PLy94eftg08kEl4H3/e/Go1rNWvD28cHkxWsEeK8j8F5Zv3z12ceoU7sW7u/bx/QYWQnR8PHxQdzh7QK81/kQ4C3h4e/vry5C405oclxNLA17g9Ov8Z+zWuRqOrdfSIlSoixyi9QRmiCSRXfP87lZ1hMRm4z44kDX4ZN2k7XCXg6+FHvjs9QJhw7W0Rnq5MM7fFrhL58MKF4WBX+tsPdoQjYC4k8boZMSx1gKDjwK2rLQiTQgIVuJFeIeZ2BtBbpByTkIJuHni4IGB3cr1KWgy1HXjLjOpGbnK3F1YtUtnK0Wyhx1+ftcBV22gLRaGHIQoEU/77Ruibbx6rXON34sEZeHgi4PhVz2NfJzpmLbYgzSFt58YU6KAlpk5p9Vx5Mfx4zGu2++ZpzLC8nhRux2O/r0uPvfcTRcgwXs3JHzzwGIFgV8cUbfT0HJORjy4qsY/t5HCrjOPBiLyfuijVDQ5ZmwR82UfdFG+GNSnJ0XEG9kvilOqJ1/VM0CkoWBaijoLjmmhgLvsuNJRij2Lj+RhBVBzvwZlKxk5UlnVrOsCU4xwmF4fWiqkY1hzmwKT1NCC4YdEWp2RWUY4ZttB2OzjPBiJTAx24jVGHq1jTGrMTQsVZ23ItLV0DlOF/ozprmQhP9uq7kwOEWdB+i/88egz4OP9cmnneFjNr2OaFf6HM1YrMMIHYLpUMz8mFffvDt3hneGZ0U/HU/4pjsFa03xpYzDbK2o3GxgWqcGGlEg2JQAFufXFLTVFHNmxCXPS3ujQ7gaFzfe9PNM4TczmG5o4OtbK6QygRaNiyhckK/+nAZudVDL0ac40YGfFnFdhjsOra5BnnodaTAtRxMNuplx0OK9wP5uuhbhkGq1HuA3triazNwCJVbYy8E3h0WHv3kFzhQHggsbK12G4eJslLiKtnyTxoTRLm5AuPo+L8rzsrjW+Tm32jzIOaPW0br3Gp9faY1tBbqJp9X5mtfYdO0QzGpDWl/y+nV3VCZ2R2WiYZPmePmDL5wfvaABXrpW6zlgEHz9ymDomyOwLybTVGPTOp3faETXI9QP+Oa51c1D/AYi7hVW2MtjVZNm5qmvadHqUDous/caXZtobiZS1hjJEUa2/bkIzZs1NWqsK3XSB2+/hob16xViXoVHgLf4hwBvCQ8BXgFeAV4BXgFe9wLewYMexqcfvl8o8NaoVhWNG9a/YcD79Auvov+gwQK8ArwCvAK8ArwCvAK8ArwCvAK8//PAuzsqU/1sXReBt3WHTvDw9ISXt48A7zUC3kceehDvvfm6JfBeSI6Ap4cH0uOjDODdsnIJqla5BUkhRwV4/4NDgLeEhwCvAK8ArwCvAK97AW/ve3vgp++/NQHvX0v/gM1mQ8CWVdcNeH+bNAV7DxyyBN6ZS1bBZrNh1OLNArwCvAK8ArwCvAK8ArwCvAK8ArwCvP/i7vczF2BzeKpLwPvVb7/j8x8nYfwfSwV4rwHwvvfW6/Dy9ESZMmVwcv+OQoF39fzf0bZNa+UO3g5t22D25F/wT1qsAO9/cAjwlvAQ4BXgFeAV4BXgdR/gPXQkANWrV1PO5RUYmDF+zOXP3zXG0WsLvGXLlkXDhg3h5+eHd0eMQEpGlgl4n3npNVStVl3u4BXgFeAV4BXgFeAV4BXgFeAV4BXg/Rd45205AG8fX/j6lUGP/g/hw3ETsfxgqLJeW3PkFF798EvUrt8QVavXRJ36DfHD9LkCvCUE3k4d2qNVyxaYPvFXOBwOfPHBe/gnPQ5rl87Dsb83ImjXJlxIjsDD/fvggfv7GjXWZ++/jSceeciolwR4r/8hwFvCw9/f/ypvUM3iODqA5IgmAUrUJhQEkJWmbSfVphMUe1lDNi20ZCSqUbCXLIY5PtHFkm5xzBavukmLfpC4FfZerQEbHZB58UgRMYpFKX5pYzZNwVsk/E1yxtXmbIEsfNKi4d9Lo4NbVxHXCnQ56uowgoKuDnV1Eyv/wH8FcVkzH+2EabUAZnBAF1LF/3B7VqDQwsKikDcV87QpWUZJGqRZxNXvu9rPaRs/EpRWmqqxsYWOJWzhTM85L0iujBdzFyxC48aNlHNOcdZmsyEz7OjlcZI9f6WhAHs9zueeNsIX+1feZ3d26oyfF63Dgl0n0P+J53BL9Zq4d+BgvPzpt7jngUGo3/Q2tO7aA0++8xlmHIxVQoH3l12RluEN2GgjtT8OxymhGGsFrjz+xxOLkCQX49rjLS1C6OMvO6FmBYmCxKShG2/qRhu6bQhNxebwNCPbItKVXOny/Hek2qiNN2ujEKxrcMmR2GrjjTd1043T16IhKH/OtLEnPQe8IQo9dxTKd0VlKI/Hn5cVBF/GYGd40als9GkKKhVJWNgcYRX+ESzKHEGQxwQExcVfi00/08afVfO11Ch1bcgaSyqwqmsGbIrz5gMFZnlDNF0UiGabbfS/g+oaDNO5kDcVtVrPFgl4OcpY4VDxNhB0QKaDW/q+yzXFCQB8TaMCgfpzrkKeJegW5DOAY+9zMofqNzmK0qCQRGmwmGwZ089Z1TasvtHVNvT86IBX19yKr2Gt1rMm8NXcpKCALwNAHf5avWd0jdp0mwQ6/NVi6jXZKLG+Nq92zRUHsnXNBF393bqboXQbBnRO4+8hK8RNyc5X5lA6t/KbqGjdxudoenMUX4PQG4t4I3Da+HbbqXQ88dKbqFSlKpbsDcb73/+Gu/s9CG8fX7TtfDcGDRuOHg8MgsPDA30HP41flqzHxrBUNGzSDJMXr8a+mExTbUtrVL4pTv8e+ncWt5Eajw58/9tm35r1CKmV+vXpgxX+S3DuTA5GvvceXn35RXz60Qew2+2w2Wzw9PDAuG++QOcO7Y2ac+e6FahYoTziDm0p8saxAG/xDwHeEh4CvAK8ArwCvAK87gO8hwKP4daGDQsF3ugTRy7fwXtlnLzGwNunbz+MmrYA60NSsT4kFT/OX412d92LB595CY+88AZGTPgDc4/EY+6ReAFeAV4BXgFeAV4BXgFeAV4BXgFeAd5/gXfjyQR4eHpi+aFT+CssDX+FpWFDcDK+nDIX/R57Bs+8/SEW7j6h/O+su3v3w4+zFgrwlhB4mzVtgp3bt+DcmRysXO4PPz8/PPfMEPj4+MBms8HhcMBut8PhcCBw5yb8kxaDLh3bY8a4UcX6n0ECvMU/BHhLeAjwCvAK8ArwCvC6D/CePlMAu92OalWr4lxeNlo0b45nn3wcdWvXxj3dusDL0/O6Ae/jTz6FkWMnG8C7PiQVq04mG7mCuwK8ArwCvAK8ArwCvAK8ArwCvAK8ArxO4N12Kh339B2AB4e8YADvX2FpynqN4u7GsFT0fWgwRk2YIcBbAuD9aez3qFChAjauW2uM2RvWrMT5vNPYvGEN7HY7Fv4+Bf5zZqJSxQqw2+1o2uhW3NqgfrE/+kmAt/iHAG8JDwFeAV4BXgFeAV73Ad4TIWF49pkh8PX1xYD+/dGsaRN06tAeNpsNfXr2gM1mu27A+8rw1zH8s+8EeAV4BXgFeAV4BXgFeAV4BXgFeAV4iwi8X/w6AzXq1MOa43EuAe+gIUPx0ZjxArzFBN6+9/VG2zatcSLwiOXa5JP33kLXTh2NdUaHO9pg5oQf8U9ajADvDTgEeEt4CPAK8ArwCvAK8LoP8Ha/9140b94MPj4+eGTQw3ji8cfg6+ODju3a4p/MJHh5emLR9N+uC/B++MlnGPLmBwrwTlr9twCvAK8ArwCvAK8ArwCvAK8ArwCvAO9VgHfbqXQ8+PQwPPzcK1cF3lWBMbilajW89dk3ArzFBN4KFcoj8NBB7drkqcGD8MWH75Em3s66U4D3vz8EeEt4+Pv76zsLU5yNOqwm8qAzEftZDliHPgbtVMwvoPiTRswL58I7w5sXx6zrMF0c0+JBt0DiizHakZYNFtoutGRys/qv1xx8+SBpNUnxiYp2y4zNVLGRdgU1dR/X4C+d3IqCvwoE66JBYvo13WPofjeNuau7M6EpuUqsQJejLj3HMRl5iMs6Y8SqWE/OPoPU7HwjvPOr1SSYlWe9kOWQq1usaidIupjkHaEp6PKCwdUO6RR0GZYqiMuvb9phPJmFfs30c3SMKAxvXYlF4Z0ea93RnJ0f5TwySKVjhFVH6C5du2Lzli348aef8OqrryI0NBQDHugPLy8vfDv6azgcDnS4oy3+SY83nXP6vDjM04U5/91XFn6jxoyFX5myGPzMMPR76BE0btYCdrsdK4+cwpZTaQrwzjwYq4QC7/hdkUp+3ukM/b7J+6Lx+8FYIwuPJij5MyjZCL2TeG1IipI1wc7Q7+NZGaSGPv4KBqvLSSjiLjmmZnGgMxSkFwYmYMFRZ+YHxKs5mmBkAQt9DPq7OCjT5/gn+3usIHhdSAr+Cks1siU8Tcn2iHQjHEFpdpDwr9GCZ3d0ppK9Mc7sj82yDIVmjtAUXPnvppBN/86/wlKVc8LBnb63Zx2KNbL0WKIS+r7bEZmuhHbW5kUanY/4RiKdl3VzDp3zeeFKNxX52oF+ja85KK7QMYHPJeqGoAbF8nKUKChGESwnA+dPpxlRsTdejbIByDfzyLjP5wsdsro6XyibgkV5DLpZqLtJwWLNmpmkbtDReTc7zfWbFNgmoxUcFRdu+ftEhdsCa6wl7zW+vtGtfa7JhjadlzmAK6CbpUbZrFCRVakx2OuorosSrKO871lt4+pGgOZ9oqwJ+N9N3gv8NdUBrw51rda6ps2p3AJn2OPzdbEl/mowWPeecRV/TWhKNsOKhr8WEHwNIFW3cVIU2HY1/DGtEJe/NlYbBBm5KhTqEFd3c5SuVqb1Ma/3aJ3Ia1S6ob0vJlOJArxk/bHuWDQqVLoF4+etUNZV2yPSlTVMp+694OXlhXvvfxAH47JMdS+t06NZjU//Vjrn83NH53zd5gv/mg57Xb1ZiV7f/L1A5wH+frIav/kaxH/xItzbo4epdj2Xl22Mg/4L5uC25k2VNYGy4UtvTIwJdPkGRwHe4h8CvCU8BHgFeAV4BXgFeN0HeOvWrYvNW7agU6dOaNCgAb797juUK1fO6AI79OknnUXgNQbelOx8+G/eDR9fX3h6esHXzw9NW7VG2853CfAK8ArwCvAK8ArwCvAK8ArwCvAK8F4FeIe+/SE8PDxQvmJFLfD26PcgBj7xDHafShbgLQbwPvvMEPzy809a4G3RvBlW/DFNgLcUHQK8JTwEeAV4BXgFeAV43QN4T+fmwW63o169eujTpw8Kzp7FV19/DW9vbzRu3Ag2mw0JIUevG/DuORyI54e/BU9PT9Sp1wCvvPsBBj49DO+MGifAK8ArwCvAK8ArwCvAK8ArwCvAK8B7FeDdGpYCu8OBtp26aYG3SvUaWLX3mLF2EOB1HXjDw0LhcDgQGR5qCbyffzQSTz/xmGlNIMB7Yw8B3hIeArwCvAK8ArwCvO4BvMdPBqNe/foICQ1F2bJlMX/BAixesgQ9e96L5IRY2Gw2pIQdv27AO2veQviVKYvPxvyMVm3b4d6+D6Bs+Qr4/NcZArwCvAK8ArwCvAK8ArwCvAK8ArwCvFcB3u0R6ejW+368NPJzE/BuC0vCyO/Go+cDD6NCpcrYE5EiwFsM4O3Vqye++fqrQmvXc3nZOLL3b/j4+CAiKECAt5QdArwlPAR4BXgFeAV4BXjdA3i//2EsataqhV8nTIDD4UB8QgL27d+P6tWq4Vx+Lmw2G14Z+sx1A9641CyM+nkSGjRqAofDgUeeeg6/LlpjNJ8S4BXgFeAV4BXgFeAV4BXgFeAV4BXg1QNvrwcfQaPmt5mA9+0vvoPD4YDd4YDdbsfE+csFeIsAvInxcejbpw8aNKhvWbtu2bgeVatWwbjvRuF8dpoAbyk7BHhLePj7+zOA5VCrSfheZ8L2qKFf4z9HYTjqiDMMl62w92L8SbWrMe9OTJGHQlFqtApJdLHEF0R0Ec06O1thrwl8C84ooYMPnQT5goIuUIoyuVlNZnxCo926Y1joxEALySiGv3ziC091hhenoRbhSHw9omAt+d38OdLnz/+2iPQ8I1EZanQFtStd0PlkyhevVhMd/UzWqy089d1waSHDCj0yKfICUQXddMvCRiliTMUKKU5YgasHXgvsNYV+HyvEXURc7fhBgTojXh0zaAHFxwiLookXTqaiNq8A/QcMwCOPDkaffv1Q+ZZbkJVXgB49e2Lke+/iXF42vvjsU9jtdtzf977LQKJ09T6t/G5eFND3Fl+AXdkA2nogEFWq10Sne/tg5NiJ+CssVUHERYEJRiiIXUaxOCPTD8RY5v8OxSmZFxBvhKObFequD01VsoFkfYgaCptFgWGKpfQccPBTgJcB9fwAZ+jfOS9APXdzA9TQ76MQzB+f/m7+vJadSDJiwt+TznD8peeSA6lVNrKoX09Tsincmc0sm8KcoY+xgb3G9PnS13BNcApWnkw2Qs/BMvb+5a8Hff/STQcO8/S9wJ8XRW8O1kcTso3w4tEKf4uy4egq/vJ1BR0H6HzEcc7Vz8MzwZGCvQzMFOy1mFf43MLhi20eWoZv2JkAzZWwx3D18flcci1uRNACL70pgb0e9LUi6wP+ml4bYGLAq0FdK+DlUbDujDUQaIGXIrfp/Uo3t/mGhAXoZiXrEdfq/aR9z7JNAavahm30KpsCWdb1jGlT32IjOr9AfR1NWEfwhtczVohUlOjwtzgQbNokoDHhr2tAys+X1cZIUa4xq+uNX3M6ZHU9Z4uQwq9nfk3T86+8hrkFloDI616OuFablglZZxCX6YwV6EZn5Cn1Hq8T6TzMN2iPxJ82ciA2SwndfKbYuzPycu57aDDuuLMrnn39XeyNycQv85bBbrejVt366ND1Hvj4+GL64lXG+oDfsETXADrgpeeKz/M6gHX1WtRt5rh6s5JpU67grBH+vldvSHKO2Xv37EHz5s3wyccfmW5QujJWfzjiHfh4e2P25F+cNxYlhSm5GHfCiAq6AbgUdcgZ042MTu8S4C3+IcBbwkOAV4BXgFeAV4DXPYB3xu//h959+sBms6HXffdh2849qFq1qlFwTprwC2w2m7PgvMbA26N3H/QbPETBNQFeAV4BXgFeAV4BXgFeAV4BXgFeAd6iAe+6gAh4eXnDx9cXi7bux6zVW1C2fAXsDE/Goi37MHHBCmV9IMBrDbyLFy6Er68vpk2ZUuj/QL0yVk+b+CueeOxR9X+OCvCWqkOAt4RHUYD3dOBWhG7xF+AV4BXgFeAV4L0BwHslx4JDkZVXgKMnglH5llsQdvK4UXT6+Pigdu3a1xx4+w14CLc2bmLCOwFeAV4BXgFeAV4BXgFeAV4BXgFeAd6iAe/OyAy89vHXeGDwU6hVtz58/fzw3ldjLNcHArxm4N2+dSuefOIJeHp6Yv26dZYfMXg+JwNrli/BZx+NhLe3Nx7q30+At5QeArwlPIoCvD98+CZsNhsG9ekhwCvAK8ArwCvAe4OA98r4EJ2QjJo1a+HVl18yik4PDw9Urlz5mgPvp6PG4LGnnxXgFeAV4BXgFeAV4BXgFeAV4BXgFeC9BsC7MzLD6D2weNsB7fpAgNcJvCuWL0efPn3QqFEj/DhuHHKzs/8duwsH3vfefgMVK1RAxYoVYLfbcUvlSgK8pfQQ4C3h4e/vj4sntzsTtM06J7df/tBvux1nj23GxZM7jFwK/ltN6C5nKPZy8I085Az/gGqKvbHH1cQHOZMQokS5SE2NNJzIY9nUIv0qjS2UBkpsgWfVyIItkOggxSdgOiHygdAKe9Ny8pVmXbyRl9UkyAs9q0mQN2rj0MmbtVk1buMFqavhDd9cjdXjRbDQ58th26pI5oUyX2xYTZ58UqSvL19cKohLJrq8qywYLRFX1/yGNQy0BF2OutpmIi4WNTrg1TXN0aZ4oGtZNKXxojxRiWXRxItrcs75Il7XfLGwwuT5F15Av/v7K0hcu1YtDBs6FOcK8k3vCx0g04Yn/L18MjkHP0ycgYGDnzShFW1MpYNOq+ZiugZiCwMTFNBdEZSkhMIdfU4cFCkM6sJh0goN14WkKH83xdFlx5OU0CZoFBAXsfOgBV4Xwx+DwiM/z/R58MZw9Pnzc06BlIL36iJE2+iOhMMzbXJHYZbDf3HP+R9H4ozMPqyGAi/9dw689D1P3yOrg1MUvObFHS0IaTHHwZc2etE2Y2NzNN3I1W1GmoCXjAt07NHhmf6/UuZbFl+88aP1nKNuuv+TleSMqZmnpmmVss5jP2dqhOVKrsPvVkCX32xAG2YVF3hzWWjDtcKxlzd90mGUq02ecvPZzQ4uYu91abKmaTCrros0wFvsTQgOt1brIs26RVfPmDYJnI0Mz+dmGjE1kCbnhF/fdF3KxwWr5lmFNdC61lEatbmIv642Y+P4y1FUqevY2l3bnM3FuNrczLSJYnGNmcK/1yoaxNWtYa1Al6OuqZHa6TNGdM1CaS2rQ11er9I6kd+URFGVAy+drw/FnVZCoZY2keWhawDatO1w/GnLhqzBKa4Dr26edxV4TQ0QXb2uKOIWd+ONzUF97rsPLVq0wO+//67dVD6fnYbvR3+Ntq1vx3NPPoa0iBM4kxSJP+f/H2uqdlJNbKARxaoiD+HSqX3OUO8K3YVLwTuMCPAW/xDgLeFRVOBdOXkM9i6e8u/3C/AK8ArwCvAK8N4o4G3XvgOqVKmC5cuWGcW23W7Hp598cs2B96NR36P1HR0EeAV4BXgFeAV4BXgFeAV4BXgFeAV4BXj/c+B9bfhwDHr4Ycs5iI5Xa5cvgaenJ95+fbhpbBTgLb2HAG8Jj6ICrxoBXgFeAV4BXgHeGwG8ccmpGDDwIZSvcPm/Go0bOxbnzp5FvXr14OnpCQ+HA889//w1Ad5dJyJQr+Gt+GHiDAFeAV4BXgFeAV4BXgFeAV4BXgFeAV4B3v8UeD/99BN0794dBfn5LgHvy8OexysvDsX57DQBXjc6BHhLeAjwCvAK8ArwCvC6H/C+N/IDlC1bFmXKlIHNZkNSYiK6deuG9u3a4f5+/eBwOPDue+9dE+Bt0KgxHhz8BE4m5wjwCvAK8ArwCvAK8ArwCvAK8ArwCvAK8P5nwPvtt6PRtGlTJCbEa+cgOl717d0Lq/wXCfC62SHAW8JDgFeAV4BXgFeA1/2Ad7H/CthsNnh4eGDMmDHGxzPY7XZ4eHigfv36Jf6Ihi+++Q5Dnh+GDp27okzZsgK8ArwCvAK8ArwCvAK8ArwCvAK8ArwCvP8Z8I4bOxZ2ux3Dhg296hxEx6syZcrg6P5dArxudgjwlvDw9/fHhcNrnTm0Rs2Rtc4ErFdy8dgmZxgGXwr525mw3WrohUE7D/ILyAJ7L4PvMWco9sYH4WJCsJELiWFqkk85QzGIL5asFkdsgaQusK+2QDpjhA5EfECjC16+oLDqTnu1zqMUf60my2QGlLwLqRUE88kzhocAKZ98aJSCtBBovRIdJvMoP0sen/9u+hzjMtVYTZCJ7NzpJkwr0OWoywseumhzGXHPFijvNR3iKsW0qYO5RXGdna4WBaZiuzjAa90hWlfUFAVuXSqMTN2oeaFEOp2bNn7IebDY9LkMvM4CuijAyzvNrt2wEQ6HA0uXLTfGjrwz+Zg2Yya8vb3x0EMPm95rdIxIzVFDr4eRo35AjVq10b1Pf7z49vsYMvwdfPTDBOyMzMDWU+lKKIiuD3VmbXCKEivEW3kyGSuDSNjXKJCtDVFDAZZC7eZwNfT5buOJIGFfoz/HMZj+bgrNHCX9jycZ4ZBqBY8LjiZgfoAzJvwlmXPEtegwuCj4S/8eiqzLixAKyP7HE5W4irMUVedqzskfh+MswxGXfk13LunvXhyYqIT+nfwaoO/JogBvUHKOkZCUXCN845LOfTGmec05X/O5nc77fFygY4ZuM9J1PCtQQ+cnDrzKfEQhLU0N2VzjgOUyzprgi85rqS6GAazueWmibBbqnocCugwbyVrUNAfl5TjDb0Sgr4eCvTwUf89aFtt83ULfFxy+1PUPQSkNIhUX3f5ngVd7w4pzzcevReW9wF5v5TXV3LDC8dRV7OXg5Gr0+EvqJwuUMoHvGWvw1QGpFn81EKyN1WOYNk4KtNdSSWOqUS1AN0vzehf3ZiVdjcpvxlFqTVIX8pt9wlOdoXNtpbvL1AAAIABJREFUSIoKvHTT9URSDgITs40ExJ9WQqGWwi9H3CMkxxKzldA1QGhKrhId8MZlnTFSXOCl14rp+tBtgJR0c43chDR/7hz4+vrilVdeIV+3qHPz84x1w5L5c9ClY3tjfOU3/VEvUlwp9hguRR125tReNeSGxovHNyu5cHSDEQHe4h8CvCU8BHgFeAV4BXgFeN0PeN946y04HA7k5Bew8aMAnTt3gc1mKxbwjhn/GyrdUgWzV20yFp4UogR4BXgFeAV4BXgFeAV4BXgFeAV4BXgFeK838Hp5ecFms6Fp06ZFAt5uXbtg4czJArxueAjwlvAQ4BXgFeAV4BXgdT/gveOOdujXv78JeB8eNAgeHh5YuHhJkYH3cEgUKlaqhNmrNisLTwFeAV4BXgFeAV4BXgFeAV4BXgFeAV4B3v8KeDeuXwu73Q6Hw8G+rgfe5YsXoEO7dsr4KsDrPocAbwkPAV4BXgFeAV4B3tIPvB06dkTrNm1w9z33IDMnFw6HAzabDaPHjFHGj6ZNm6LtHXcgN9+8GLsa8D729LN47Z0RpoWnAK8ArwCvAK8ArwCvAK8ArwDv/7N339FRVWsbwGcmPQQIoSNFQYr0YkP02q71WlHs9WLv14b1WlCx65UPe29IQBFRFEE6gnQILYQaIARIQhICV9G1nu8PLzPvfk/2zpmZQECevdaz1veZMJlyzj7v/u1z5yXwEngJvHsLeI87tg8SEhJw7733RgW8rVq2xPnnnE3g3U8HgTfOQeAl8BJ4CbwE3n0beAuLtyElJQUDnx6EellZePu99xEKhTBm7I+eO3jbtmuHQCAQNfDectc9SK9V6887eQm8BF4CL4GXwEvgJfASeAm8BF4CL4G3hoC3du3aqFOnDs4771wUFhRg/ry5TuCtKNuGRo0aIj09HUcdeQSBdz8dBN44R3Z2Nn6bOiycX6cMNfLb9OxIZo40YmDvonFG5MHv6TCYOz0SG/bmzcQfK3+JRJ5oq2bbsVeDrzx51y/Brg3LIrFhrwJfT7Ek0MpT0DthRxTOAuNcne6dxZLjYqrx1yiWRFdsz4VVxNO91HKR3ajQ03XRNZBYx0BjE1n1xdoJyiLy92xom6+erwdxxeuO6qIoipnq6CDqG3E15BoL5hIVsQjUixUr6G42FzKeBaqlo7kHePNF/C94YodbWxQu6+fie6EUyzxgLpQqO/dzlizDscceh/bt2yMQCCAlJQWBQAChUAiXX3EFtu8wMTgQCKBly1bYXFrhOU9dBfAX341Ht56HY3lhmafw/HlNcThTVxcZmbRyazgSSzUEj1uxORwNsH4zTsWAW/G3J6rI5zh5lZkpjsjfm5C3xYh8Hjbs1eArcTR74UYMW7AhnKEqEjY/m2dGQqeEWg2RLtx04a/E5c/mm5EAK5+/hlr9Ws1UDrpVo3flqKsB3MBw9drk69a/a3udX6jXJxHX2JzIKTBAV25+/LC80Dh+pq0uMmLrmK27ZssFqN7QtIGuRl09L8hrmqwPtpSaHbMldujrmG1jUm9Oeq5jEo7UBqQVePXGuvN65BdS1TXOhae26I1Q4znar6G+43l8+RyLzIj3zoN1xvtc5i+6xjDwt8IKvnoTs0JEHye22teDVI64IE0+fs0Cb769/vGJvdFtTMsbVDYaMYHXZ92iNmlivWHFXLNE5hkn3Kr5qbqBV0eDViz463dDwnUs65s/3HGcKzUJvD5vSLKtOwu2udea8nqn14ISPeU1U2+SLi+MJBrglddrib3zN2zzbNjujv49+RgSdHMKzBpAPsflhe6NXVnz2675rhuS9E1J7g01fzcoeWsAxyZvaRGuvfIKJIRCSE9PQ1pqKjp1PAwVxYXWuffSfhfghmsuj6wZhfX8vn6pmXULwzFuKlw9B3/kzYhEmtaSSfh9wY/hGDdJzh6N32Z8FQ6BN/ZB4I1zEHgJvAReAi+Bd98E3q9Gfo36DRqgfv36+PCjj5CzeDH+/dhjCAQCqFu3bvh35fF1UPMW+Pspp0UNvONnLURSUjKm56wk8BJ4CbwEXgIvgZfAS+Al8BJ4CbwE3hoD3l9Li7Bk3mwUb1yHX0u34uYbrkNSUhJqpadj0MDHjbn36ssvxcknHm+uGQm8++Ug8MY5CLwEXgIvgZfAu+8B75JlyxEMhpCUlIRGjRrh9TfewFcjRyJ//XqkpKRg7LjxlQLvwYe0RoeOHaMG3uWFZbj9vgfR44ijMHXFRgIvgZfAS+Al8BJ4CbwEXgIvgZfAS+CtMeD9M3/OTXmLF+Cqyy/Fsb17IzU1FR0P64BGDRugVq10NGzQAGuWLiDw/gUGgTfOQeAl8BJ4CbwE3n0PeMsrdiItLQ21amXgmD59EEpIQEJCArp06YIFCxcZv7v72Brw4EMIBoN47KmnYwLe5YVl+OfNt6P38Sdh/MKVBF4CL4GXwEvg3ceAt2HDBujerQuBl8BL4CXwEngJvAcU8Hbt3AmNGjbEc089ic3rVmHOz5Nx7523YUPeksj8S+Dd7weBN86RnZ2N/47/MJIf3zPy68RPw/lt2jAjshmb/pLpP5ZMjGTpZDOy4VruNJHpZuTJJbFXg++auUYM7F23yIwf7FXg6ymkZGGmkcdouGY2rTIKRUeDCltDCt2UwvXl+brYkIWIbwhWsUFwZRjsF4ZtSKyjL+SxRD6e/tsF2yrC0a/NdeEzEFfFbJ4WiXvxq6K+bN4P4nqb03gvkJUvSO2L5qiaxxjnhAN4ZcOyGJuOxB65GNKRz0UtxPwCr3xfFar/t6IsElXoyHO9tGIHXn1tMP4z+P9QWrEDy/NW4e1338N119+AWrVqGef77uPx0y+ykZycHD6udbFnK2R1Mdv98CORlp6Orj0Px/V33I03h44MF6H66xt+WVsczow1ImtVxM9+XlNkZLqIhi+JyS6MnbqqKBz9GPLxJVb/vKbYaG71i4p8zvoxJRpLvJbYW1UDNlcjMhsED1tgNvWSAKox09VQzGguNseMfAy/Ddj0czSasTmi8VfDqqvp2u4MW7jBiOtvy+com8QNX7TR+Kz05/j98kh+WL45HL0JITca5DEyaeVW4ziUzVZmrTObqsiF5OKCUvtiTi1inQ1BxXVYNrEpjHFxp+HABmlVXuNcwGtgWvxNPz3XMfnv9LVRbn4ac3ixI0Vwbpo6Mdh/eh99JG6/+UbH8zWfc+zAW2qPvI7p2iTG+tYAXpkKDb6RuJpNuQDZ2bS2OoDXUxfFWAvZ6iJX3SIfb2u++bc9zQQt54AGXtv6RX3G+n2Vn6PGQVkv225CqexGFFtc+OvCXjcEy+yoFhi2IbETgj3462ik5hN0fcNzFP/OttYs1p9xNQCv56YhcROPrn2Nxmoi0QDvkoLScDTA2rDXFY3ENtBdsqkUywrLwtHPWb42feOGXAPLpuCuZqr6WDZuUHJc92PeNJPXULUONTak/jdfHtKqJU4+/jikp6WF58Ndm1aZ2Zgbjg10/0TduZHomwzFjYn6JsZdc74N57cZXxqRN0kSeGMfBN44B4GXwEvgJfASePdN4NWFetdu3ZCWloZbbr3NA7wLluaizaGHIhAIxg28u4vKD74cjatuuAVJSUkEXgIvgZfAS+DdB4C30juLCbwEXgIvgZfAS+D9CwPvnTffgKSkJNx6/T8x48fRBN6/8CDwxjkIvAReAi+Bl8C77wPvN9+OQTAYRLNmB6Ffv4tx0y23GsCblJSERo0bY01hcbUB75JNpfj823Ho3KMXgZfAS+Al8BJ4CbwEXgIvgZfAS+Al8NbIHbz/3fy/r50R8yGB9683CLxxDgIvgZfAS+Al8O77wJucnIy09HQEg0E0btwEhxxySPh8X7g0F4FAAOs2bTaO63iB9+uJP6NL95445oSTCbwEXgIvgZfAS+Al8BJ4CbwEXgIvgbdGgDccAu9fehB44xwEXgIvgZfAS+Dd94F36vQZ+NvxJ6BeVhYyMjIQDAbRtFkzTJ/xC264+RaEQiFsLauoVuC9Y8AjqF2nLpo2b0HgJfASeAm8BF4CL4GXwEvgJfASeAm8BF4C7x4bBN44R3Z2toG4v0742Mzkz8P5bXq2kV2/jIpk3vdGfl80PpLFE4z8sXRSJOIEMuB3+VQ79mrwldi7ajb+WDMvHAN7NfjasFeDr5o4jCJLTThGV2Zd/MVQLEXTgdhWAJdVmFgU68VZTviugshVnOmLSixIHE3kY9gWtJurKASNYkzBudlB1A65tovezp2qo6hc7FZsN48TD+LKRadjYelEXFdX78oXyW7QdaFuvmMhoxYrexN4dazYu86+aFILJ+M9Vt3N/1teGsmO7UbkcaHP7wcfehjBYBBpaWno0aMnUlJSEAgEUFy+A4Wlf35FQ99+FxkFryz8Vm0pN4pXXUBKUNr931597xOk18rAI8+8WOnvLY6xyJWYtUB1Ep673syc/JJwNC5rJLNF/ps5KnPX22NA9rpiIxLrJq/aGs74FVuMSAz8bmmhEQmKXy8uMOKCYImZEjo/mWfGwF6FuBJ/P5yTb8Qv8LqwVD7/UYvNjF66KZzvlhUakZCq8VS+rxJONb5LtHcdF/pY0F2tbZGdsPXxauuYPW/9NufiztUlO29zJLIbuFzQrlOLOb2JaeuYra9/nsWdj03LsioWev43McvM2K53ak41r3ebHXEAqX5MuehU2OU7Tgy2bcJGEeNx1EaiFXSrQF2NtdaIOsVTw0ZqGl3vuIDXF/ZWEVvdpY9DZx0mr8vRAK+1tjI3Hjy1w1YZR83kjNx8dtQmus4zNqPFDSl6U8AG+DsqzDWKvilFzAsaCv3gX2UAGEtc+FsdiRmQHSjsG3+rIa7HdP3tqNaQAstrFnjLwnEB77JNZmz1sqsm1jHqbBWJyboGkM9RbvKu3GK+Tv2eyPfLVQPIz0bfrCSPBb2J5lzbWlDXc/0Tc5BnfSnnOLWOkzfiSdD9E3UjviPdR/rQH2vm4Y+VsyLRNxmKGxV/XzDWyK7Zo8P57ecvzUz9IhwCb+yDwBvnIPASeAm8BF4C774PvGUVO/DRJ58iOTkZrw15A8ce9zeMmzgZxeU78PEXw5GSkoLjjj+h2oD3Xw8/hoaNm+CdL0Y6C1sCL4GXwEvgJfASeAm8BF4CL4GXwEvgJfASeOMdBN44B4GXwEvgJfASePd94N1cVIzjTzgRaWlpeOzJgcZx2euII5GVlYXC0opqAd6+l16Bw3v3wbhZi5y/R+Al8BJ4CbwEXgIvgdcOvPfccRtyF84i8BJ4CbwEXgIvgZfDxyDwxjkIvAReAi+Bl8C7bwNv/fr1EQqFEAqFkJCQ4Dk3M+tloUu37nED7w8zF6Dnkb1x4eVXeX5O4CXwEngJvAReAi+B1z/wzpg47s/GqI0aYsXC2QReAi+Bl8BL4CXwclQxCLxxDgIvgZfAS+Al8O7bwHv88cfjlltvQygUwmmnnYa6deuGj8lAIIAmTZviu3ET4gLeBwc+h3r16+OeR5604i6Bl8BL4CXwEngJvARef8B7643XIyUlBU0aN0IwGMTUcWMw7MO3ceUl/Qi8BF4CL4GXwEvg5ahkEHjjHNnZ2cbBKLv//TplKH6blh2J6hS4a9aoSOaOMWKcDBJ7Ffj+sWRSJBJ7l03BH8unRbLiZzOy06E8QVfOwh+r50SiTmYDe/NzIpGTwfol2LVxeSQFeWYKV4fjASABXZ5CykAeWXyrAlsWl7LoVMWy7lZrK47dEOy/+6pxEVdxdYmVXWddRVwsXXOjKepsRZUurFyFjoZz12LCXDxYFrQ7KszC2dVF3LModHXk9ou4InJzojga1NV3o/jtDi1B146x8nyrrsQMwQb2qo6uxrkvOrXrz0Yuojzn/o5wKnbsRFFxCbp06Yrzzj8f3bp1RzAYRFZWFtLT03HrHXeha/ceSElJQcG2inBkkasLQVkw6qK0bfsOOP/iyzxdeVepx5DYlKeK41wRXaDKLsC6cF66qTQcv4Cs47dzsauTsev3NPJJ/JWgqLFRQqTG37G5m8P5flmhkW+XbgpHA+mXORvDyV64IZyh881ImP14br6Rj0T0z2Q+m7feyBcLNoQzfOHGcEYuLjAin79E7h+Wb8aEvC3hTF1dZEQiut4IkMdFbmFZOPp4lV2k5QJnQ4kXPmXk70ksXV+83XjMVVsj0eeD6xxwRZ5HcgGat8VEXfk89GJOvhY5JxRsUx2zHddGv8iwZ4BXIaJlg9MJqVEBqYy6vsoNeY1d1Rw3Eouonzkf1wW6vuFWpsIeR50aDfC66la/sR13GnV9H4e6JnNtNIjr/O7fv+G6/rig73kIJSQgISEBbdq0wZFHHI6GDerjhuv+iV/LSyrZJLfUVs6If6fqNSvobttiPn/bTSiedYn53sn3uLLeAbuja2tZg7vAz3VjSKyprjVGTOsSnzBcHfhbHRjsBF0dB/Da1n97BXhFZD2rgVfWFctUJMDKmnWp44YIHfkY+vHl39bPywa6a7aWY13R9nB03SLfO3n8u25k0p+x69puBV2NuvLapecgue7U6yob6CrU1YZj3My3Zn44nhsCpSWpmwx/z/kpkvk/GDGAd8ZXZqYPD4fAG/sg8MY5CLwEXgIvgZfAu28C7zXXXINgMIiMjAwEg8FwUlJTkZiYiPT0WujcpWvcwPvttDkIBoM4t9/FBF4CL4GXwEvgJfASeKsBeAc+8Tjq1KmNXr16oXPnzggGg6hfvz6CwSBWLV9C4CXwEngJvAReAi+HGgTeOAeBl8BL4CXwEnj3TeCt2LETTZo0QWpqKpod1BxpaWkIBoMY9PyLSEtPx+tvv4utZRXVcgfvIYe2xdfjpxB4CbwEXgIvgZfAS+CtBuC94rJLUa9ePbRr1x49e/VCMBhEeloaGjdqFP4cCbwEXgIvgZfAS+DliAwCb5yDwEvgJfASeAm8+y7wjvrmGwSDQdSpUwcJCQlISEzE6B9+RHp6Ooa89U7MwPva+5/jkmuuw9iZCzHsh4lo0ergcDFJ4CXwEngJvAReAi+BNz7g/e/2Ujz0wIDw8yso3IxRX2Zj8bzZBF4CL4GXwEvgJfByVDIIvHGO7Oxs78EpsuuXryORoDtrFHbN+TaSeWOMmMA7zow4aeSXWP+xdLIZW8M13XRNNlzTTddWzzXy+9r5kaxbGEn+YjMbloajv7xbTjAeELI1XCveZEceT2EuC3HVdMtRVLuas8ULwTp7uomb/ML3oiqKIKMgKjNB2W9BJJ+/fq0xIa5zwVBmX7g6m6/ohh7ieCpxQa7ARn1MxgS6rkZq6/HblnwRAaKehmaxIu6qGFJdEGzBXg2+xRvD8W70VN540bOo2rkTFdu3IxgMomHDhggEAkhJSUEwGERycjJSUlNxy+13YEuZWQRLANJQJPEpKSkJiYmJSEhIQHp6Ojp16RrGIV0kyniL6kjk316jIpEqGkB2gZmt4PZbbFcVV+MMG/7qRnAu/JXN2SR6TsjbYjQXG7Os0MjoJZvCGZlTEI5udCaboGn81XBry9AFG4wYqCv+tm4gN27F5nCmrNpqRL4/GurlIkcvZORxLud2DTnymulFGFcDRHEdVvO5vN7Ja5Vs3lm4rcI4V+S5sa5ou/FaVjviXcD5a6RmA10NGnpzVV5rqwN4dS3hv7mVa/NTXjdV0zC/eFrmBlN/eFpqxtPAzG8cjc6q4/FciBsj3MZUb+rsQdCtupGa3412V3NbyyZ7lQ1tLTVZFXWZrUbz/Nx4fFUPyueoG/La6g+99hCfvZ5vTdA1I+cMF/gZoKvmVBP87HE1aq7J+IVmV+M2100puinWnsTeKsHXtcYrq94ma7o2Na61jvoz1nrTesOCvmmhsp//L7ZNXb2xq2tkG+hq1NU1gTyPXM1UzWu7eQ67G6lFbkrxXGfkvClrLbUmMtaTal1lrOMKco1IpzFu2MvPMW7mMxxI3xAobxxUNxkawLvgByO75n4XibKx32aODIfAG/sg8MY5CLwEXgIvgZfAu28C78svvYRQKIRAIIDatWujUaNGaNWqFUKhEM4862wkJiZi9NhxMQHvwOdfQqPGjdG+Y0f8OHWmURQSeAm8BF4CL4GXwEvgJfASeAm8BF4CL4GXwLs3B4E3zkHgJfASeAm8BN59E3j/u3MnGjVqhLPOOgtlFTtw57/+hVAohPT0dIRCIaSkpODRJwaiYNt2LFqxyjfwTp6/FCkpKfh67E+V/s+7CbwEXgIvgZfAS+Al8BJ4CbwEXgIvgXdvA+/3Iz5Dz66dCbwH6CDwxjkIvAReAi+Bl8C77wJvBJh2YEtxCerUqYNgMIhgMIi27dojJSUFycnJCAQCOPLo3r6A975/D8T5/S62fn8ngZfAS+Al8BJ4CbwEXgIvgZfAS+Al8O5t4G3X+hCEQiGsnDOFwHsADgJvnIPAS+Al8BJ4Cbz7B/Dm5q1EcnIyQqEEfPLFcAz/ehSuue56vPfp5+jSrRu6dOteJfBOmrcUiYmJuPPeBwi8BF4CL4GXwEvgJfASeAm8BF4CL4F3nwHeunXqoHZGLd7Be4AOAm+cIzs724RanbljIpn3vRGjq6AE3QVj8fvCcZHkjDezeEI4fyyZFIk6uQzgXTHdTLUDr5oc1i8NZ9fG5WYK8sLxAm9+JLqTrW1h6VlYyMWDo2g3inSNvzutBbjf4juauGBYLgJdRYKtE2tlhYLfyMf0uziNbsEgF6fq87B1YnYuGOxdmd0LBhW/cOsbdTfYUdcA3Xz8tmVtJL4R14Gzm3RWOiJ+LyYI9g/FnnPfir26o7Vl4VW61cAHXSztPgYzMjLQoWNHXHLZ5eHjvGDbdgQCAbRuc6iBrCu3eDPk/U+RWa8e/vP620YhvaU0kmg6QsvFinw8XWjK52AUw5vKMH5WDhau24plm8qc8KVfi9H92GdhrpPriKugl6BsQPBGMxKC563fZmTWupJwfl5TbGTqqqJwJuZtMSLx9PvlheF8u3STkVFLIpEYOzKnAF/mbAxnxCIzEom/VJGP+f2ywnB+yttiREL2nPwSI0sKSsPRn6lcwOlFiJyLJVLozSPZTfmP1XPMyLpCdlDOm2ls8urHlHOxnPf1YkhuMGqokOeDa6NE/0y+J0ZXbPX4frGgOrq1y03R0grzfXAhnAfjjShENABOglO5HeRcWOqAYGeqA20rdBwAa6Syf+vnMSw3BuyoMBflDrh1Ia6tptQ3EURTK1qzw4xf4PVuukuMUIBZ3ZvunnrNtgEfTcRj6MeXf1vXka4bSuTx5FhDuD5f+VlpDJTzh75xw4Z6unaQ85/+mbHBpWPgoAuH9e9a4nx8+9/zi7+6tnLN384527LucaJuhSPVBLzy+ccKvK4bEeQ1U9bBa4tMIF0lousPib0aYGWN6aoV9c8MxBXRf9vY5FVAbQNdjbr6+JLvq6xNjPW2WhO7Nmg91wtjDjWvh8a8KecnvXEl10tqXSW9ZdeG5UZ+X784knWLzKyZH45R/2kvkpakgVdYlWFaC8cZ/mU42dwx2DXnu3AIvLEPAm+cg8BL4CXwEngJvPsP8D4zaBCysrLQo2cvFJfvwJr1BSjYth1Nmx2EI446ukrgXbmlHANf/A/6XXLZXgfeJs0Owm33DEDnbj1x+tnn48g+x6H/rXchOSUFgUAAbdq1R5NmzbBsw1YCL4GXwEvgJfASeAm8BF4CL4GXwEvgJfAeQIPAG+cg8BJ4CbwEXgLv/gO8BQUFSEhIQFJSElJTUxEKhXDJFVciGAzi1NPPrBJ427Rth4aNGyMYDO5V4M3dtA1Nmh2E1NQ0XHrNdeh7yRVISU1FUnIyRvwwCZn1shAMhhAMBnHhpZcTeAm8BF4CL4GXwEvgJfASeAm8BF4CL4H3ABoE3jgHgZfAS+Al8BJ49x/g3bFzJ84573wEAgEEg0EEAgEEAgEkJiYiEAjggy9GOIH33AsvxpX9b0BWVn18PuLrvQK87Tp0wFXX3YTExCQEAgGcdX4/tO3QEe06dEQwGETLQ1rj0qv748hjjkMwGMQlV11D4CXwEngJvAReAi+Bl8BL4CXwEngJvATeA2gQeOMcBF4CL4GXwEvg3b+Ad/mqNWHcDYVCCASCSElNxWlnnoVAIICkpCRPEhMT0aTZQbjinzdgTu5aDH7zHfTuc+xeAd5atWohIyMDiYmJaN22HXofdwK69jgcnbp2R2a9ekhMSsIhbdri/seewtzctfwOXgIvgZfAS+Al8BJ4CbwEXgIvgZfAS+A9wAaBN86RnZ3tPXBlFo2PREOt7DCoYyDuRDNLJ0digO40M7nTI5EnYd4M/LFyZiSrZpmRJ/OaeUZkZ0VjMhALu9/zFxvdGV3Aq6HKBN6NRkzYqbz4+rWs2N3J2W/XZI2NMXQ/dhX0zq7JPgt6jay+CwgHBrv+nQ10dddvvVixgq5nAaoXnZUvLD2dvGVHY9eCQXdG9tmVec8D7zozBoxI4K0uxPWbyh43zr9lwd4/wVe8bgne+r0zsFct4OTnreYFeWy98NJLqFUrIwy8wWAQRxzVG4WlFfh0xNeRDI/k5f97CxdddgUyM+shEAigVq1aqFs3E888/xIKt1VEd85ZYivmP88egYaNGqF2nTroc9zfMDtnGZKTk8PPve9FF1dawGsI00W7tTPyljJrbN9LXFXyVIzC31LoLy8sw9JNkUjYXKIweMGGbUbmri8J55d1xUZ+XlMUzpRVW8OZuHKLkfErIvkxd7ORscsjkUj8/fJCjFkWif7ZTyu2hCP/tn6O8rUs2VRqRC6w9Oct53M930rQ2LUpLxzPRq6oP36b8ZWR/47/IJxfpww1IusUo1ZYu8A49+Xz0HgmryV6o1JuouiFmAEValFrW7BpxDUBZYeZcn9xbZi6oMDv9TW6DVQL/nrAUm6s6sQAwbEirqsmcwKs3hz2Gc8mv23D3x/iVgW5LtS11YAaC8wa0Ex1AK+7XhPvj/61StxUAAAgAElEQVSsbDWaxlIr6FaCujFFP6aEW1kf2hHXc9OIPH71cWhBXf2ZumBeYqCuHeT8oecriZtyvpOgu0FBnv6Zb/z1ibiux4j18fcI8Iq53e+m3P4JvGZs8K+PE71JasNefRPBqi2RuPBXx4a4GnLl4+u/LZ+jfv420NWoq99L+Z7Lz0J/pvJ8dm7C6uuMZQ79b/k2dbNSZI7TNiLXj561YcGKcKTL/L5hqWk28oa9dQsdwDvLjHQlaU650w2r+n3xRDPSuxyGRuCNfRB44xwEXgIvgZfAS+Ddv4B3fcEmJCcn4/XX30Dbdu0QCATQomVLLFy+EvlF5eFCUO76r9hYhKdeeAWpaWn4++lnonvPnkhMTEStWrX2OPBuLavA6oKtGPXDuDBmzZifg/oNGmL81BnOBRaBl8BL4CXwEngJvAReAi+Bl8BL4CXwEnj/+oPAG+cg8BJ4CbwEXgLvvg+8H77/LnaU/7lAG/HlVwgGgwgGg8jKykIwGETjJk2QlpaGQCCAhIQErC/ejunzl+CWO+9B85atEAgE0Kx5c9TLykIgEEDPXocjFAph0PMv7xXgdf1PMAm8BF4CL4GXwEvgJfASeAm8BF4CL4GXwHtgDwJvnIPAS+Al8BJ4Cbz7NvDuKNmCevXqISUlBf+89hqM/m4MEhMTw8ibkpKC2++6G8+9/Co++mIErr3+RqSlpeGMs89FryOOQlJSEkKhEFodcgjm567BXfc9gM+yv0QoFEK37j0JvAReAi+Bl8BL4CXw7mPA+93I4QReAi+Bl8BL4CXwHlCDwBvnyM7O9jY3s0U2J6kyEmpVVvwciQG3ZsMT88uw1UnpaqQmTmy9SDNQV35Bt5o4rKBbkGdMPkZDqS1r3c2VjCZrsrFSrMDrWHh4ijg5KUffYKOqRUAsxb7fZmzRFBeuf+daSOwZ4PWxeCgrUQ08XE07VHw37agcfj1fdL/HgTeexmoxJObH94nEHuCVDdfknJBvxoK9f4Kv+KzUwi8/bxnatD4E9TIzEQwGDeBt3aYN0tLS0bRpMzRt1gzt2rdHcnIyrr3uetxz/wAkJSXh5FNPw+TZi4zCNjExEYFgEKeddY5R/EWzKLct7nRxLxckeqFnK+41fOnmEvIrKFxFuytrYozt8VZtsS8SdOHvagwnYVg2cVtcUIocEdnETSOxbOg2N7/EyGyfkdA8d32J8ffkc9JN6OTr1jAvP1+NoLLpp77+yXNHXqN1DfDH0knh7Jr7nZlZoyKZPdqIUe+ozeFdG3PDkfOfsUFXVmRcEzQ+yfNDw6pt8Rtrs7RY47vJWhRY4MJfG9y5mrO54NF5jY4VhmOOxFjX89gDqSHQrQx1Y2qsZqnPomrap98T2wb89lITRf1uuu+Ju3RFvhr2+Z//65zGjfH4Iw/5vzFErw183vwhP2/XZ+qpAcS5rzd9bXPcVsd1P1ZkjRV1qyMuxI0GdasDeG0N1yprumabz13rLNfmv+u5+AVeW+Ne3XRNf9427HU1YNPNzFy1oq7t/MZWb+q6yAa6GnU1esv3a4uK0VhNXMs9wCuuw8451dOcUjZVU2tbOW+KNalnPekTeHdtWGbEBF7VZE24j1HLrZpjxsBeZVDSqrRjSe9yuBmBN/ZB4I1zEHgJvAReAi+Bd98H3l/LipAz9xdM/HEMnhk0CIFAwEgoFAr/370OPwLDvvwap51xJp5/6RXUr98AqzcW4otRY3Dvg49iwoy5WL21HKFQCKGEBBzargOBl8BL4CXwEngJvATefQR4fy0rxhuvvYqTTjgeQz/+gMBL4CXwEngJvATeA2IQeOMcBF4CL4GXwEvg3T+Ad3d27NyJq6++OnwH727cDQaDCAQCeOyJgdhaVoHOXbri8+Ff4oQTT0JiYiK6du+BZgc1R/eevcJ38H7wxVfo2r0nXnj5VQIvgZfAS+Al8BJ4Cbz7CPCa9SGBl8BL4CXwEngJvH/9QeCNcxB4CbwEXgIvgXf/A97duBsIBNC8RQskJSUhGAyibbt2GPzGWxgzbgKSk5OxfPU65OSuxC2334FgMIj+N92GGYuWY/XWciQkJGD4mHEY/dNUhBISMG3mLAIvgZfAS+Al8BJ4CbwEXgIvgZfAS+Al8BJ49/og8MY5CLwEXgIvgZfAu/8B75tvvYXatWsjNTX1z69aCIXQslUrDHnrHZx97nkIBoN4+LEnsKWsAlN/mYNatTLw88JlBlAmJCTgqx9+wuqt5Rj03AuoXbs2Ro8ZS+Ddx4D3jHP74qa77sNno3/Ej78swry1Wwi8BF4CL4GXwEvgJfASeAm8BF4CL4H3LzUIvHGO7Oxs/LFypiO/VEM0zspIqJ2jIhZsarH1+9r5IgvNyJNcTgD5i/H7+qXh7NqwPBI5iRSsMJFHQ44NdLeuN1DMA22ycPNbqGngLS+NJBrg9bvQiHFRUO3AW0UXV98xFpn+gNfdldmxgPAsEMsikZ+T7jRqw15d0EeDv3Ix4YRgO/7asXejAt58laqxt3Lw3ZupAoB9xQG8BvYqADfA1z5/+MHfsd98Fcbdhg0b4L/l28LHcd6q1fj3kwPRrXsPLFiaizp166JN23b4v3c/xJqicuRuLkMoIQFfjp2E3M1/otyg/7yB+g0b4bqbb8PKwpJw4SmL9LIKe/x205ZFpwbfQkeBrwt6WwEv4ffPlDsifq/YjO5kHEvk4+uC3s/C4udFuWjesmX4qziaNW+BYDCIR595HmOmzXZ2b14RY2wdoFduMRco8rXpjtbyc9NIKReEGm/kNUjPh/L8kOfi7+uXGDFqB089IuobXdCL+sPYAF6/2KgJDOBVc69xHVbXCxNJzHPHWDQrWHUtmm0YG81juP6dHxyoatHvit8NW/P9MoFJLk719dtVm/hFY3cNsMMeRz0V1d/Yg6ku1LXWeToxoK7rM/W8d/L992CEo+O7re5y1VY6JY74BV+jziuyrxUkSOu1gnydej3gqfkrPxZiBd5Yr/s24KsM+faVFMpU8ryjRVzXZl6RjmNTLpa5PeZEcZ2Rn71rQ9N1LMj33IO/JdvD0fWI31pR12hWDI7iZgD5GLL21LWifI76+cvXpl+363jyDbxi7o0deNX6Vc5rcm3pAd6IqTiBV954t3G5Wffl55hZtzASG/aumWfWitKjVs02rcplXLqOFCHwxj4IvHEOAi+Bl8BL4CXw7p/Auzvr16wMH0+nn3EmevXqhWOPPRZ/O+FEowlbMBhERu3ayKxXD7fd9wBCoRBGjp8SBt5lhWX4JXcdLrvqWrQ8+BC88sY7BN4aBt7VW/+88/ftT4chI6M2klNS0KhxEzRs1BhH9D6GwEvgtS7mDzusI55/8WUCL4GXwEvgJfASeAm8BF4CL4F3vxgE3jgHgZfAS+Al8BJ492/g3X0s9b/2mnCztYSEBKSkpCAYDKJBg4bh/3b8yacgGAziuBNPRigUwqiJ0w3gXVZYhrVF5fhg6HA0O6g5Gjdpit59+uDyK6/CjTffEj5Hn33uecyaMxdr8tcTePcC8O7OW58Mw8VXXovExEScdNqZ6H/L7QReAm+li/l27dtj+JcjCbwEXgIvgZfAS+Al8BJ4CbwE3v1iEHjjHAReAi+Bl8BL4P1rAG/O/Dm44oorcdTRR6Pl//5n/QkJCahXLwupqamo36Ah6jdogC7de+C0s85FIBBAsxYt0albd5x30aXo2vNwfDxyjFGQzli4DKO++x7X/LM/MmrXxlvvvItQKISkpCQkJibi3PPOI/DuReDd/d29dz/0GJKSkhEMBjH+lwUEXgIvv6KBwEvgJfASeAm8BF4CL4GXwLtfDwJvnIPAS+Al8BJ4Cbx/DeCV38G7fcdOzFuyDH0vvAhjxk/AmPETcdHlV6Fdh8OQmpYW/uqGQCCA5OQUND2oOYLBIILBEJKTk9H72L+hY+cu6Ny1G9LT05GVVR+vvPZ/+Obb79CpUyf8Z/BgLFqylF/RUEPAm7u5DK0OaY17Hn6Md/ASeAm8BF4CL4GXwEvgJfASeAm8BN79fhB44xzZ2dneA34P5/c18yMxoHaBGXmC6g6JBtqai7vfNywNR08IvhFXwpQGLDkxeRDGArou1HUVajoe1LUBr45f7LUtTnY4FwWuwt9W7OsicU8Ar+27QqttMeHq1m10bJYFd6kVfPWx4Llg+sVfvxDswl/jgqyAV54DGikN0BSbIZt1LCC6B7Jn8Nf+GM7nI9+TqPDXNe9Y8FdsHnQ8rAOSk5PDX+Egk5GRgWbNmiEYDKJRo0a47rrrMGrUKLzzzjuYNnUqNhcWhs99XfzZFn76XJSLAl34G8V+qRlZ3OvuwX47KPuNLqplqqVbtyrUXX/Pb2LtMG5dqKoFg+7ebSweHVDnmm8rdkbiQSd5fZIbmuWlxrxmnAPqGm2cjwV5Kiv8RZ3vxnkqN3I18MrrtV4MidfpOo/0++X7WmhsaPr7ruxorrVO1HUs8m0Le1dn+KKyHVbEiAah3e+JfdPX9jO9IeGCTlsdVOVjiPPD+t+rAlifv+cXtl2PH81r9YCviO09cT1nT51qA12Fut6O75Z6Kirg1Rvocj0QA/Cqms+5FrDV+LrOdwC/7zredXOGY85wYaDfOULXBy489Ru/GOuEWh0L1LrnP53K50IdvxuANR3jeYvX6fmMZRyft2sjwG+t6BeCXRv3VcZy04Cr/vTWmJHX4qrXqgN49blvbmhuN+ME3sgcZ9RrnjWjBF61ntqUF8nGXDMbloXjcSBpRIYfLbTir2FTa+ZXYVlzI1mtIn5G4I19EHjjHAReAi+Bl8BL4P3rA++vZSXo378/AoEAUlNT0axZMzRs2AiJiYlo1KgRlizLxfQZM3Hqqac57/gi8BJ4CbwEXgIvgZfAS+Al8BJ4CbwEXgIvgbe6B4E3zkHgJfASeAm8BN4DA3h37NyJdfn5OOaYY/DU00/j4Ycfwemnn4FQKIQnnhwYPh8IvAReAi+Bl8BL4CXwEngJvAReAi+Bl8BL4N2bg8Ab5yDwEngJvAReAu+BA7yVgdI3335rnA8EXgIvgZfAS+Al8BJ4CbwEXgIvgZfAS+Al8O7NQeCNc2RnZ6svp15cTclxxIazS2E2QYucvB6olSd5NA3SDGixwUpViGtvdhRbcVZW/fE0WYsFeP0Vgp7C32dh6FyAxgi6fhe8nqYelkXGdrWocjZD8TRZERdBK/a6G7DFjL8xNWqzL1b0OWA2XNugIs4jDZh7Mx5QrhyXqwd77eDrRV65eaQjX4PaWIoBf52NHvX8ZF0slhsLaL8wFU0TKVn4uxZ07oI+AqmxoqcLTzXWGkDqWCC6FqO25iHRNG2x4auGMC/ARgBLz3lm0yLHxpXf5p2ueJpTysfUi4nIvGnMhboZkQtdbI0kiwu8zT/8nFd6TpWbtfo8EtcHfS1xAZmtEVU0G5WxxoBmB/bazmd9TvuFFn2cy/PIDSMmFrnAwdbQzb1R7B9/bWCsN7Rdj+lCaL/1lF9I1ZjqF22doOvz2HXVYRq2ncBrmS88wOu3ntJzi+9Gt/oGD7k2KFKxrRNczdL0/GhrlrzDDfW2Wl3H57EW62aS36aNTkAs8w/F1R1XE7SaBFnX86hJJHY9FyfwVwP+2urGqmrH6riJwHVDQSz1puc6WWbfXLBd++KqB6sFeOW6Td2cIz1Hb9Yb4KsasIkb/azwW5VV6RsL/UY8BoE39kHgjXMQeAm8BF4CL4GXwEvgJfASeAm8BF4CL4GXwEvgJfASeAm8BF4Cb00NAm+cg8BL4CXwEngJvAReAi+Bl8BL4CXwEngJvAReAi+Bl8BL4CXwEnhrahB44xwEXgIvgZfAS+Al8BJ4CbwEXgIvgZfAS+Al8BJ4CbwEXgIvgZfAW1ODwBvnIPASeAm8BF4CL4GXwEvgJfASeAm8BF4CL4GXwEvgJfASeAm8BN6aGgTeOEd2drYdTqOKBlhXbDirTl4Dau2Y4sEbA259QohY9P1avMmOIlF1ufVbnOlFbyUL2zAUxhjb4loXxxbQrbKjss/FqX2BYy/89gbwuhYovoHXs9CwIYZa9NuwtwrwdS9WZOQxqhYWrsVKyWaRTUas2Fu0UZ1zEnujiAsznfGJyxbs9RQXTvz1F9fjOxHaib8qvjen7DBlHFN7GngdizZPwS8WTS78NYp7haW6WLZFF/TyZ7qothXR0SyczNep4ngM+V7K99yFNXrDztYJ+c9C3dZdXm8Sif+uutK7NzEdPzOuky4cdl0XXRucZZE45lvPnCrh1jUfuzZKjGtvJZ+Jj7iuy664NyMtm7wKom3YW1oFwlgX6FWAr23hGiu06OdlIq7CVMemr7VWcCQa/LXBV6x1UDQoHQvURlPLuV6PDb1d77P7OHdtTrnmBX81WVRzhO85z7E2sNTq8dyAIY9z4xhUn6MLYF2x1eO6JndteMT6vIw6o9zMngZM4+9VUvNEHf2YMb6W6gZf1/OqjufsrQf9Ab6+zsQLwdHcRKDh1oa4rnpT/21Zz/q9Tm5RG577JfDK9ZQ0oU0rsWtTXiT6Rj+bT8kbB1UMFN6w1HPToRH9uyLyMQm8sQ8Cb5yDwEvgJfASeAm8BF4CL4GXwEvgJfASeAm8BF4CL4GXwEvgJfASeGtqEHjjHAReAi+Bl8BL4CXwEngJvAReAi+Bl8BL4CXwEngJvAReAi+Bl8BbU4PAG+cg8BJ4CbwEXgIvgZfAS+Al8BJ4CbwEXgIvgZfAS+Al8BJ4CbwE3poaBN44B4GXwEvgJfASeAm8BF4CL4GXwEvgJfASeAm8BF4CL4GXwEvgJfDW1CDwxjmys7MrOWlkVsUWn93mndhhAwyNPhqYnF3kRXdtG9pquHUVbtEsTh3Fmf9okPUbf4tFv4VhNAsBG+q6OupWB+LqQtF4XjvsCzgXkux54HUsLqIBXmt36CiA13cn+o1mJDBGhbO2bDDj+/FduGzD3uoHXzfwxoq/MQKv/EwV3JnAq8BMHOexAq+zm3aM84AsUG2gVGmxb4mrWNYLDbn4Mha0nkWsz00tx+JXz6k24HCCRnmpEbMQj6IbvHHdlMDr2uwsdUTNeeL5u65PcuPNhRYumIr1OuCK343RmHHWdo2pErBc1xwHSls2d9xgqY5zCwRXhsG+UCFGCPEuaiPRryeWzyoamHe9l7b3zg5iVc0ldjBz4a/rXIkGfOOd81zA6zr/nDWZ8+YJn+eKay7znHfyhgudytcJvue/uOrzyo81D5b6xbvt9mujE38dEOx3w8A39rp+LwqU9Pu6Y13bxPra9jRkR/P51xRm+71RIJoNx1gg2J0KI67HlH87ms1P23VTH2uuGwWsNwaomwO8wCtqRblmLNLrOMeNOc71l3ClaPDXFtdNjAU6rseK3KhI4I19EHjjHAReAi+Bl8BL4CXwEngJvAReAi+Bl8BL4CXwEngJvAReAi+Bl8BbU4PAG+cg8BJ4CbwEXgIvgZfAS+Al8BJ4CbwEXgIvgZfAS+Al8BJ4CbwE3poaBN44B4GXwEvgJfASeAm8BF4CL4GXwEvgJfASeAm8BF4CL4GXwEvgJfDW1CDwxjmys7NjR4bqaAhkQK066QXaupugbVZwYWkCoxehBtqai19noWZMcDvMOAp6v5C6NxNVUxBHcb83m6e5Fg+xNhPxu2BwLuhcjWucDYBszT008Ors4SZrLuC1NVwrLlDYK6PP7z0cF/7asNfZjM0/BO951NVN6Srf8PJ8bsYmlm6KVTmyaWhzzRl+F5kuPHM9jutn9vlIz0ku4LDPXXrO8zt/xIp6rsexFtwxzy3+N4+szfgUpvh9bfrYkHO9XrTZGuy5GqX4X2xtNxZNehFt+7z1MSSfo3sRaE/MDVYsjWQqaybj9/2SDWLyiyNZW1RuZM3WSFarrBJZucVM3uaycHILzSyvhsjnpY8n/1DoD2pjnQ/13OIHQKOpffyinsY1F/Aaja9ihCl3bWd/LXtkQ961ceK3uaPz39lu9thhvb5633P75+YEP5945jcu8HNtorg+R/fxKo4115oiivWGX+A10FA3QrU0sNKY5hu2o0hU4Ovn86/q3zlez74S1+u04q/6HKsDfz3ZZonj3/i9zm8p1U1G7cel7bzUG5y+681ogFesQzw3BRk38eTbwdexBnPjr4zrhkbHDY4+b1rUIfDGPgi8cQ4CL4GXwEvgJfASeAm8BF4CL4GXwEvgJfASeAm8BF4CL4GXwEvgralB4I1zEHgJvAReAi+Bl8BL4CXwEngJvAReAi+Bl8BL4CXwEngJvAReAm9NDQJvnIPAS+Al8BJ4CbwEXgIvgZfAS+Al8BJ4CbwEXgIvgZfAS+Al8BJ4a2oQeOMcBF4CL4GXwEvgJfASeAm8BF4CL4GXwEvgJfASeAm8BF4CL4GXwFtTg8Ab58jOzlZQoOOz070DZ70AJLq6CyjyYIQVbbfa0bbK7t0Sbh2FmVGA2Qv8eMB0b8Z/9+P4obY6LtTRAa+/hYDfRYHfhV6VHc39dGiutEtz/AjjudDujt7wcAKvvDhvVhHnqdp88Ye9eyoxYK+roPBEbGLtEfz1uWmmn7N8rcb86gBeDXe2ubFiu2+4i/1ckdGbZvLfqeJSAqaxCeeYzx0dzPW5H+ucEdMGURWQZP47y+vxAK/PbvCeDU7LNdN13VTP33VdlHO0nvvl4ksvZOTiyIaQGiLXFdkjfy+/eDvWO6L/RrzZqCJfjwuG/aagZLsR+bdcz8v1Huj3y3yfy8NZoyKxVwNv7uaycJYVmlm6yV/0vzOyKRLXY2iUlgvjWDfQrTVYFODrrMmiqpN81nIGKPvbDIsVov3Wa7FuFsaaWOdo+RjRoLoLGH0hVfkOFJVVhLPVkSId8RgaKWOJns/lMe+EI5/XPteay3Vs6J/Jz8OJoy7sFr+nzwG/x7XfjWnXui3WY8215qqOtZprbvE7X0T3uu2bTvJzk8e861zR9UcsG6auuMDXCbwKnl2vQcZ1ntqwd/sONR/q2tqoMc3a0biJRK479fpSrh9da7pYb9TxG9832FSVyPMi8MY+CLxxDgIvgZfAS+Al8BJ4CbwEXgIvgZfAS+Al8BJ4CbwEXgIvgZfAS+CtqUHgjXMQeAm8BF4CL4GXwEvgJfASeAm8BF4CL4GXwEvgJfASeAm8BF4Cb00NAm+cg8BL4CXwEngJvAReAi+Bl8BL4CXwEngJvAReAi+Bl8BL4CXwEnhrahB44xwEXgIvgZfAS+Al8BJ4CbwEXgIvgZfAS+Al8BJ4CbwEXgIvgZfAW1ODwBvnyM7O9iJAtURg0LbNDqy1Q63ZuVsvQMWCUy/YY8DZaGDW7wXZVVS7C+DKi2Ed/1Brv+C7Lty60HEVdZ5i00fR6CqWoikoXO+Xrcj6KwCvCbo68lwqisQFvDrGRVidw65z3w/2VgW+xu/aN4h8Y+9WHRfwxlg07Ens9YCv43kYG2/me2LFXgW+nuPQAXm2OdVzrtiKQs85UOo87u3nQOXXDi9eR3P+OdDbidR+5oEqQNY31mqQjSX6tcq/Z8d+G2a5FtDb1LVEL6IMpNy23Qq5LniUiLu2qNwaD/oWizhg2J0IdHr/XiTR4LILVmXk39JgKbNGR2Csfs7y9+RjrNpiRqJt3uYyIytElheaWbqpNJzFBWZyfGbRxvijHzNvS1k4cpGsoXZPbIpbO9g7wM9TX/msp5x/w/EYfusu/X75vdkgVoT2X5/7qxVdn7cTkRSkOiHJgjXOmrvMjO3xqsIg+RjVUZ+76nX9Xto3LR3ZqeNGeBsam9cqf2u4aCDS73rD/jzU8enYIHKtX/3eaOT6PSesOs5v59/YGUmsm+LRbATY3meNzbY6RZ9zrnO4OuLcpPFs7kSiH8cvEsvH09cEF/66jjXrOlrXyAYK65uSxBpF3WhkrgUtN/e4bj6s4gZE42YZdSOT8+ZEEQJv7IPAG+cg8BJ4CbwEXgIvgZfAS+Al8BJ4CbwEXgIvgZfAS+Al8BJ4CbwE3poaBN44B4GXwEvgJfASeAm8BF4CL4GXwEvgJfASeAm8BF4CL4GXwEvgJfDW1CDwxjkIvAReAi+Bl8BL4CXwEngJvAReAi+Bl8BL4CXwEngJvAReAi+Bt6YGgTfOkZ2dbS7enAtcHb8LUsfC2NG8xwWwrotiLEV1NIWzs6h2xVK0R1MsuaDT+WX2jsWE7X2I5uJWHTEuMFEUl67X7aeA1xep6IBXApYuRiVo+USdKIDXgC4n8PpsshYV8FoarpUUmhc+K/ZWV1xovIeB1yfk7ipc7cgqM5tcWemI+D3x+J7nKF63p2CRn7duXCmPQw/4VV5wR7UZ4vv64RNnHb/nOQdcGxfiPfGcd9Zz2A7UvpshejY47ee+33j+tuvxjc9bvT7xubkWVHKh54YQtUCxYO+mbRX2RmoqEihXbTWjm3zJSMB0wbArHjy1xC+kakw1GpQVlhlxNiJzRCKrjv3f6NgfY4mIRlyJrAt9Jh649YvEEqXlQtiFlJ5aVBzz3nrKH/45YdDSAGiz2jSJBguqp+7yd6ODC5tdNxDEWp9XdzTi+oGVymJrruT5bKoBWV03kVRHjewCOU+NbF176mtoJLrWlWtS/drkca6vJXIDTW7Q6eaU8n303OzjwExXrBsZjvWLfgzXTSmxxFmv6bg2tI16TZmBDfI8aw9RkzmaOHvRTaxL1GMa9Y2jsa78bKprbe530y+WjTc9V+r53e8c5NwEqmQOrqy5Y6xgLZ+/ayNRnwOuecdVm9rX9+o493sjiGPNQuCNfRB44xwEXgIvgZfAS+Al8BJ4CbwEXgIvgZfAS+Al8BJ4CbwEXgIvgZfAW1ODwBvnIPASeAm8BF4CL4GXwEvgJfASeAm8BF4CL4GXwEvgJfASeAm8BN6aGgTeOAeBl8BL4CXwEngJvAReAi+Bl8BL4CXwEngJvAReAi+Bl8BL4CXw1tQg8MY5CLwEXlAAtMEAACAASURBVAIvgZfAS+Al8BJ4CbwEXgIvgZfAS+Al8BJ4CbwEXgIvgbemBoE3zpGdne08ufzCoGui8ouIrq6wnsJWpLDUHlchVbgtEn3xNzt5m5E/c/093R282jtpqvfLVQDbCkPXRcRTzFom9SL9XDy/KyP+jaNojwp4nQuL+ItXVyHrLIiMwmd7JBrIYgReE4pcwFsUyT4LvC6odUV1SLXB7RYX3K4140BbA2ddAFuQJ7LCzMbcSDYss+b3DUvNrI/E+/vLI5GPr/+2wGTPeyILZ+Oz32LH3u2l6rgX54Muehw4Ks/NkvId+GHcBJz5j7MweMgbxjygz1v5GE4sdXTi9SwSDPQWx7xGbwNExTnr2XzxucGi33MXPFujXpt8PM/fds0D4md6QS0/ezmvqflQfk56zva7INHX3o0l28ORC3SNpQaOOoA3b0uZEfmzVTriMTTA2jA2b3OZkeWFkbjAVCOoLRolF2zYFs58lXnrI5mTX2Jk7vpIZuebmbm2OJxZ60rCkf9m7voS42+5cFY+j3nrt2GuiH7OtuevfyZfdzQwLH+2QD2OBF55fGrglfWG37q3RNU+ztrO8Xu2RbKr5quqrpf1lJyXXR3Sqyt+F+x+QdF504iKCfWV15DOm0nU5++ug+2Rx4iuZ13A59xcNQDOjm7OmwaMTVHXtUp3mBdRG4vyePKLma7PXv87+dnotY7tmqPXbbYNFb0BWbBtuzXyurWxZLuxZpSv272+cEUjbORnro1Xecx7wFfWVnpT2PexoOoTuR4w6nZ9k4XjxgpZ46t1g21z3lPDivWXC3j1+W6fI+zrzjL1u76dRMV1HXB5iMs2bJbhdzNKP35Vx70tus4zE3k813N21YoyGxzxnKfCiFzo7bISAm/sg8Ab5yDwEngJvAReAi+BtyaBd+68BXj5lVdx7nnnI7NePXTp0hVt27ZDVlYWnh70HIGXwEvgJfASeAm8BF4CL4GXwEvgJfASeP/ig8Ab5yDwEngJvAReAi+Bt6aA95/XXoPMzHq44oor8fa77+HfTzyJZs0OQsOGDdGgQQOEQiEsWLyMwEvgJfASeAm8BF4CL4GXwEvgJfASeAm8f+FB4I1zEHgJvAReAi+Bl8C7t4C3YlsRjv/bcTjj9NPQ++ijcOEFfVFesRNDh2Xj4IMPRnp6LTz51NMYMXIUnhj4FIaN+Ip38BJ4CbwEXgIvgZfAS+Al8BJ4CbwEXgLvX3wQeOMcBF4CL4GXwEvgJfDuSeBdmbsch7Zpg5YtWiAUCqFlixZ44/X/wwknHI//VpTjoosuRp06dZGUlISu3bqjVq0MpKWn48233+V38BJ4CbwEXgIvgZfAS+Al8BJ4CbwEXgLvATAIvHGO7OxsrCkqD0cumtYXuw9+10mjH8dP8lVkZ9NoOk7LVNW5OpbI56hft2sycsGwX6B2gbFt8ilSCwvXRcUv4sf67/x3XlYXVlGUuHDW7yLE7wKh8uIplm6y1YG4Gq0cQOMpuqoPaj1Y60LXrTLrHYmiwPMLsAIznRirI3FWYunGXOzauDwcL8AuEVkcSb5Ojj3rFkWydoGZdQsj0Y9p/G0ZBcPi+ZsInWe8d+Z7vNb4rFzFvjyu5Xl4zTXXonbt2pixYPGfc2VxGQq2bcdX336P6266BRkZGbjuxpuQlpaGRx97Ah98/ClOOvnvCAQCxlyiz03jHDAWk4X2Yt+1qaFjwLajc66tO7Q+T/X5aDvfSqI4x8R/93aVduCv42+7ulHb3hPXQknP9baFS1H5DudiRdYc8jrsAl6NrLmFkSxXkT+TwLdCPUbelvJwVqrY/lZuYRmWbioNR2NtjogLRSWyTl9TZGTyyq3hTFKZsiqSn9cUGfllXXE48vFnrSsxfiZRWD9H+fyXbDKzrLAsnNzNZqzvcTSxIL3rs9HRtdx/d+wIx7VR6TxXLOeNZ4NIo5tl40SfY7IOcqFCeYV7g9tWT8nH0PWm3xsdqoJoG0rbutDraKiVc5IHKcV1y7NRKWs3V/1n/T07Ju/Yab6vft9/b20aeR768eV10oURGo5sgOyqq6OJeYyaf8+2TtCbKH43CDy1u7xGq5/Jv2fDsi3qeLWuZbZ7j+VY0M0Fa/p5yZtlXOeRju05uv6edwPK39/Wa0Fjw0ics9Gsz2I5j1zHpH6OrvdEbsTo1+3afPOzeafj2vh2oavTHUSqOr5s74P3BrjoQdflR14HKhfZbo22Hs8G/f+iawJZfzhrky326MeUf4/AG/sg8MY5CLwEXgIvgZfAS+DdE8A7LHs4jjmmD4448khcc/2N2FCyHe98/BnS0tLQqXMX1K5TB526dEHdupnYUlaBlq1aISOjNg5q3hyBQADTZswi8BJ4CbwEXgIvgZfAS+Al8BJ4CbwEXgLvATAIvHEOAi+Bl8BL4CXwEnirA3jzli1FgwYN0LHjYTjhhBPRrVt3fPDBh6jYsRM5K9fi4suvRNt27fHqkDdxwUWX4M33P8Inw0agW4+e4XnswYcfxYLFyyr92iACL4GXwEvgJfASeAm8BF4CL4GXwEvgJfD+NQeBN85B4CXwEngJvAReAm8swLtjW+T7Wi+64HwEAgEEg0EkJibirbfeDp+Hb731Nuo3aICbb7/LM08WbNtuXVAReAm8BF4CL4GXwEvgJfASeAm8sQLvJ598iiFDXsfiJUsJvAReAu9+MAi8cY7s7GzjINYnQ6zNRIwTRS1y9EnkK+oxjGYljjgXaT6jT175HpiTT7kVezX4ygnZ9aX+0TQicyKrWFwbxb4qpFw4aha5283IQsoVA0hUszEDRx3/rrxUxdEYQhb0Ck+rI06AtTV5irUpgW5MFlOzsWrA0kINpHlmDDjMjcSDpZXDqSeu5mPrdQRuemA1FmRdaM86FePnC+wx/t0iK+r+sWaekd/XzI9E/23jcSp5bmEYjrxOz2cgG7B5jgXZnC1y/LQ+uCWaNGmMU08+ESkpybjw4sswd9kqjPxhPD4YOgKfjfwWZ5x9Lrr3OhzZo78PA5zGFBcAyLnLA7wWSPXMHw4k8btB5FpsG/OYggPjOeoNFuf5bTufHVEQbCK3Y3NH/8y6QbTFgb325nsamPwCr15MyGNGFve6NpHXb10TSHjUyCp/tlQ1PpOP4WqIluOIrcGXbvKlG5jJpmcSXGUDtJlri43f049vA1ddJ+kaUC6a5MJL1zdujKi8iZSuW/RGgAQUeT7ra8QfK3+JJG+mGfmzVbPNrJ4jMteIMd8a87eas8V1RV9f5fzhaiJcqBbfrgWvLa6bM/zWoq4GO7E2FNbnt/y8XU3ETKiz14rRAJCx6aSAzvg8HGAicUs/vqsRlgut5HEij3/9Gcjn4YLIqG7AkGsDsRbw+3z1tdGzNpC1u8Jyo2Gd+Cz0+2rbONSfo36/SktLrbEhmKvhk/5d+Xh6XnNBtNF0S8RTY8jrqecciGxA6c1nvxsZts0c13kZDf67bp6xbVTpz9t1Hvmt11599VWkpaXhxJNOQkZGBu6+595KG83p2sSFrLqGNXBRRf7M5gXeedp/szG/UCvnYX2tdTWXk+dYNM1C/cK261roupFQ1oC6bvG96Suxtgr7kTE37lWtKELgjX0QeOMcBF4CL4GXwEvgJfDGArzpaWmYPu47fD30Y9x/1+2Yn7sG64rKMXvJCiQmJqJO3Uzc8+Ajnv/1BIGXwEvgJfASeAm8BF4CL4GXwLsngffqq69G48aNUbFjJ5YsXYbExETkrV5D4CXwEnj34UHgjXMQeAm8BF4CL4GXwBst8H70xmsIBoOoU6d2+DjcPQ/ePeBhBINBNG7StNKvxyHwEngJvAReAi+Bl8BL4CXwEnj3JPB269YN119/ffj32rVrh8suu5zAS+Al8O7Dg8Ab5yDwEngJvAReAi+BNxrgbdigPhITEpCUmIiBjz5oAG/u+s3o0LETTj7tDFxz/U0EXgIvgZfAS+Al8FYJvGvX5ePnmb9g2s8/Y+OGDQReAi+B1wK8K1eswJfDh+PRRx7BOWefhaZNm+LbUSMJvJUckxMmTEDLli1RsWMnpk6bjsaNG2Nb+XYCL4GXwLsPDwJvnIPAS+Al8BJ4CbwEXj/Ae9zRR6JeZl3UrVMbfY46EhUbVxrH4bqichx1TB906NgJc5evxpqt5eh1xFHIrJeF2rXroM/fTiDwEngJvAReAu8BDLz5BZvw3Asvou8FF6L3Mcfg4IMPQUpKCrKystCpc2e0bdsOmZmZqF27Njp27IjTTj0V11/XH3fcfhvKt5UQePdj4J08aeJ+A7yjf/wJX303Fi8Nfh233XUP/nHOuejYqTMCgQC69eiJSy65BI8//jiGDh2KuQty9hjwLstZiKGffYYHBtyPM04/DU2bNkWjRo1wyimn4L5778VnH3+EQU8NRJvWrXFRvwuxcM4vBzTwFmzahKVLl2LatGlYsWIFdu7ciV69euGFF1/E8SecgEcfe4zfwUvgJfDu44PAG+fIzs52gqU8gXSnajlpufDXb1zdDV1xdT70C9Z6QpY/W1NkRhbV3gk6MiHrgtiGuJ4upA60dXUWlsWZ7wumRFUFqwZelpcopNRYEIEEJ0RKjNiy1oxCJXvWmpGA6UGP/MqzRceGnu7n5R9BRQo0gsqsMONCUReeWkF0iUJQC2x6cHOBHR/VwthYNOsFdSwxFuHehbgR5/Py+3t+F/1mzMfUz1lEwa3f52zgrEZ1eRwax5r9ePIcz/IcUOfRQc2aos0hByMtLRUvvvoaeh1+BKbOnI0tpRV4+PEn8Wn2l5izeDn+ecNNGPDQo+jQsSOSkpNRLysLwWAQtWvXRoOGDfH3U09Dcbm3S7bRxVjNlXIO1UWj/HeuLvFm8WrOm67O2M75Vjymc1Ej8VdvEMk5tWSTEd9zpfzvaqPH3DBSqKs3k1wYbN2EEo8ngP3X0iIr9v53p9n53rPAEtc/vWCXixyJWS7gXa42hCV0ugBW/0z+O1eWGjELfxcuy7+lcVbG73PUr1u+P64NFn2cG7WDgBuNmX8smxLObzO+MjNzZDi7fvnazOzRkcwbY+T3+T9EsmCsPfL3dOTvLRyn8mMk6jElEst6wLN5KzeRFW7JOUgvjOXCWwOsrDFlza07h8cKvK5u6rbaVNeirg7yNgj58ruxuPLKK5GYmIh+/frh7rvvxpgxYzB//nwUFhZ6EC4/Px/Tp0/HsGHD8OKLL6Jbt27o1q0bJk2fGX7v9LXEhYG2569fgw1VNYjr987vncv62iKfh3wMvYZwwbz8WxKpShyPr/+G/KxcOOrtdB+J69/16dMHaWlpeOaZZ1BaWmp971zIo49zeX64/na0efbZZ5GQkICjjz4al112GR599FF8+OGHmDJlCnJzczF+/HgMGTIEt99+O0455RS0bNkSaWlp6NGjhwG/8+bN8zy2fN1yTvBscP3v988991x07NgRAwYMwGeffYacnBzr83700UeRkpKCI444otKf2+on1zHjOvddcb2/GzZtxvc//PgnGqq4NiTeefc9PPrvx3Dr7bfj0ksvxemnn46jjjoK7dq1Q4MGDZCQkIA6deqgVatWaNOmDerXr4+OHTsiIyMDX375JZo1a4akpCR079ED199wI9557z0sXJQTnqdl7abrSPkc9bygj0sZefwan73jdbvmVLnJVKQ+R2cda7vRq4rY5qpixw1oOrZaXYOy6zrpmhe8c1L0jqV/Jj9D/fjSi1wwTOCNfRB44xwEXgIvgZfAS+Al8NqA95H7/oWzTj8VsyaNw5effWjMYy++8hoCgQCOO/6E/0FuHWTVb4CzzzsfmfXq4eDWrXHO+X0RCATw8n9eC89xBF4CL4GXwEvgPTCA96bb70S3Hj3RrsNhePLJJ5GXlxczvL300ktITknBqaefgbc/+AiLly0n8O4nwNuzZ0+8+eabyMjIwIoVK3wB79pNRdUCvHoDYfTo0ZX+3rRp03DiiSfixBNPxLRp06I6Njds2GDA76mnnmrAb6dOnXDttdfisiuvxsWXXo5DWrfBktw8J/COGjUKDRo0QElJie/nMWLECLRo0QJvvvkmBg4ciDvuuAOXXnopTj75ZBx+5JHIL9y614A3Pz/feG5nn302evTogeTkZKSlpeHEk07G62+9XSXwDnr+BZxw4kno1LkzzjjzH3hm0LN4/fXX8cUXX2Ds2LGYNWsW8vLyUFRU5Hk/JkyYgAEDBoT//23lFfjxpwl4etCz6Nv3AjRq1Ah16tRB9x49cOGFF2LAgAF4++238eP48Vi5eg2Bl8BL4K2BQeCNcxB4CbwEXgIvgffABt68udPQts0heGHgv8PAO33saLRofhCSk5OwOmdu+HzePYd9lj0CCQkJaNCwIeYuWY4Ro8cgPT0dCQkJGPTiy/h57kIcfUyfcAEs5zgCL4GXwEvgJfD+9YF36MhvUDczE+9/9kWVcOg3Awc9h0cffxJ9jj0OmZmZSEpKIvDu48Cbk5OD5ORkrFu3Dm3btkW/fv2wdtNWzJy3EF9/9wPeeu8DPPHUM7jptttxXt8LcXTvPjj4kEOQnJKC5ORkZNWvj1YHH4xOXbriqN59cPKpp+O8C/rh8mv+iRtvvxP3PPQonnvuObz++uu49dZb8fjjj6N///445ZRT0L59eyQkJOCJJ57AV199hX/84x8IhUJITExEUlISJkyYEL77NSkpCc8++2y1HKcafi+++GK88soreGXwELz02v/h1DPOREpKCh59/Ikw8K5auw4ffvIprrvhBnTo0AFZWVm49NJLo/6brVu3xkUXXYTbbrsNTzzxBF5//XWMGDECF1x4EToc1hE/jJ8YF/CO/WkS7rr7XjRv3hztO3TAuef3xYAHH8aseQvxwsuv4Kyzz0Ht2rWRnJyM1q1bY8OGDbjgggvQq1cvjB07NnzsP/fCi6hTp44TeIe88RZq1aqFAQ89ZH51QKyfiTj3ds/P6zcWYNKUqfjwww/x6KOP4rLLLsORRx2FBg0aoG7duujRsyf6Xngh7r1/AIa8+Ta++WE8FuWuJvASeAm8e2gQeOMcBF4CL4GXwEvgPXCB9+ex36B5s6ZISUnBLf2vRln+Cvy2dT1efXYgjj36SOTNn2mcz6s3FGJezjKcfMppCAQCSE1NDcPBiNHfIyEhAS+8OtizMCbwEngJvAReAu9fG3in/TIHF158Sfjx2nU4DEcc3Rv5RWXVBry737c2hx6KQ1q3RpOmTVFSWkbg3QeB99tvv0W/fv2QlpaGK664AqWlpWjUqBFCoRBSUlPR6uBDcHTvY3Be3wtx062344mnnsEb736Akd/9gBlzF2FNwVasLSxGTt5a/DwvBz9Mmo4Ro3/AB58Px+C33sPTL76CBx57ErfdfR9uvPFGXHbZZWjatCnuuOMOvPjiixg2bBhmzJiBsWPH4sILL0TLli3x6quvorS0FFu3bsWTTz6JevXqoVOnTjjrrLMq/UqF6o48ZmbMnovz+16ArKwstG3XDhkZGTj9jDPw1DODMGnSpGr/21vLKvDakDcQCiXg7HPOxU+TpoSBt6hsO1auy8ecBYswbuJkDB85Cu+8/yFefPlVPPLvx3DbHXegY6dOaN2mDTocdhj+de99GPvTREyd8Qveef9DhBIS0LhJE1x2xZV46933sWLFCpSWliI1NRXp6elo27atB1m/HzsOTZs2w/sffYz5OUs80LlpazGCwWD4ee4p4HV9RUP+ho2YNHkK3n7vfTzw0CO46JJL0euII5FVvz7q1s1Etx49ccxxf8MZZ52DVgcfgnPOvwCjxv6E9cXb8c2PE/H408/i42EjCLwEXo4oBoE3zkHgJfASeAm8BN4DE3i/+fwDZNRKR/8rLkHTJo3x8L13onZGBhITE1GrVjquuOiCP8+j/53Lm1YuQSgUQpOmTdG5S1ccfUwfdOzcOQwHsuAi8BJ4CbwEXgLvgQG8nw7Nxtnnnod6WVlISEjE2eeej7qZmbjz3vtRJzMT115/E6bNWVitwNu8RQvUysj483/6/s/+eOOtt7Fg4UIC7x4C3uXLlyMvLw8L8tYiZ9V6LF1bgNz1m7FiYxFWFW7Dyk3FmDx5MoYMGYJbbrkFderUQYcOHTBo0CBs3LjReKz58+fvM9/BO3jwYAwePHiPw25lwLt7Pvjksy/ww7jxlX4Hb3UD79ayCmR/9TVuvOlmdOzUCUlJSahTpy5CoRCysuqjdZs26NnrcJx08t/R98J+6H/d9bjnvvsx8OlnMPj1NzBx6s+VIt6kaeZ/94usjz72OP5x9tlo1qwZmjRpgjP/8Q88/Oi/8e77H+KW2+9ArVq1wudOTQCv6ysalq7Ox5jxk/DaW+/izQ8+wY9TZuCRJ5/CQc1bIDk5GZ26dMWJJ5+CJk2b4tjjT8CNt9yGtu3aY83Gzfh8WDaOP+FEPP7kQBSXVxB4CbwcYhB44xzZ2dnORbmrm6zroitPLn3SyJPNdQLZTsLKQFlG/jtXp2G9yLFlY4kdLjyIKws81TVZXhzkRKsLZ/lvXAWkvgC4inFb9AXAhhYVOzQMq065umu9jOiiKwFD49Pv6xZGslbHAmkeFFOYtnJWJLKz9qo5Roy/rRHUFdFB23iMdQsNDPSPeur5C+jUf1sC0K9lJWYMbNnqSOT3dm1aZUR2H98151szs7+JZJaKXLDHmrnfheNcsKufGUAgHsMJB3rRv3hCOBIt/lg2BX+smB5J3gwz4nOTx4Hu+G6Avgv/1c8MUJGbJlFEft7vvvk60tLSkP3ZJ7jyskuRlpaGhIQEzJ83D4899hhmzZoVLnSLy3fgmzE/4LMvshEKhdClW7fwvGMsGAXM6rlLzpO6Q7BzTrVsjG1Vc6xtk6ykisLT+F3HHRU6tt/TQGadQ3fuNOdGDUcCVT2bZraNKw/wSoBV5/62LSIacrc4Yvk9BbwGfOlrgngP9HVGXo/0NVQeF67iXm7Ieromi0JcbxbL34tmY9dVL9ji6git6x1bF279uuXjuwBIL7DkJq8+TuR1Rm5gGhuHG5Z6r3+Wa6pn00lcc5ybuX43cvUmrJhTvc95kTXyOf5avCkcvUljHNdqw1ziuP5+Tfl56E0tXWvvjoZaY95UcWGjnEP1cSKPIQ0jw4cPx6mnnoqhQ4eG787bnUAggK5du+Kdd97BYYcdhpdeegmPPfYY7rvvPrRp0waBQADXXnvtHkGriRMn4vnnn8eFF16IVq1aITExEQkJCTj22GMjqLZ5M5avWY8x4yd5rit6I1G+r67zW38+5kaJCRe2Oa50u/l9nq41kQ339bnv2gh14fLu92rKlClo3rw5Bg8ejNzcXLz22mvo1asXUlNT0bBhQ2RlZSEzMxO1a9dGeno6UlJSkJSUhEAggM6dO+Piiy/Gk08+iQceeGCvoSkTe8aOHYt169bV+PMoLf3zqzw++ugj3HnnnejVqxeuuuoqfPfddzX+vGLJ7ve0ZPsO5BcU4tBD2+LJp59B5y5dkJmZid7HHIN7778ffY49FklJSeaNDqq2tm3CRbP293szQ1Q3OqibNWTk77m+DsRVq9uuWxq9XZthcq2h53M9j/qt84x6zVErEnhjHwTeOAeBl8BL4CXwEngPLOB9duATaNGiOaaM/xEfvvs2EhMTcc011+DQNm3wzTffYNiwYRg0aBBGjBiBnTt3Yta8hQgGg+hz3HFo1669Me8QeAm8BF4CL4H3rw2806dPR1paGk4++WT06dMHqampSElJCf98wYIFuPjii5GVlYUmTZp4sGPp0qV7DVZmzpyJAQMG/K/xZ20kJCQgJSUFmfXqISEhAZmZ9XBU72Nw9bX98cxzL+LLb75DzopV4fdg2er1GPX9OJx93vl4470P8dWYH/Hz/BysLixyrpf+CsB7xhlnIDU1Ff369UPfvn2RlJSEM888E8OGDavyfa+swRXDHOjRteKCnCWY+vMMlFXsxNBhw5GQkIAhb7xJ4CXwcohB4I1zEHgJvAReAi+B98AC3pYtWuCUk0/CnbfegrS0VPTq2QNvvfkmGjZsiBNPPBHJyckIhUI444wzsHPnTrz34ccIhUJ45LHHPfMOgZfAS+Al8BJ4/1rA+8XIb/DEE0/glltuQd++fdGnTx8Eg0Fs3LgRAwYMQGpqKrp3744LLrgA3bp1Q3JyMi666CJ8/vnn2Lp1a42jSmlpKaZOnYr169ejuLgYpaWl4de4ZOVajPz2ezz74su4tv/16N3nWGTVr4+GjRqhYaNGyKhdG72OOBLtDzsMZ513Po446mi0aNkKSUlJqN+gATp17oKTTjkNl191De4Z8BBeeHUwPhk2AhOn/oxlq9Z4gHfjps2YM3ceRn3zzT4NvCUlJQiFQkhOTkbdunVr/PNjmL9C7LXiTgQCAWRmZqJb9+44/YwzcM0/++Pue+8j8BJ4D/hB4I1zEHgJvAReAi+B98AC3oqizTjooGY47ZS/Y9yY0fi1rCR8buetWIFgMIiMjIzwVzQMfOZZ1KpVC8O+HEngJfASeAm8BN6/IPDmbynBT9Nm4h/nnIvadergpJNOwjPPPIP33nsP3333HebMmRNGi3HjxuH+++/HO++8g/Hjx2PJkiU1DilVxXZd2f0VDQuW52H2oqXOr2hYmLsaYydPx0dfDMcLrw7GPQMexOVXXYOTTzkVnTp3Qf36DZCcnIxWrQ5GgwYNkJmZiVq1MtC+fXscdNBBeG3w4H0CePNWrcHX34zGwGcG4ZLLLkfXrt0QCoXQqlUrTJ48GQ8++GCNf14M81eIC3jLKnZixcrVmDx1Oj4flo3b77wL7Tt0wHl9L0Deug149sWX0K5DB5z091Nx+133YMbchQReAu8BMQi8cY7s7GxrwVgV8PqNLkrlSSKLGRekaiyQ0f/OttBb4/hybdfvVVdjC+NL0sWk5cIHJ0xEgQzG4sLnZK0X3rp5kNFISMT1M6OJ8KuHhgAAIABJREFUmwYB2ahN45TRcGidNWbTs9VmIyrRYMrTNEzgrwf8BCjumve9GYmSqnnMb9OHh/N7zk/haOA1m2WpRm2uBmwSANXrNhbGBgxqALI0ddq63nx80bRNN27btWG5GaMR3Ap7BHo64Vw2gtNRGwG+cD9vpoHXnqZu4rPRz8uAWt3ozPJ5eI5T+RkouDMbXSlYMwCwxB6foO9tivUnNDZq1Ajdu3XDC88/F4aKPscei0AggGP69EG3bt3NYs1SnLlQwXV3gl5466LOBryxzqmxAq+f90DP067/2a5uRGZsoDmbs7mapTmg1neTNf3vBBq7fs9oPmWHL/2eyPfO0xBIAJa8tuoawIUkruu3fHyNy/K6aWvK8uf1Tn6GKvp6aItufmq5vlbouJr9yeelwN2YPxT2G/OVuK54rrWO5qDGPO1CVb2pJZubCWR1NQH0bIa46gN5fVXXXll/yI0Y3XhHvufyuN6hPg89LxjzoZrz5HEnF6fViQ6TJ09G3bp10b17dxx66KGo97+vL+jQoQMOOuggLFu2rMZhZH/N5s2bsWDBAgwZMgRr1qwJ//dbb70VV155pef35dwlrxf6GirnJw0OLpTe/XeGDx+O+vXro1mzZqhXrx6OO+443HTTTRg8eDAmTJiAzZs31/h7xzAHeiZOnIiExEQEAgH0u+hifPz5ULRs2RJJSUkYN2GSZ4NWXmf0z2zN1nV9IH/P1YhY/8ys3yr7edXNjGUt7arVXQ0idQ3oqg9t0XblarZZULI9HJcDEXhjHwTeOAeBl8BL4CXwEngJvLsBo3nzgxAMBhEIBMLAdNTRvVGvXj2kpKTg+BNOxMQp07Bt+w7MnD0X9w14AE889TReevU1vPDyKwReAi+Bl8BL4N1HgXfGjBk47bTTkJycjJtvvhmTJk3C7Nmz94s7cPf3ZGdnIzMzE7/88ovx3/c08H7++ec47rjj0KVLF9x0003Iycmp8feCYRh7zj73XKxevzE8F5z5j7PQqHFjtGp1MG66+Rb86+578OBDD+PJgU/hxZdewpAhr+P99z/ACy+85ATeVatXo3fv3vj6668JvATefXoQeOMcBF4CL4GXwEvgJfDuBow6deqgVatWBjAtWrwUh7Zti1AoFJ5j0tLTkZSUhNS0tHAX7YyMDAIvgZfAS+Al8PoA3qEjvsK1/a9DcnIyjjjyKHTt3r3agbegoACffvop+vfvj9atW+Pggw/GOeecg7lz59Y4YhyIuf7661GvXj3je4r3JPBefvW1aN68Od55550af+0Mw/iLrRa9oN9FeP6FF/HEkwPxwIMP4a5/3Y2bbroZV199DY499jg0b97CCbyfDx2KYDCIQw89FB07dsStt96KgoICAi+Bd58bBN44B4GXwEvgJfD+P3v3HdVE+gD8nhBCR7p0KUpXQRTsYndV7L2ta1kbKoi9rK5iYe0rir13FBs27Iq9omLviqCigvW95733nO/9Y3/GSTARAcXyPOd8z1k3hUlCJpnPDPMI4P15gTfj/i0unTnB/l2JnwXeDu3bUaN6dZydnFSAKfvNO0qVKoWVlRUNw8Lo2bs3ZmZmyGQyFAoFRYqY06ZtO5X1kwBeAbwCeAXwCuD9NPC269gJa2tr/o4ez46k/WzbtYeidvas27g538CbnJzMuHHjqF69OjKZjJo1azJ+/HiOHTtW6HDxq3br1i2aNWuGi4sL8+fPV7nsawHvhet3MDAwZOrUqYX++EUiUe7T9l1U0yka9u0/QLFixZT/f/+BQ4yfOJGu3boTN28eBw8dIu3xY3R1dWnWrBlubm7o6emJI3gF8H6XQwBvPocAXgG8AngF8Arg/XmAd87MadhYW+PoYI9CocDCwhzXYi7o6enx7NE9rcDr5vbfTOHe3t4MHTJEBXjPpVzi0JGjrFyzlkn/TKZR4yY4ODoSEBiITCYjIjJKAK8AXgG8AngF8H4GeA8mH6NcSAhhjRqrnKJh+qzZGBubED0hJs/Ae+nSJRQKBU2bNmXt2rU8efKk0LFClM2pU6fQ19fH2Ng4x2VfC3jPXrmBbVE7Fi1aVOiPXyQS5b68AG94eF9MTU3x9y+JsbExAQEB9Ordm1atWtOufXvKli2Lqakpenp6bNiwAT09Pby9vbl586ZG4D17/gKOTk6cOXdBAK8A3m86BPDmc8THx2vduFZ/Q2lK20a4thmC1RFU05tS22yG6m8uTW809Rmutd1nbmfJzrncn54ZPiNL+6zGKjMqa4AP9dRfA+l9qM8in2PWylwARo4VsQSJta3k1T98pJdpOuH7u/fvVUHj7SvV3mR/TB07VIBLbSZ6KYRINhBzwHD6DWXqiPj/3T33MSkM3j7F/3fz+MeuJ6t27cjHJNioipepahuZahug0o3ODPWkG8Nql2nCXjXEVYWdDFXw1bBhn6NnD1WTbBirPOfqG97SZVGf+TzH85DLpM+JBkz+LwlA5EAFybKozNz+MAeQqybZIaEJbdXR7dVzlaSQoI5DmuDgQ5u3bKFYsWLUqFmTuLlzuXnrNq+ys5SoY2dnx7KlS5X39wF+bty4wbFjx3icnsHbd+9ZsGAh1tbWlCxV6pM7hdTr07cfMpmMChUrakTPT8GnNgzObXndOZaXnWifm004d+UEzQ+p7IRTu506KmmGuzdqSRBPAq7/z2u1I73VcVaK/+rrVJX1q+brqf4uawZL9c8B1Q0N1TTNxKwV7bV8Fqp/5kmf85yfT5Lllzy2nM+r5DlRB0jpTszMNJWk6yD1dbEqwH58ndTXm6o77zQDfo51l8o6XNtOU007H9V3dql+Hqk+FtV1nvT5yrHDS9PnR47PC83Lpfr5p/qcS18ble8Yb7JVXnvpOqcgNt6tra1p1qwZe/fuzXHZwYMHadq0Kebm5vTp04e1a9fy+PFjlevcvn2bJUuWfPK+q1SpwogRIwodKESqubq6Ym9vT9euXb/az3j69Ck7duxg3LhxNG7cGENDQ0aOHFnoj10kEn2bNm3axNq1a1Umd1Tv0qVLZGf/t76IjIxER0cHZ2dnKlWqRLt27Rg6bDgdOnYiauAgqlSpirGxMZ5eXhw5ejyHIUi/s0oPEHv9Tt0BNGNvbrcbtNmSNiuROow66mo7KC+vBzVKf7YA3rwPAbz5HAJ4BfAK4BXAK4D3xwfeo8eOo1AomDt3Ho/SHuc4KrRkyZJ4enoyLy6O//PuHdHR0fj4+GBpaYmrqytmZmYYGxsTHBzC1u3bNR71/6kvZ7Vq10FXV5f2HToyeeo0AbwCeAXwCuAVwCvp0KFD9O3bF3t7e8zNzT97/ZkzZxIZGYmhoSEymYznz5/TrFkzgoKCMDU1RVdXlydPnnD69GmV29nY2ODo6Fjo0CD6rwsXLuDg4EBAQABFixbF1ta2wH9G//79KVu2LDKZjODgYHr37s3ixYtJSUkp9McvEom+/y5dusT27duJi4tj6PAReHh4MGr0GBYvXcb+Q4fx9vbBy9sbe3sHWrdtx+x587l87YYAXgG8X20I4M3nEMArgFcArwBeAbw/PvC+ffeeJUuW4uXlTcVKlT75Z/87EhMpUqQImxMSSEhIwMbGhsGDB//3597v3nPn7j3evsuJjbn586pDyceYOWs2NjY2bN+VJIBXAK8AXgG8vzTwXrt2jZiYGMqVK4ebmxuDBw/m1KlTub79o0eP0NHRwcnJiaFDh2JjY0NAQACenp7o6+uTmZmJTCbDzc2N27dvM2fOHORyOQsWLCh0MBD915gxYzA1NcXPz4+jR49y4sSJArlfIyMjPD098fT0xNzcnAULFvD8+fNCf7wikegHT8v3/fOXUpkZO5vmLVpiY2ODf8mS9Anvy9jx4wXwCuAt0CGAN59DAK8AXgG8AngF8P4cwPv23Xs6dOyIjY2NhvO6vmP+vHnUq1uX9+/fc+zYMeRyOU+fPlW5j7wAb9abd6Reu4GRkZE4glcArwBeAbw/PfCePn2auLg4vL29adq0KaGhoZQuXRoXFxdMTU3R0dGhXbt2JCQk5Hlj+9atWwwbNgy5XE5MTAwlSpTA1NSUEiVKYGdnh5WVFaGhochkMipXrkzlypULHwhE9O/fn507d5KdnU3VqlUxMTFh//79X3w/nTp1YtSoUXTt2pX69esTGBiIhYUFtra2HDt2jF27djFr1qxCf7wikegnScv3fXVD2H/oMI0aN8HGxpa+/frzPCtbAK8A3gIZAnjzOQTwCuAVwCuAVwDvzwO8RkZGdOvWXSPw/p9373B3d+fAgQO0bt0aZ2dn5RG8+QXei1euUbFSJRo1bsKtuw8E8ArgFcD7EwDv9ZOH6N2lE7MnR3P95MF8Ae+ZY4d58zxDK/BePHGY1YvnMWxgJGH16+FWrBhWlhZUq1yRHl1+Z/qEMeyMX8ndlBPfDHiv377Hlu07GT16NPXr18fW1hY3NzdatWpF8+bNWbZsGVu3buXIkSNcvnyZtLS0HOfOLciSk5MxMDDA19cXR0dHzp07V/gwICI7O5u5c+diYWFBiRIlsLCwwMrKit69e3/RfaSmptKsWTOcnJzo3r07U6dOZc2aNRw8eJDr168X+mMUiUQ/aV8AvB++r95/lEbXbt0o5urKkmXLBfAK4M33EMCbzxEfH/8ZsNT8y64NG1XKJfBqBVG1Ga2fv3qrTNuM7E/U0vSGTFdLO0LnvL4m1M3N85VjpZVL4NUGvtrAXXUWetW0biTnFYY1rMi/JG33Kf3g0DS76Nt371XBTB2JpRu/2o5gUsPA/5t2TVkOGL53Xtn/++CiMult/m/aNdX704KXOTbmVZBVLZXLJI9HHWelyKoNL9VgWCW150vj9aQA+vzxZ36epBy3+zSk/oepEhTRMtO6KrKqoZUEa9R/T1R+Z9RhR9OOheznGiEsx/1KUUwNZ6W/y5pwMCPzOTGTp2BpaUnEgAEaoXHipBisra1ZuHgJrm5ulCpViqHDhn/8Aqatz7wfK1WqjLW1DQYGBhq/uH0VjNWSVkzO8dnyMenttK2TtO3gUsdZTYCp9Yu0lsemskxqr5X0Z0lR9f+8f6+Cv+q4pfl3+RMYrEThTI2/91p/z6XLkSM1sFaHYmWqO0Okj1N9B4jK58N71VR2Kqovs3S5cgnU6q+pto2VJ1kfK8yNu6NHj1K5cmVsbW2JjIzk6NGjDBo0CJlMhpOTEwYGBvTo0YPU1NTP3tcff/xBly5dqFu3Ln5+fhQpUgQDAwP09PSwtbUlICCA3377jS5dulCjRg3Kli2LoaEhxYsXp1GjRgwbNoyVK1dy/vx5rl+/ztatW5kyZQrdu3enWrVq2NnZYW5uTkhICJ06dSI6Opr4+PgvPvfo06dPOX/+PNu2bWPu3LmMGjWKLl26UKdOHfz8/DA3N8fIyIgKFSrQt29fli9fztWrVwt/Q/x/ZWVlFfoyiP5r0qRJ6Ovrs2/fPrKzs5k2bRonT54kOTk51/dx+PBhFAoFw4YNK/THIxKJRLlt06ZNBAQE4OzsTLXQUJxdXPDz86d8hQrs2LWb+g0acO/BQ43fidW/P0u/32o7GE7dmdTtR1O5dSz120ndTNuBhQJ48z4E8OZzCOAVwCuAVwCvAN4fH3jLV6yITCajeo2aDBk2nEPJR7UeTbpi1WqMjIzYvHUbgwYPISSkfIEA74c/Hw5r1JjBQ4YSO2euAF4BvAJ4v2PgzczM5O7du0RFRSGXy/nnn384duwYAwYMwMXFRQm7YWFh3L59m4iICHR1dQkPD+fGjRufvM8+ffrg6elJREQE69ev5+jRo9y/f195+Y0bNzh06BBr165l+vTpjBs3jj179pCWlvZFy37nzh127drFzJkz6dOnD7Vq1cLFxQVjY2MCAwNp06YNf/31F6NHj2bx4sWMGzeOnj17EhYWRmBgILa2tujr6+Pu7k7VqlVp27YtAwcOZPr06crl1jYjuUgkbcKECZiamuLv70+jRo2Qy+XY2dmhp6eX6/soX748+vr6xMbGFvrjEYlEoi9tyJAhbN2+gx27k7C2tkYul1OuXDAVK1bCzs6O5StX4unpRYeOHfm9c2d8fH1ZtGQJl1OvCuAVAxDAm+8hgFcArwBeAbwCeH984JXJZBQvUYKWrVozbvwEtiQmcu/hQ63IOzsujtp16vDq7TsqV6nCgkWL8w282W/e4enlhampKebm5lSvUUMArwDeXw54N2/dio+PD6fOnCtU4D127Bjz5s0jPDycKlWqULVqVQICAvDw8MDW1hZDQ0MUCgVWVlaULl2a06dP57iP+Ph4zp8/r/L/rl27Rnh4OLq6uvj7+9OxY0f69etHREQEXl5etGjRgoyMjELbwHz06BH79u0jLi6OiIgISpcuTfPmzenXrx8xMTGsXLmSAwcOaARqkSivxcbG0qNHD3x9ffH19WXYsGHo6Oh89nYRERE0adIEIyMjevbsWeiPQyQSifKc5Pvszdt3lN+Ntm5LxMvLG4VCQfkKFZgzdy7NmjenabNm2Ds44OrqSuvWbahRsyYNwsIwMjJCJpOxOn4j+48c5WDycQG8v8AQwJvPIYBXAK8AXgG8Anh/fODNfvuO46dOM2/BQvr07UuZoCB0dXXZvWevVuQ1MzPj8pWrbEjYhJ+fX4EAb8NGjTArUgRTU1NkMhlLV6wSwCuA94cE3lkzpjNrxjSGDBpIk8aNtAJvfHw8I0aOpHjx4pQrV47adetiZGREjZo1vzrwpqenk5SUxNSpU+ncuTNBQUEoFAp8fHxo2bIlY8eOZdiwYSQmJnLo0CHOnTvHzZs3842w586dY+XKlcTGxhIdHU1UVBRNmjQp/I1LkagQ279/P66urtSsWZMOHTrQunVrjddNTU1l4MCByGQylixZ8kWncxCJRKLvMsn3WfXvvlmvXrN1WyIvs1/lOEXDuQspxM2dx4CogaxYvYaAwED0DQwILBNE6cBALC0t8fH1FcD7kw8BvPkc8fHxKniZAw0l5cBByUay+om3pRsy6m886S//gxcfU5/MTIqjn4NJabnFTU2o+jkg1bZSye1leV2uLwHfvJRjmTX1BaCf2+dAE6zkgJw3mrE5rx9E0g8YdRBQmWgnB5J8xAftkxhJcDEHhBQABkonqHv3Rg0HPy7v+y9I5XGqg8rrbGU5J1+SThymeflVIFX6WNQnZcrxvEsnDVN73LmcyEnT6/tO7TlQByBtk5tpu09N95/jsUmWX/31UIXB/3D29Nlz9OrVm8pVqtC7Tzhjxo5j2syZtGjVCplMhoOjIwYGBhw+ekwj2DZr3pz5CxeR/fYddvb2dP6ji1YQzi34XricyqOMJ2zbsQs9PT3WbdikEbe0r9sl6KqGs7kF3oLAZU0TVX5uh5e2tE0Ullt4lj429ddAipk53t/S902OiStzCbzS/59jkjUJGmtFXLW0vPc1r5/U1gPq6xMN6xb1jQ7pc/kk+y1Xbt//70+s7e2xtvnvvNLTYuO4+ShD+Z3pw2fI8uXL0dfXp127duzfv5/ly5dTokQJqlWrxpYtWzR+9qSnp5OSksLevXsZP358jiNlNXXhwgXGjh1Ly5Yt8fb2Rl9fn7Jly/LHH38wbdo0kpKSSE9PL/yNPJHoF+3atWt07twZExMTreeFnjx5Mu7u7hw5cqTQl1kkEom+55KTk5HJZFSpWo2TZ8/x8k3ObYP0l28+JjEubV4h3cn+JEs74j54/rGHL1QTwFswQwBvPocAXgG8AngF8Arg/XGAd+nSZbx6+46GYWFEj5+AqZkZRkZGWFlZEzEginbtOxBavQYpl1NJPn6Clq3baD0id/LUqfzRtSvZb9/h4ODAxdQrBQK80veljkxGq9ZtBfAK4P0ugXfN2nXUrVsPN3d36tarpwTe2HkL0TcwoHff/qRnvWX+0hUEl69AMVc3FeAdO3Ys9vb2KpA7depUAgMDWbFiBdOmTWPo0KF07dqVsLAwypcvj7u7O6amphgbG+Pq6kpwcDAuLi54e3tz6dIlYmNjadmyJWZmZsybN095vw8fPiQiIgI9PT2Cg4OZN28ex44dK/SNLpFI9LExY8ZgYGDAgAEDePbsmdbr+vn5sXXr1kJfZpFIJPoRunjxIgGBgTg6OlK2XDlGj43m9IVLym2D2vV+Y97i5QJ4f+AhgDefQwCvAF4BvAJ4BfB+v8CblJTEsmXL2LxlCzKZDIVCQYWKFVEoFNSpUwcfX19c3dxo1rw5t+7d1356hU905PgJvH18OHfxIrq6umxI2FQgwDvj31nUqFkLAwNDdOVyrX+eLoBXAG9hAu/QYcOpWasWfcL7USaoLNt3JfFnrz54efuwbfdenmSrnorJ28eXhMSd/31vSk+naNGi9O/fX+Uz5cSJEzg7OxMWFkbXrl0ZNmwY06ZNY+XKlezevZvz58/z6NEjldtcv34dKysrLCwsaNmyJbNnz6Zu3bp4enpy9OhRxo4di4WFBd26dePq1auFvpElEolUW7ZsGQ4ODjRt2pRTp0599vo7duzAwsKCFStWFPqyi0Qi0Y/Sh+/Om7dtp2v3PylatCgh5SswbsIkXFxdMTQ05Pi5iwJ4f9AhgDefQwCvAF4BvAJ4vwbwHju4lzYtW5CZ9oCM+7eVy33y6BFSzp7iRmqKAN7PAG9sbCx6enr4+PhQvHhxZDIZV6/fICJyAMVcXdl/6DCv3r5ja+J2irm6Ylu0KMdPnf4i4M3MykJHR4fUa9dZt2EDxsbGzI6bm2/gLeHpibuHB8EhIZiZmdG5S1cBvAJ4v0vgnTZjBjo6OrRt34HOXbpStlwwjZo04176M+U516TAO3ZiDK5u7vQdEEV4eDgVK1ZELpfz8OHDfG+0PH36VOXfo0aNIjQ0FC8vL5o2bSrOzykSfcf1798fAwODXINtaGgoHh4eLF68uNCXXSQSiX6UpN+fP2wTrN+0hd//6IJcLmfg0OH4lSzFzYfpAnh/wCGAN59DAK8AXgG8AnhzC7zPnmRwNPkISxctZMTQIbRq0ZzA0qXQ09NDJpNhbl6EShUrMGxQFIaGBujr62NgYIBMJkNXV5fKFSvg4uyMs7MzRW1tcXZyYuHcOaScPSOA9xPA+++//yKXy5k1axbnL6Tw6HE6b969x9zcHFNTU/T09LC2tsbOzo5FS5YybcZMdHV1qVuvHn/27Em/iEituPso4wlVqlbF1NRU+f8OHklGX1+fw8lH8wS8xsbG6Ojo4OzsTLXQ6nT+owvtO3aiddt2AngF8H6XwPvm3Xuu37xFn/B+6OjosGrt+hyTakiB9/Slq4yOnkDd3+ozduxYNm7cKI6oFYl+8a5cuYKPjw9jx4797HWTkpIoV64cderUKfTlFolEoh+tTwHv89fvWLFmPWMnxFA1tDpyuZxzV64L4P0BhwDefI74+HhuPHml7NYz1W4/e63s3nPVpL/s6htDmiD4+et3uZ6JMK9J31y5vd5jtaQbc1IAT8/Ked28pI7ZeUnbY1Nf4RT08/olj1X9+fuQFPDVy+2sl08/h82S8vohog2lcwtAKmkBpxzAL/nw0fa4v2QngcYPN7VUXsOXbwgqF4xMJsPYxARHJyfKBJWlUdNmDBg0mHoNGmJgYICenh7FXF2xsrLC2NgEuVyOXC7H0dEJmUyGvr7+f0ek+vqip6eHQqFQ4m/KlWuffC6/CMxyiXwqOwXU0nZ/2kDx1dv3yrTBufqMsZr6gMXzFyygQ4eOuLi44O7uTnBwMCVKlMDW1pb3799z9epVHmdk8Obde3r36YPj/yZWUygUGBsb07BhGCdOnfnkUbbrN2zExMTkv3//D2zTnjxFT08vV0fpfipTMzOMjY2xtS2KTCbDyMgIPYUCCwuLT8KmOm6qf15oSyPGqpfH96bWNNxOG9Rqe2+qv/+k60Nt605t60bpcqhDvQqWSnZU/Z+3bzRj76sXqjugpKdZUbsP6U4N9d9tTe+3rDfvNO4Mea+2o0T6WNTvQ2UHs5adpDmf8zfY2Nhw8PgprZ9P0u8Hhb2RIxKJvo8WLFiArq4ubdq0YcOGDTkuT0tLY8qUKQQFBeHl5cWYMWPYvn17oS+3SCQS/chJv1fXq9+A0mWCmL9iLTczXnLtyStlVzOyVbr+5JWyG09Vk16mfrvL6R9LVetqxitlAnjzPgTw5nMI4BXAK4BXewJ4/wPeQ8dPc/TMBTbvSGLR8pVMmjKNAYOH0LHzH9Sr34AyZcvi7OKCnp4eurq6JO7aw+79hzh1LoWYKdNYtHQFbh4exG/aQuWqVRk/YRLy/x35q1AoKGpnJ4D3E8D7offv33Pu3DkmT57M3r17ef/+PYcPH0ZXV5cSJUpQOiAAHx9fnJyc8Pb2pkxQENY2NtgWLco/U6apPMYFixbj7OxMMVdXGjdpogK82W/fYe/gQHxCQp6AV1rmy2z69u2Hu4cHenp6AngF8H6XwHvg2El6hvfDwtKSonb2OZ5/AbwikSg33b17l8mTJxMSEkKxYsXw9fWlbt26BAUFoaenR8uWLUlISCj05RSJRKKfpQ/fqRctXY6hoSEymYyDp1O4m/laAO8POgTw5nMI4BXAK4BXe7868G7fe/C/mUglafvZC5Ysw9PLC2cXFwwMDDEyMsLE1JRywSF4lChBjVq18S9ZEhsbW+RyObq6utSuU4fRf4/7KsDbpl179h449FMAr3rR0dGYmZlRp25dosePZ87cefw9bhz9+kfQsVMngsqWo19EJJ1+70xYo8ZUqVIVP39/dHV1mTN3nupjf/uOB4/TadGqFb6+vpw6ey7fwLt46TIMDAxoGNaILl27sWZ9vABeAbzfDfDOWbiYajVq4uDoSOSgIZw4f/GTz78AXpFI9KUlJyczf/581q9fT1JSErt27Sr0ZRKJRKKfLen36mqhNdDX12f/yfMCeH/gIYA3n0MArwBeAbza+1WB98K12zRo1Pi/I2z19XFydqGIufmCbjQ3AAAgAElEQVRngVfaw4xMVq/boPH8qU9fvmJ70h6t5zvND/BGRg3E1rYopUqXxtjYGEdHp58KeN+/f8+7d++YMnUqCoWCgMBAQqvXoGmz5nTp2o0BAwcxbvwEYmfHsXL1Wrbv3M2xE6e4cv2mymM+c/4C3bp3x9HRkYjIAbmeSC03jZ8wkSpVq1Krdm1KeHryKP0JGzZtEcArgPebAq+5uTl+fv5UqRZKYJkgbGxtqVm7DvOXLP/k54wAXpFIJBKJRKLvuw/fqTNeZOPu4UH5SlW4m/laAO8PPATw5nMI4BXAK4BXe78q8C5ZtRa5XM6CZau4l/EcuVxOCU9vGjZqwtARo+gbMYAu3f+kTbv2hDVuQo1atQmpUAH/kqVwc/egaNGi6OrqUi44hC7d/mT6v7HsPXSEJy9facU5bcD7PPs19x89ZteefZ8F3uOnzjB+UgwymYx9h45QsmQpqoVW58HjJ9y694Dzl1JVgPfajVtEDRzEqrXrCgR4a9euzb59+7468Krfp8qEaGrY+uxFFqfPnid+YwKTp0wlICAQbx8fnJ2d6fxHF/pFRHx6QrY8wO6d+w95+DhD+e/Va9djbmGBvr4+xVxdadWmrQBeAbzfBHiv3rlH85atMDUzw9nZhbUbN5N86qzWzxkBvCKRSCQSiUTfdyvXxTNg0BAcHR3p0au3EncF8P64QwBvPkd8fDzJd58rO/3gpUopaVnKpL+0VzNecefZa2XqoKgJ9dKzVKFQOhPh/eevNSa93qdmLcxtDyRpvZ6W5bqXKUkNvVWXWTVtj68gUl8WTX3rFa/0OdA00+SXYLY6IH8KQh48e8nGbTsYOXIkNWrUoGPHjuzevTvfj0Xbcmlbfm3grQ0StCV9LqXvxTvPXnPz6atcJd2BcydTtYcv3jB3yQpMTc0Y+Xc0ffpH8mfvcHz8/Gn/e2d69A4navBQ+g2IInbufNYlbGZ70l4OHj3B6QuXuHLzDldu3iFx1x4m/jOF9h06Uap0aXR0dChVOoAOnX6nWYuWjI2eyOChw+kd3o9Onf+gWfOW1KlXj4qVKlOqdADuHh7Y2hbFyMgIuVyOubkFcrkchUKBj68vDcIa0S9iAFGDh9C9Ry8aN2lKUTs7PDyK065DR6ZMn8mMWbHo6Oigr6+PqZkZ1tY2yOVyfmvQkMHDhtO6bTvkcjkNwhphbm7OqDFjPw2FuQC/G3fvM/rvsTg7uxBYJggzsyI0CGvEpMlTOXryTJ6PTtZ21LG0uw8eceDQEZYsW85fY/6m0++dqVqtGi4uLv8hfYkS1K5Th+49etAwLIyDR5LzdYSuplzd3JDJZLi4uNAvIpIFi5egUChwdHTCzt6eqTP+/Yi1EgTVirVacDavz2Wujw5XSxPiSneaPFODQvX1gvTzSH09rfJ+VHt/Sy+Tfh6pf05K1zvqyyV9LOoAK91hoJ42WNX4+6q2w0D6s96pwa30Z6nfj8YdV5LHNXjYCMZET6DD750pX7ES1jY2WFpaERxSnrYdOlGzdh2Nk6yplKWa9HUs7I0ZkUgkEolEop856Xbuh23VW//bdpV6VNM2HahSoza/9wjn0uNsLqRlKTvz8KWyY/eea+zoXdUO38lUtv/WM5X23dTcwduZygTw5n0I4M3nEMArgPdrVxjAq6Ojg6eXN/3792fBggUMGzYMT09PKlSowJw5c3K13I8fP87x/3414H344g3/zl9EnXr1Ca1Zi0pVqhJcvgKBQUH4lyyFp5c3egoFlpaWyGQyTExMqN8wjIVLl+c4WvH5/8p4nsWeA4eYNnMW3j4+hPeLYOjwkURPiGHGrNksXLKMtRsSSNyVxMHk45xJucS12/d49CRT5ejNtGcvOHL8FMtWruavv8fRodPvdOnWnfmLlpBy5donjqRUPaLxXloGC5Yso3HTZgwZPoKb9x7w4vU7OnT6HblcztmLl7n7IO2LgDdmyn+nSrCxsUFXLuf6nXtcv3OPhUuW8fsfXbCwsOD3P7rkQMm7Dx9x4vRZtiTu4H7a41wDb/rTTLYmbmfkX6OpU7ceurq6mJtbEBAYSNNmzYgcEMXMWbFsTdzOxdQrXwVyNTU2ejwKhQITExNatW6Dt7cP/SMG0L1HT5asWMWNew8F8ArgLVDgHThkGBYWFjRs1IQpM/5l8/ZdXL5xJ8eRzQJ4RSKRSCQSib7fPmyHXnuYQcy/cVSvXRd9fX269+nP1oMnqF6nHtXr/IaxiSm7Tl7i0uNsAbw/yRDAm88hgFcA79euMIC3y589KFKkCNWqVcPGxoYlS5aQnZ3N6tWr8ff3x9/fn6ioKLp3786AAQOUyzpmzBgaNmxIcHAwenp6mJmZUaZMGVq1asXw4cOZvXAJi1etZf+x0+w8cIRNO/eydnMivfpH8ujF658SeB++eIOhoSGubu74+PrhV7IUpQMCKRNUlnLBIZSvUJFKlatQpVoolapUwc/fHyNjY4oWtfsk8H7sneby+Sf6+Wns+AmUKOGJm5s75uYWyGQyrKys8CheHBeXYnTp1p2Fi5eSev1WDnxcvGwFCoWC1evi2bpjVw4IvHD5KgqFgvoNG1Iu+L9Ztg0MDLCwsMDdwwMjY2P69uvPwSNHWbBoMYOGDKVhWCNq16lL0+bN6fh7Z3r3Cads2XIElS2LXC6nYqVKREQOYNWadZw6c/abIq62st68o3RAAI2aNKFKtWrIZDI6durMy0+9lgJ4BfDmA3g3J+6ibLlgKlSqzJ+9+uSA3NMXUwXwikQikUgkEv0gzVu6kkZNm6Orq0u9sMbMnL+E3UfP0CtiICamZlSsVoN/Zi8ktHY9Je4K4P05hgDefA4BvAJ4v3aFAbzpWW+I37qdbdu2ERUVRY0aNbCzsyMiIoIVK1bQu3dvRo8ezdChQ/Hz86NZs2ZkZWXRqlUrXF1dkclkuLq6cv/+ffbt28f8+fMZPHgwjZo1x8HJCW8fX0oHlqFc+QpUrlYdaxsbTExNKR1YJk/Am3rrPhMmT6N0YBmSDh397oBXT0+PkAoV6dztT4aM/IvpsXPYfeAwO/YeIDFpL1t27iYhcQfxW7axLmEzq+M3knrj9g8JvOq4+Dz7DbfvP+TMhYvEzV/IxJjJhDVqjJWVNT4+vnTp2p1GTZrQvGVL/Pz9MTMz4+jJ05+EwBev3zFl+gxWrF5L0v4DpKReJSPzBVlv3qGjo4OZmRkGBgaUKlWa5i1bMmzESCbGTGbajJksXb6SWXPimPjPZGrWqs3uPXt5kf260CFXG/CWL1+Bnr17M2DgQIyMjKhZq7YAXgG8BQ68pUqVxsjIGIW+PpaWlmzfs59JU6fTvlNnSgUEoKOjg7tHcdp26ES3P3sK4BWJRCKRSCT6DvPx8UEmkxFSsRL/zIjl8t1HKturH07RcOV/57yV4q4A3p9jCODN54iPj2fblQxlu64/UUn6C63+y3/24Utl0hNOX05XPXH1rWevVcqxsfq/1N+80tTvQ9t1NW0Iq28Ma4JZ9aQn676bqX2ZVZcz56R1yp5+LLcYp94ttaTLUdgr5++xkydPEhkZib29Pc7OznTv3p1BgwYRHR2NkZERq1evVl7X3t6eKlWqaLyvu3fvcvz4cRISEujQoQOhoaFYWVlRvnz5L16uMmXKoK+vT6tWrWjfvj12dnY0bNiQffv2fXISwqPnLtG9VziJ+w6RevfRJ7FcejspUqgjjxRctcHa1h27iI2bx6Chw2jdpi3WNjaMGRudA7c+NZFUXtIKwbnE328BwQeTjzEhZjKDhgxj/qIlHDhylGOnz37ZuXv/18JFSzmbcunLJwb7BriZawSVPJ7MV2+pWKkyJiYm6OvrMytuvsY/ldc2aaLW3xPJayz92VqxMR9grQl8pcuhvvxSGFTfOSXdcaWOs9p3eOZup1m6JHXAVFkXqC2z9PXQtpNJ+lpIJxn8MNGgpqTXU3+valoObZULCcHMzAxDQ0PkcjmBZYLo9EcXJk+fybZde5i7aCm16/2Gvr4+Re3s8jSxmgBekUgkEolEooLrw3felm3b07JdB34La4yVtTVyuRxdXV1uPHnFjSc5EVd6MKK6Tx249UzZ7utPle24+kSlxCsZyraqtSU1Xdmmy6olXHr8scuqbU5NVyaAN+9DAG8+hwBeAby/Yj179mTq1KmMGjWKvn37UqZMGZXLLSwscHV1pX79+vTs2ZMmTZpQvnx5XF1dMTAwwMrKCj8/P2rWrImvry8rVqwgOzubq1evsnLlSiIjI7G0tOT69eufXZZixYqxfft25b/Hjh2LTCajbdu2OTBIV1eXonb22Nk7UCogEFMzM+RyORdv3fuqwKt+2ZHjJ7G0tORhxrNfGni1Hfmb734C4NXX1yekQgXC+0dyL/2pAF4BvF8FeD+0fc9+Ml6+5t7jp8QtXELjps3R19enZu26TJ4xi8s372o9alcAr0gkEolEItG36cN33vKVKuPq7sGU2Lms3rydHYeOsX77XgG8v+gQwJvPIYBXAO/X7ubNm+zfv59ly5YRHR1Njx49cHV1/ao/89mzZ6SkpDBr1ixOnDjB+fPnSU1N5datWzx48IAnT56QlZWl8fYbNmwgJiaGkJAQYmJiWLZsGbt37yYlJYUnT54or/fo0SNSU1M5fvw4u3fvxtLSkiJFijBy5Ejatm2LiYkJVatWpWrVqoSEhFC6dGm8vb1xdXXF3t4eCwsL9PT0mDRpkvI+Z8+ejUwmQ1dXl4PHzygx6MDxM7i6e2BhackjCeqEVKyIt6/fNwXeF6/f0anzH5iYmGDv4ICjkxPGxsZsTtwpgPcXBd7lK1epLP/4Sf8gk8m4ef8hmV+AdQJ4BfDmBXhvPkhjVtx8GoQ1QiaTUa9+A2bMjuPa3YfaT8UggFckEolEIpHomzd8TDTrtuxk9+Hj/N69J67uHuw6coK7ma+VuCuA99cbAnjzOQTwCuAt6KZMmUKtWrXw8vLCyMgIGxsbypQpQ+PGjQkPDycmJoaAgABKlizJiBEjmDx5MnFxcfz7778MHjyYdu3aERgYSGhoKC1atKBXr16MGjWKmTNnsnr1apKSkkhISGDLli3ExcUxatQounXrRv369QkICMDW1haFQkGxYsVwcHDAx8cHDw8PnJycsLW1pUiRIhgaGiKTyVAoFJiammJlZYWDgwOurq54eXlRqlQpypYtS6VKlahevTq2trZUqlSJkiVLUqxYMczNzZHJZJiZmeHk5ISvry8VKlQgMDCQRYsWKZ+LgQMHsnHjRhITE9m7dy9Hjhzh9OnTXLx4kevXr3P//n0yMjJUnr/27dsjl8uV+NukWQvWJGyhZ9/+mJiY4OTsogTeaw8y/neUZMVvDrzpmS+5dvsuo0aPxcfXD11dXSKjBgng/QWB98ixE+jr62NrW5Q6detx9MQpZDIZi5auUL6mAngF8H4N4G3TvgN16v2GXC6nYeMmzJ63kNuPMnJ3nl0BvCKRSCQSiUTftPDwcCwtLTG3sEChUFDUzh57B0dkMpnSWwTw/rpDAG8+hwBeAbxfWlpaGtevX+fMmTMcOHCAbdu2sXr1aubPn094eDhyuZxJkyZx8uRJHj9+/Mn7WL16NYsXLyYqKop69epRo0YNOnXqxPDhw5kzZw6zZs1iy5YtLFq0iJiYGAYOHEjnzp1p2LAhISEh6OvrExoaSrt27YiKimLq1KmsWbOGQ4cOcfPmzVw/lmfPnpGWlsadO3e4du0aKSkpnD59muTkZPbt28fOnTvZvHkzgwcPZseOHSQnJ3Px4kXu37/Py5cvv9pzfPnyZW7dukXtur9haGRE1eo1aNOhE1FDR9Cpa3cevXiDpZUVOjo6VK9Vm3+m/5sv4H3yIpvbDx5xIfUqySdOsXPPPuITNrN42QpmzZnLyjXr2bhlGzuT9jF/0RIVzAwOKY+xsTEGBgb4+Zekddt2zJw9RwDvLwC8IeUrEFS2HF7e3sjlcnr36YuRkRH+/iUxMjJifcIWAbwCeL8q8Hp5+xAxcBAPMjI/ebkAXpFIJBKJRKLC7dy5c6xbt47x48dTqlQpjIyMePD8DeMnT+fB8zc5vEUA7687BPDmc8THxzP/5H1lC06ptvj0A2Urzj1UaV1KmjLpG2FLarrKG+rw7UyVTj14oUw60+HFx9kqSd/I2i5Tx+VUSVczXqkkhWdtWCq9THqb609ecSUjW5n6z1ZfAWlaTul9qN+/FGq1zYr+rVfMZ8+epUWLFigUChwcHPD09CQoKIhq1arRsGFD2rRpQ/fu3Zk4cWKhf4j87NWqVQuFQkHnzp3Zv38/s2bNomfPnlSuXBlTU1OqVa/B7126MSZ6IstWr+PQidM8ePqCJ9lvOXLqLDFTZ9CoaTPkcjlGRkbo6elhYWmJi0sxfP38CSlfgZq169C4WXNq1/uN3xqGEVqjJsU9PSlSxJxBQ4azYfM2jp46y/nL1zh57iJrNiTQrUdPLK2siBw0OAcafQnc5Q2CP4HB+UDh7wGKCxyQvwCNP9eVG7cIDCyDk7MzhoaG6MrlvHzzjoVLlrJpayIr16zVfHu15ZI+x+qvsRQitWKwluup3EZL2m6XVwzUhtfaIFUKtVLEffhCFX/vqe+41JD6F2dtSW/3QA2UVQA562PaHndBJX3+12/eRslSpfEoXrxA0Fa9dLUKe50vEolEIpFI9CP222+/YWNjQ9Wadej0Zx9Gx0xnyYZEUtKyNCY1FPXLTt5/oUwKugduPSPxaoayDRcfK1tz4ZFKq85rTupdy86qJrUxdTeTmpoA3rwPAbz5HAJ4BfDu2rWLXbt2cejQIU6dOsXly5c5e/YsJ06cYPPmzcydO5dq1aohl8sZNWpUoX9IiLI5c+YMI0aMwN7enoCAANq3b8+ECRPYunUrBw4cYF3CVmKmzqBnn77Urd8AL28fFAp95HI9irm60bZjJ2LnLWTfkWPc13Dkm6YGDh1Om3YdqFa9Bp5e3ujq6uLuUZxywSHU/a0+Y8aN/yzuCuD98YFXR0cHmUyGXC5HLpejUChyf3sBvAJ48wi8D56+oEnzFjg6OTF38dICOypXAK9IJBKJRCJRwTd+/Hhq165NcuodFacRwCvGp4YA3nwOAby/FvDGxcUxffp0Jk2axJgxY4iIiMDCwgIPDw8CAgLw8vLCxcUFhUKBj48P1atXp23bttSoUYPLly8X+geEKHdJT8sgxY4NWxJV/p1XaNGGZLnBXQG8Py7w3rh7n/mLFtOuQ4f/znHt60uvPuGMjZ4ggFcA71cD3oyXr3n47CUr129EJpMx7K/RBXraBQG8IpFIJBKJRAXfxo0bqVOnDjKZLut2HhDAK4bWIYA3n0MA788HvLGxsWzZsoWVK1cyZ84cYmJiGDFiBC1atMDY2JiuXbvSp08fBgwYwPDhw2nYsGGhr/hFBZsm4FVPAG/hA++x02fJeJ71XQPvjqQ9DB46jOCQEExNTQlr3JhpM//l3MXLebtPAby/PPCmZb7k1IVLRE/8hwNHT3A+9Rp30jK4cusecxYsolXbdhgbG6PQ10dXVxddXV0U+voYGRljbGKCnp6eAF6RSCQSiUSiH6B9+/bh4OTMhQfPBPCKoXUI4M3nEMD74wFvyvXbLFqxhq1bt5KRkaGy8rx69SqWlpb4+PgQFhZG+/bt6dWrF4MHDyY6OpqZM2cW+gpe9PUTwPv9A+/B5GM0adYcQ0ND9PT0KFbMldDqNejSrTubtm3/5sB7/c499h9OZsXqNUz8ZzLh/frj5OyMhaUlgWXKEDlwEFu37yyYUzwI4P3pgffyjTvs3n+YxStWM25iDD3D+9KoSVOCypbDzt4ePT09XN3cKGJujn/JUjg5u2BqaoqeQkHDRk2YMuNfkk+dJe3ZSzJevv7kayCAVyQSiUQikej7Likpic6dO6OjoyNO0SDGZ4cA3nyO+Ph4+m+6qKxvgmp9NqYo671Bc+q3i9p6WdnwHVdUGpN0Tdn4fTeUTTpwU6XJh24pm3r4tkrTj3ws9thdleadvKdsyZkHKq0+/0jZxkuPle249kSlw3cylUlnajz94KXGlY82xL2Ska0yG+SdZ6+V5WbFOGvWLDp27IiXlxcWFhZ4e3tTsWJF5HI5QUFB9OrVi8WLF7N161acnJxwcHCga9euJCYmFvpKXfTtyy1i5AVM8grDBYHCBQXDuUdjDWD8uT4DxS4uxXB0dKRXeF82bk3k+et3nL2YyobNW2nRqjVVqlb7KkcLP3j8hCkzZjJoyDDatu9A1WqheBQvjoGBATa2tgQElqFBWCP+7NWbsdET6NKtO6nXb+UdlPOQ+jKrPHdqr4/0ddOGpY9evFEmxdH7z1+rrItvqu3ck66zr6kl3SknvZ76fUh32N3J1Jz0erefvebG01fK1HdUSr8ca9q5mZquuvNQ+jjvPHutAsZaUVoLgu89dJQWrdsSNXgobdp1oEq1UNw9iqP/4fepTBANwhrzZ68+jBk/kQVLV7Bj7wEuXL2pcd2Slpn18d9ZmisYuH2jscJeh4tEIpFIJBL96N3NfI1MJqOIuTkb9xzhSnq2MulBf0fuZKp06PbHpC5zWO2yfTefqbTr+hNliVcylG26nK6SFHulaLv49ANmHburbML+GyqN2nVV2eBtqSoN2HJJmQDevA8BvPkcAni/f+DdtWsXcrmc4sWLU6dOHVq3bs3gwYOJjIykd+/eNG7cmHLlymFiYoJcLkdHRwdbW1uMjY3FEbu/aAJ4v2/gNTUzo3RgIM+y33zyciMjI3z9/BgyfASTp05n976DJJ88zfnLV7hx9wFpT59/Me4m7T+Ijo4Oder9RstWrYmNm8embds5dT7ls/cngFcA78lzKcxduISeffpSvkJFDAwM8PXzp3iJEgwZPpJ/58xlw9ZEjp9N4cGT53let6gkgFckEolEIpHoh+1u5muuPHyCt68fnbr3EsArxmeHAN58DgG83z/wZmdnc+bMGRITE1mwYAF9+vRh5MiR/P3330yYMIHJkyczc+ZMWrduTf369TE0NKR06dLUrFmTK1euFPqKXfTtE8D7fQPv1dt36dDpd9w9PFi0bMUnr7Nt5276RkRSvkJFgkNC8PP3x9XVDRsbW4yMjNDV1cXMzAx7eweKFy9B6YAAKlSqRK06dWnctBntOnSke4+eVK5SlTbt2mNsbMyMWbO/7aRuAnh/WOC9dP02k6ZMo7inJ9bWNrgUc6VRk2b8NTaahG07uJP25ItOaSGAVyQSiUQikejX6sPpv3R0dDC3sBTAK8ZnhwDefA4BvD8G8H5Jfn5+yOVyLC0tBfD+ogng/b6B90PrEzZTqnQATZo24/SFS190vt/M7DfcT8vgyo3bnD5/kYPJx9i+ew/rEzazZMUqYuPmETNlGj169Wbm7Dls370nz6d2EMD7awBv6q37/DP9X6rXrIWJiSmt27YnImoQl67dytV5igXwikQikUgkEok+tP3gMapWr4mBoSEubu4CeMX47BDAm88RHx/PjOQ7yqT4OibpGpGbLynrtva8Sq2WnFLWeMEJ1eYfV9ZkwQmVmi06qazF4o9J70+95otOqtRs0Qll6tdtv+KMsh7rL6g0JDFV2cT9N5XNPXFPJekEctKV1MuXL6lduzb9+/dn69atKpeNHj2aoKAgGjRoQNu2benRoweDBg1i3LhxzJw5k759+3L16tWvsvLcu3ev8r9lMhm6uroYGBigo6NT6Ct2UeGWVwhRgWD1vhEKFyQMFxYY56YRf41BR0eHHr36cPTk6U9MHvcF2JxLXP5Vy4HXuZwMTv01e/zyjTIpnF7NyFZJOjno2YcvVZLuOJROGHHy/guVL73qt5PuVJQirvpkaVLEVQfMD+/L6/cfMT12DrXr1sPAwIDmrVqzePkq5cRmXxtuC2L9pD4hmja4lSZ9DR+/FKgrEolEIpFIVND5+fnh7++PmZkZ1tbWnD17Nsd1PjVB/apte1mz88BXWaZzj14qk37nVsfmpBtPVdp8OV2ZdDK2FeceqhxkKIA370MAbz6HAN4vA95Lly5hZGREZGQkwcHBmJubU7FiRVxcXGjatCnz5s1jzZo1zJs3j8mTJzNq1Cj69etH586d8fDwUJ4bd8GCBSQkJDB8+HBq1KhBXFzcJ1d2n6tnz540aNAAHR0dQkJCmDNnDkWLFkVfX5/s7P9AurBX6qLCTQDv9w+8ma/esnXHLgYOHopt0aL81qAha9ZvyAG8dx9lCOAVwJsv4E25fpvVGzYxcsxYPIqXQC6X07hpc+YvWUbas5ff/MhcAbwikUgkEolEv0bDhg3Dzs6OTZs2qfx/ddzdeTwFuZ4eFpZWlCtXjlatWrFixQo2bdrE3r17OXnyJKmpqTx48IBbt2598XII4P1+hwDefA4BvF8GvHfv3sXOzo7Dhw+TnZ3NtWvXiI2NZeXKlblamTx9+hSZTIZCoaBq1apERUXRuXNnWrZsSbFixbC3t6dx48aMHz+epKQksrKyyM7OpnXr1sydO5cJEyYwadIkGjduTNGiRTEzM+Ovv/6iXbt2rF69mvr162NiYkJ4eHihr8BF30cCeL8d8I4eG83+I0e5evtevk4P8e/sOMqWC8bY2BgfX18cHBwwMjJCR0cHj+Il+K1BQ/oPiGL23AXsOXCY+4+fCuAVwJsDeI+cvci8pSvpP3AIder9hqOTE5ZWVlQNrU7vvv3p3LU79zIyv+j9KIBXJBKJRCKRSJTX3N3dc/yVsTrw2hS1w8jYmBETppCQkIC7uzuhoaEEBwfj7++Pu7s7tra2ef6LZQG83+8QwJvPIYD3y4BXR0eH0NDQfK3U5syZo/GyS5cusWjRInr06EFgYCAKhYKyZcuiUCiQyWTUrFmTrl27snDhQi5fvvzJ+8jMzCz0Fbfo+0kA77cDXtuiRVEoFBgbm6BvYICbuweVKlehRes29IscwMTJU1m2ag17Dhzm8svSkgsAACAASURBVPVbGoH3QxNi/iH5xGkuX7vJw4xMnr96x/Ez51m2ai0j/hpD+YqVMDQyYvzEfwTwCuBVwu6StRupUr0mRkbG1K3fkMghw1myag2nLqbmOEXDl743BfCKRCKRSCQSifKaTCbD1NQUDw8PLCwsOHjwYA7gbdelByZmZujo6PDnn39iaWmJpaUlpUuXplSpUpQsWRIvLy969OjBxYsXv3gZBPB+v0MAbz6HAN7cA29WVhY6OjoMHz6cQ4cOfZMV4OPHj9m8eTNLlixh586dhb5CFv14CeD9dsCro6OjzNTUlAkxk5kRO4dZcXP56++xdOvRk/oNwwgsE0RROzvkenq4FCtG+QoVadq8BX369mf8pBgWL1/Jrr37uXjlOs+yXitP0XDxyg3WJ2xh4OCh+Pj6EhxSntXrNohTNHwF4L166zaz586nRctWBJUtR83adWjSrDmdOv9Bn379GTR8JHXrN2D/sVPfDfAuXLWeilWr4etfiimxc3N1Dl4BvAJ4RSKRSCQSib5Vd+7c4cqVK5w/fx5XV1cmTpzIpcfZxO9JZtCYCcrvuLHL12FgYMioUaNISUkp0GUQwPv9DgG8+Rzx8fGF/ib/kdq+fTv9+vXD09MTDw8P+vTpw8KFCxk8eDDOzs74+vri7u6Oo6Mj1tbWmJqaIpPJ6NSpk/K0DiLR95IURQoCWrTCcB4xKK8wXCCArFZa5ktuPUjj4rWbpGW+zIHFN+8/YveBQ8QtWETU4CE0atoMXz9/FAoFbm7u1K5bj17h/Zj67yy27tzN7UfpnL10hcTde5i/ZBljoifQo3cfwpo0pWy5YBwdHdHR0aFoUTssLCywd3AgtEZNevYJp32HToV+3uCfrcTdexg4ZChBZcthbm5Bk+YtmDk7juWr17EuYTMLly5n2qxY/h4/kYFDh+FXsiSubm4UL+HJn736sHbjJp5mvcn9Tohc/t597nd42eq1VKxchdIBgcxZsOiHhdpPY23+4VYgrkgkEolEItH3lZWVFTKZDAcHB+zt7ZHL5chkMp4/f17oy5bfBPDmfQjgzecQwJv3kpOTGTlyJC4uLvTu3ZvFixdz4sQJzp8/z9WrV7lz5w5paWkcPnwYLy8vrK2tC32ZRSJpAnhzj2wymQw9PT0sLCwoameHQqGgQaPGzJwdx5Vbdz97pPDJ8ymsXBfPmOgJdPi9My7FiuHs4sLEyVO1Hln8LPsNKVevc+Pug0IH0J+te4+fEDt3Pi1atcbKyoqAwDJERA1iy45d/z33uexA8nFGjvmbipUrI5fLSdy995sBr6mZGWXKlmPe4qU//JG4AnhFIpFIJBKJfo22b99ORkYGT58+JTg4mNmzZ2NhYUFgYCDh4eHMnTuXzZs3c+LEiUJf1i9NAG/ehwDefA4BvAXXvXv32LJlC1OnTqVr165UqFCBIkWK4OzsjKurqzg3rui7SwBv7pFtR9I+PL286RcZxbNXb7n1II05CxbRtHkLTExMqFy1Kn+Pn8jxM+c/C4L3M56xZOVq6tVvgKGRETFTp33VU0eIcpb27AW169TF1c2NGbFzSLlyPcd1vuRUH4+ePifpwGGKmJsz4Z8p3wR4u/7Zg8bNmufp914Ar0gkEolEIpHoW5aRkcHu3buJiYmhXbt2GBgYUKxYMWxsbDAxMVFORq+jo4OhoSGWlpbo6uryxx9/FPqyf0kCePM+BPDmcwjgLbguXLiAjo4OTk5ONGrUiNmzZ3P37t1CXy6RSFMCeHOPbM+y33L74WPqhzWifsMwbj1MU8G61fEb6dy1O45OTpiamlK+QkXKV6hIiEoVsLC0REcmo2btOoyPmczxsxe++rmBRarduPuACpUq0Su8r9bracPZlGs3KF+hIn7+JSlqZ4eenh6e3t7UqlP3m5yiYc78RTg4OpKWmSWAVwCvSCQSiUQiUaH34sULTpw4wYoVK6hduzbLli1j3759TJs2DU9PT/T09ChXrhzdunVj1qxZrFy5ksuXL3P79m0eP35MVlaW8r6uXLnChg0b6Nq1q8bJ5b/XBPDmfQjgzecQwFuwpaens2rVKrp164a7uzvu7u74+fkxefJkEhIS8jTLo0j0tRLA+2XA+wHm+g+IwtDQkNZt2zHq77GsWLuek+dTePAkk2ev3vLP9Bkk7t5D4u69JCb91/akvWxP2sfi5au4n/70m07+JlKtTFBZatWp89nraXt97j7OoFKVqlSqUoWy5YIp4elFkSJFUCgUdOj0+1cH3sTdeylewpNirm78NTaadQlbuHzjToECb+qte+w9fJQVa+P5Z9pMIgcNIbRGDZycndHX1xfAKxKJRCKRSPSLt3TpUgICAvD09ERHRwcvLy8aNmxIUFAQTZo0oWzZshgaGjJlyhQVwP2ZE8Cb9yGAN59DAO/X7cSJEzRs2JDu3btTvXp1nJ2dMTAwwN/fnyZNmhAVFUVcXBx79uzhzp07hb68ItGHVNFEM7p8DRjWiMQFhMYFgcuJSfv4d85cwvtHUqfeb7i6uWFja0vCth08zX7LX2OjcXB0okat2vzWIIwmzVvQul17Ov3Rhe49exPeP5KowUMZNmo0Y6InMHHyVJq2aMnZS1cLFqVFKu3YewB9fX1i5y4o0B0FUYOH0ad/JH7+JekXGZXv+8vt7+isuQvoGd6PqqHVsbK2xt7BkVp16tJvwEDmLV7GkVNncxxt+yTrLReu3GDn3oMsXr6a6EmT6dM/kmYtW1OhUmVc3d0xMDDAytoaLx9ffP1LUszNDYVCgUfxErTt0ImFy1cVKtQKxBWJRCKRSCQq/ORyOQqFgn379vHy5ctCX57vIQG8eR8CePM5BPB++9LT00lOTmbp0qWMHDmSNm3aUK5cOSwsLLCxsaF8+fJ06NCBMWPGsGLFCo4fP86zZ88KfblFv1YCeL8c5WbFzcfcwoLgkPIYGRvTN2IAazduZtnqdcxfspzYufOZOnMWE/6Zwuhx4xk68i8iBw2hT78IuvXoSfESnlhZWWNqaiqA9yv1NPstBgYGXL1zv0CB19raBlNTU4yMjPDz86dy1arfBHjVO3v5KsvXxjN05F+ENWmKu0dxjIyNcffwoGxwCI5OzshkMuwdHCgTVJYGYY3p1qMXo/6OZs6CxWzavouFy1YROXAIQWWDsbCwpFnLVsyau4DUW/e/myNxBfCKRCKRSCQSfR8pFAqKFClS6MvxvSSAN+9DAG8+hwDe76ubN2+yc+dOYmNjiYiIoGHDhnh7e6Onp4ebmxu1a9emZ8+eTJkyhc2bN3Pp0qVCX2bRz5kA3rzB3KbtOxk8fCTmFhaMHP33F9/+yIkzWFvbMHnGvz8F8LZt34HQGjWxsrameIkStGzVhntpTwplWRYuW0Hjps0xt7DgwZPMAgXeD12/94hFy1dhYWFZKMD7qW49Sidu4WK2J+3n3OVrpL94/cnTK2zYugMjIyPs7O1p0qwly9as+25PtSCAVyQSiUQikahw27NnD40aNcLd3Z3w8PBCX57vJQG8eR8CePM5BPD+OJ0/f574+HgmTpxIt27dCA0NxcnJCSMjI0qWLImLi4sAX1GBJYC3YMDvxr1H/NHtT/pFRvH/t3fnX1XWix7HAwRUZBAIFUE0UREEZyVFCYeTooKz4owiCqmlOGJKikMO5QQlSjkeOm5Jc8pwSAEHnFNQMZVMtEHNzj33D/jcH+49rds55an9INtH36+13qtWId+vxO6HT0+b1HlpWrJipdZkrv+3Uue9o6hu3eTm5q6pM2Y9cYC09Wj7R5sxO1XBzZrpk527dPnaDR0/WaS6fn46fLyw0u7w/aO/a03Gh+oY0Um169RR2sLFT2XY/f8dOl4oOzs7XS+7+0wMvL/1Fg2/NfAezj+l1LSFSpiQpPAOHVXD1VUB9RuoV0ysZs2dp1lz5zPwEhEREb3AlZaWKjk5WTVr1pSHh4e6deumpk2bqqSkxOZ3e1Zi4LUeA69BDLzm7/79+8rPz1dMTIwcHR21YMECm9+JXtz+6DBcmSOxLcfmvOMF8q8XIB8fH7m5ucnJyUn29vaqVq26atb0VJ06vqrf4BUFNQ1WaPMWWrF6rXJyd+nGnXtPfcD+vYaNHKX31mYoIytbG7ds17a/7dTOz/Zp78FDyvuyQMdPndHpC5d18Wqprt26o9v3vte9hz//Mk5+8WW+EpPeUPXq1XXxaumvPndwSDN9ebLoqdz7u8f/UNGlK7Ls3qsVq9cprEVLubq6qmev3vp4W85T/Zp5eXmraXCIAhs1loODg95fm/nk75dK/t79o6/Ffx1gC85e0IcfbVLHzpEKDWv++4Ps419n7TjLUEtERET0bHbr1i0dO3ZM7u7u8vf3V0hIiAIDA2Vvb6/k5GSb3+9ZiYHXegy8BjHwPl+dOXNGffr0UfPmzbVz506b34devBh4/3PlD3/WpWs3dDj/hHJyd2vthxs0f+EiJU9+U4OGDlPDwEBVrVpVk6emqPjr25U67h4pOKU6vr6qUaOGgpuFKjKqiyK7dFV4h45q2bqNgkOaqWFgI/nVq6c6vnXl5f2/7z3r6OgoewcH2dnZKTikmcaMG6+RY8b+6nMfOl4oBwcHHSk4WWH3vXXvB/UfNFj1AgJkZ2engPr11SnyNQ0fNUadX4vSuSvXntrX6vuf/6GCovP6aOtf1apNG9nb2ytt4WJdvn7zP467z+LAe/nrMh08VqiPtucofdkKJU15U7EDBqpteLjs7e01a+48Bl4iIiKiF6yqVavKyclJ7u7uatGihXr37q34+HhNmzZN8+fP19KlS7Vu3TplZGTY/K7PQgy81mPgNYiB9/lr586d6ty5s+zt7W1+F3rxYuCtmM58VayECUmyt7fXhDcm6Xzx9UodevOOFWhMwng5ODjIy8tbPrVqqY6vr/z866l+gwaq6+cvR0dHtWjVSolJydq4easuXS3VpZLS33yLgQtXS1W/QQO9vy6zwu6YsSFbtev4KmFikvKLzuu7x/+osM/93eN/6FrZtzp14bI+P3pcn+TuVnxCot6aPlO9YmLVOChIdnZ2CmzUSD179daUqSlKmTXnDw27thh4r39zT0dPnNG2HZ9q2ftr9GbKTA0aOkwdO0WqwSsN5ezsLC9vb4U2b6HXo3spfnyi5r6zUJkbP9Luz/NUcPbCk99SgYGXiIiI6LksIyNDo0eP1ssvvywXFxc5OjrKx8dH1atXl5ubmzw8PFSjRg05OTnpyy+/tPl9bR0Dr/UYeA1i4H0+2rNnj8aNGycfHx+Fh4dryZIlvA8O2SQG3ort0rWvlTzlTdnb2yskNFQ9e/fRhDcma8ny97R9R64KzpzXnR8ePbXzy7578PvvE/vzf2vfF4c1b0G6ekT3+r8fpNZIQ4eP0LSZszU3bYGSJr+p17p0lZOTk1Lnv1Nh9xoweKi8vL21YtXaJ37crfLvdb74mo4UnlLu3gPK3rpdK9dkaN6CdE2eOk0jx4xVn7791Om1KIU1b6F6AQFyc3eXvb29PD091eCVhmrZuo2iunaTn7+/ZsyZqw2bturYqTO69+jv/36mDQbesvsPVHj2knbs3qdVGR9qxpy3NXzUGEV17a4mQU3l6uoqVzc3NWkarKhu3TV8dLxmpM7Tqsz12vHZfhWeu6Tb3z380++Ry8BLRERE9GJVXl7+y5936NBBHh4ecnV1laOjoxwcHDRhwgSb39HWMfBaj4HXIAbeiuvWrVs6efKkPv30U33wwQd67bXXtHz5cmVnZ2vXrl06fvy4Ll++/Kt/KRrp4MGDSkpKkp+fn1q1aqW0tDRduHDB5l8HerFj4H06nb54WYfyTyh763bNT1+sMQnj1aX7XxTYuLGcnJ1Vu3YdtQt/VQOHDNW0mbO1OnO9du0/WCFP/v6ZHw52/NQZrVi1RoOGxqnfwMGam7ZA2y2f/tt78Rrt6q07mjV3njxq1lTVqtXk6uYmLy9v1a5TR+4eHvLy9pZDlSqq4eoqP39/NQsNU0TnSPWKidXwUWP0xptvaW7aAi1ftUYbNm2V5bN9OnS8UGe+KtGNbw28/3EFD7zlD/+uM1+VaPeBPGVu+Ehz0xYqPiFRr/fspWZhzeXp5aWqVavqlYaBiugcqcFxw/XW9Flavmqttlt26djJM7px577V78HLwEtEREREv1fLli3l7e0tOzs7Xbp0yeb3eRZi4LUeA69BDLzGmjZtmjw9PeXg4CBvb2+FhISoS5cuiouLU/v27ZWYmKiBAweqS5cuatGiherVq/fL/75Qu3ZtBQcHKyIiQjExMRo9erSmTp2q9PR0ZWZm6pNPPlFeXp7OnTunW7du6fHjx7+c279/f/n7+2vOnDk6ffq0zb8ORBWZVQPTE/uzP2TKfEP0hZJS7T6QpzUfZCllVqoGDx2m8A4d5Vu3rqpUqaJXGgbqtS7dNCp+nN5+J10bNm3TF18W6Nrtuza/u5HuPfovffP9Q3397XcquXVHl67dlOWz/Sr+ukx3H/xcKXew/nvqv3Xx2tfaf/hLbdi8Te8sXqrE5EnqHdtXrdq0Ve06dWRvby8//3pqF/6q+g4YpOQpb2nRspX6ePsn+uJYoa58XfZUR9Y/2r1/ydb/DiEiIiKiymnt2rVycnJSbGyspk+frtTUVKWmpqpv3742v5stYuC1HgOvQQy8xvrnf60KCAhQVFSUxo0bp0WLFiknJ0dFRUX68ccff/PXPXjwQKWlpTp16pT279+vrVu3avXq1Zo/f74mTZqkYcOGqWfPnmrfvr0aNWokLy8v2dnZqWbNmnJxcVFcXJzNf+9ETysG3ortzg8/qfDMRf3VsktLV76vpMlvqldMrEKbt5C7h4fc3d1Vs6anho8ao6Ur3tfeL46o7LuHNr+3Wfqj3z8nL1zWWzNmqW34q/IPCJBDlSqqVau2WrZqrV59YjV+YrLS0pco6+Mt2pd3VBeultr8KVoGXiIiIiJ6UteuXdPrr7+uxMRERUVFKTQ0VPb29goMDLT53WwRA6/1GHgNYuA13s8//6yLFy8qNzdXK1asUFJSknr06KHGjRvL0dFRHh4eioyMrJCzysrKdP78eZv/nomeZgy8ldu1srtalbFe7763WiPGjFXLVq3l6OioJkFN1X/QEM1PXyzLZ/tM/7SvrQbeDZu3qfvrPVWzpqfGJ03SyrUZOn2pWN8+eFyx3+cMvERERERUydnZ2cne3l7Ozs5ycXFRWFiY4uPjtXDhQhUVFdn8fpUdA6/1GHgNYuB9eq1cuVIREREKDw/X8uXLbX4fIrPEwPtsdKTglFZnrtf4icl6tWOEXN3cVC+gvqL7xGhm6tva+slOXSi5YfN7WtM33z/Shas3dKTglCyf7VfWx1u0dOUqzUx9WwkTktUu/FXFjRil4aPGaMToeI0cM1ajxiZozLjxik9I1NjEiRo3IUnjJyZrfNIkTXhjsiZOmqKkyW8qecpUTXprmtq0a6/adXzVKfI1rflww298T1Xw9zkDLxERERHZoPLycp07d0779u1Tdna2Fi1apI4dO6pu3bpKS0vTsWPHbH7HyoqB13oMvAYx8D69/Pz85OTkpD59+mj16tUqLi62+Z2IzBAD77PbiXOXlPXxFk2emqKobt3l41NLPrVqqUu37no9upfWrd+ovOMndOeHR5V6r9v3H2hdVrZ27N6rD7M3a8ny9zR9dqrGJk5Uv4GDFBnVVWHNW8jPv55cXFzk7OysOr6+Cm4WqojOkerTt79Gj03Q1OmztHDpMg0fHa/31mZq5ZoMrVi9TstXrdWy91Zr6cpVWrLifS1etlKL3l2hhUuXa8GSd5W2aKnmpy/RvIWL9faCdKWmLdRfekTr6MkzT/ieYuAlIiIiouezH3/8UTt27NDEiRMVFBSkOnXqKC4uTqNGjbL53Z5mDLzWY+A1iIH36Xb79m1lZWVp8ODB8vLyUosWLTR9+nQdPHjQ5ncjelGzdsT61wHNqip8vLZ950uuK2vTVs1+e776DRyskGahquLoqFcCA9Wzdx+9OX2mPtj4sY4Untbdhz8bOuvOD4+Ud/yE1mVt1OSpKfpLz2jVb/CKnJydVa1aNXWKjFJsvwEaMy5R02bOVvq7K5S54SPl5H6mL74sUNFXV/X13e8rdfx82mPqH8nWrzkiIiIierE7cOCA3N3dVa1aNeXk5Cg/P183b960+b0qOgZe6zHwGsTAW7l9/vnnmjZtmpo3by5vb28NGTJEGzduVFlZmc3vRvSixMBbOeUXndeGzds0fXaq+vTtryZNm8rOzk6NmwSpd2w/pcyao/jxE/7j5ym5dUerP8hSn779VLVaNQWHNFPfAQM1c+48fbTtryo8d/HXv+YJX39bj7MMvERERET0ojZgwACNGDFCPXr0UGhoqLy8vFS1alU5ODho9+7dNr9fRcTAaz0GXoMYeG3XlStXlJCQIHd3dw0YMMDm9yF6UWLgtV3lj/6uoydO64PsTXpr+kx5eXvLt67fv31cwdkLSlu0RB07R6pqtWrqFdNXqzI/VPHNsv98DgMvAy8RERERmaLvv/9eTk5Oqlmzpvr27atly5Zp+/btOnLkiI4cOWK6zYqB13oMvAaZ7cXyvHTy5EnFxMSoadOm2rx5s83vQ/QixcD7bHT34c9q1KSJgpuF6ta9H/TZwUOaPDVFTUOaybduXY2MH6stn1h076f/+nOfm4GXgZeIiIiITNWVK1eUlZWl+Ph4OTs766WXXtJLL72kKlWq6NixYzp58qTOnj2rzz//3OZ3fVIMvNZj4DWIgbfyi42NlbOzs9LT021+FyJ6frP1EPlHRsmg4BC1atNWDlWqKCQ0TFNSZmjPF0esGjEZPomIiIiIno88PT3l5eWldu3aqWXLlgoJCZGfn588PT1VWFho8/v9Xgy81mPgNYiBt/J75513NH78eJvfg4ie72w96hp96pSBl4iIiIjoxe7u3btavXq1evbsKQ8PD9WsWVMjRozQuHHjNGHCBC1YsEAbN27U/v37dfHiRf3www82vS8Dr/UYeA1i4K38MjIyNGzYMJvfg4ie72w96jLwEhERERGRkYqLi1WtWjUFBAQoKipK8fHxmjlzpqZNm6a0tDRNmTJFAwcOVIcOHVS/fn05OTnJ29tbYWFh6tGjh4YNG6Zp06ZV2n0ZeK3HwGsQA2/lVl5erqZNm6p27do2vwsRPd/ZetRl4CUiIiIiosru5s2bys/P13vvvSc3Nzc1aNBAa9asUUZGhj788ENt2LBBH330kbZs2aLt27dry5YtOnz4sG7dumX4bAZe6zHwGsTAW7nl5eXJyclJGzdutPldiOj5ztajLgMvERERERHZsg4dOmjs2LEaPXq0RowYobi4OA0ePFgDBgxQ37591bt3b7Vq1UqtW7eWp6en3N3d1bJlS/Xv318pKSnKyMjQgQMHdP369T90HgOv9Rh4DbJYLHrw4IHNX3QvUpGRkWrbtq08PT01bNgwbdmyxebvE0NERERERERE9CJXVlamo0ePKjs7W3PnzlVcXJzCw8NVq1YtVa9eXc2aNVOTJk3Ur18/RUdHq2vXrvLx8VFgYKDOnTvHwGsAA69BFotF9vb2qlWrllq3bq2YmBglJSVp8eLF2rx5s7Kzs1VQUKAjR47o4MGD2rNnj3Jzc5WTk6PNmzdr48aNyszM1OrVq5WSkqI1a9bo448/Vm5urvLy8nT69GmVlJTo7t27Nn+hPmsVFxdr5cqV6t69u1566SU1bNhQXbt21bhx45Senq5t27apsLBQ5eXlNr8rEREREREREdGL2r1791RQUKDExERt2rRJOTk5+vTTT9W8eXM1btxYnp6eDLwGMPAaZLFYNHv2bF2/fl1HjhzR5s2btXjxYiUnJys2NlaBgYEKCwtT69at9eqrryoyMlLdunVTdHS0YmNjNWjQIA0fPlxjxoxRz549NXr0aPXv31/dunVT+/bt1bRpU/n5+cnNzU12dnZydXWVr6+vgoKC1K5dO3Xt2lX9+vXTqFGjNGnSJM2ZM0dLly7V1KlT9ejRI5u/gCursrIynTt3Tjt37tSKFSv0xhtvqFevXgoJCVGNGjXk4uKixo0bq3Xr1oqMjFTv3r01dOhQJSQkaOrUqZo3b56WL1+uDz74QNu2bdPu3bt1+PBhFRUVqaSkRN9++61++uknm/8+iYiIiIiIiIiet2bPns3AawADr0EWi0URERGV9g1/9+5dXb16VadPn9ahQ4eUm5urTZs2ac2aNVq0aJFmzpypcePGqU2bNnJyclJwcLBGjhyp2NhYRUVFqXXr1mrbtq3i4uI0Z84cZWVlKS8vT6WlpTZ/MT/N8vPzdfbsWR09elR79uzR9u3btX79eq1YsUJpaWlKSUlRYmKihg0bpj59+igqKkpt2rRRUFCQ/Pz85O7uLgcHB1WvXl0+Pj5q2LChmjdvro4dO6pHjx4aOHCg4uPjNXnyZKWmpmrJkiVau3atNm3apJ07d+qLL77QiRMndPnyZd2+fVs//vijzb8mRERERERERETPQhEREQy8BjDwGvTPJ3ht/UL4rb755huNHz9e69at05YtW7Rr1y7l5ORo/fr1yszM1IwZMzRo0CC1a9dOPj4+ql69uoKDgxUdHa3k5GQtW7ZMO3bs0JkzZ56r97j96quvNHToUK1bt05ZWVnavHmzcnJylJubq3379ikvL0/Hjx/XqVOndOHCBRUXF+vGjRu6c+eObt++revXr+vChQvKz8/X/v379be//U3Z2dlatWqV0tPTNXPmTCUnJ2vkyJHq16+funfvrvDwcDVr1kwBAQHy8vKSg4OD/Pz8bP61ICIiIiIiIiKydTzBawwDr0EWi0XR0dE2fyFURPfu3dOJEye0fft2LVq0SOPHj1f37t3VqFEjOTo6ytfXVx06dFBoaKji4+M1ZcoUzZ07V++++64yMzN/GZH/9a0NHj9+wFH+HQAACCJJREFU/Kfv8vDhQ5WXl+vmzZu6cuWKzp49q4KCAuXl5WnPnj1KSUnRgQMHdPr0aZWWlj7xidjTp09r1apVGjJkiOrVqydfX181adJEI0eO1JAhQ9S3b19FR0erW7du6tSpk9q3b68WLVooODhYDRs2lL+/v3x8fOTh4aHq1avLwcHhl6d5PTw8VKtWLfn7+yswMFDBwcFq2bKl2rdvr06dOv3ydhx+fn7q3r272rVrpxo1aqhnz54qLi62+T9zIiIiIiIiIiJb9/rrrzPwGsDAa9Cz/ARvRVdcXKz9+/dr7ty5ev/997Vw4ULNmDFDEydO1PDhwxUTE6MuXbqobdu2CgoKUt26deXu7i57e3u5uLiodu3aCgwMVMuWLeXh4aH27dsrLCxMjRs3Vr169fTyyy/L1dVVjo6OqlKlimrUqKGXX35Z/v7+atSokcLCwtSuXTtFRkbKx8dHHTp0UFBQkGrVqiUnJye5uLjIz89PoaGh6ty5s3x9fX95O4Xhw4dr3bp1OnfuXIV8LX766Sd99913unPnjm7cuKHi4mKdP39ep06d0rFjx5SXl6d9+/b98gP1Jk6cqJ07d+rQoUMqKiqy+T9LIiIiIiIiIqJnJZ7gNYaB1yCLxaJZs2bZ/IXwrHf//n2Vlpbq/PnzOnbsmNLT05WXl6eCggKdPXtWV65c0c2bN1VeXm71D4e7f/++SkpKVFhYqD179mjixIkqKSmx+e+diIiIiIiIiIh+vxkzZjDwGsDAa9CL9AQvERERERERERFRRccTvMYw8BrEwEtERERERERERGR9DLzGMPAaZLFY1KtXL5u/EIiIiIiIiIiIiMxYnz59GHgNYOA1iCd4iYiIiIiIiIiIrI8neI1h4DXIYrEoIiLC5i8EIiIiIiIiIiIiMxYREcHAawADr0E8wUtERERERERERGR9PMFrDAOvQTzBS0REREREREREZH08wWsMA69BPMFLRERERERERERkfTzBawwDr0EWi0WRkZE2fyEQERERERERERGZsc6dOzPwGsDAaxBP8BIREREREREREVkfT/Aaw8BrkMVi0eTJk23+QiAiIiIiIiIiIjJjkyZNYuA1gIHXIJ7gJSIiIiIiIiIisj6e4DWGgdcgBl4iIiIiIiIiIiLrY+A1hoHXIIvFoiFDhtj8hUBERERERERERGTGBg8ezMBrAAOvQRaLRQkJCcrJyVFRUdGv/vhbf62oqEh79+79zb+3d+/e3/z4J32uP/vxnM3ZnM3ZnM3ZnM3ZnM3ZnM3ZnM3ZnM3ZnM3Zz9LZCQkJDLwGMPAaZLFY5O3tLU9PTwUFBcnZ2VlBQUGqW7euAgICFBQUpGrVqikoKEhubm4KCgpSYGCgfHx8fvXxPj4+CgwMVFBQkFxdXX/16+rXr6+6dev+6uP/ed7//3PO5mzO5mzO5mzO5mzO5mzO5mzO5mzO5mzO5myzne3t7c3AawADr0EWi8Xmj7ETERERERERERGZOQZe6zHwGsTAS0REREREREREZCwGXusx8BrEwEtERERERERERGQsBl7rMfAaxMBLRERERERERERkLAZe6zHwGmSxWIiIiIiIiIiIiMhgsA4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gUAy8AAAAAAAAAmBQDLwAAAAAAAACYFAMvAAAAAAAAAJjU/wAejKQdFug2Fg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72" y="3550024"/>
            <a:ext cx="4387327" cy="31338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67835" y="3092824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3600" b="1" dirty="0" err="1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Bokeh</a:t>
            </a:r>
            <a:r>
              <a:rPr lang="en-US" sz="36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/</a:t>
            </a:r>
            <a:r>
              <a:rPr lang="en-US" sz="3600" b="1" dirty="0" err="1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DatashadeR</a:t>
            </a:r>
            <a:endParaRPr lang="en-US" sz="36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</p:txBody>
      </p:sp>
      <p:pic>
        <p:nvPicPr>
          <p:cNvPr id="11" name="gapmider-trimm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9988" y="1143000"/>
            <a:ext cx="5091954" cy="28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125" y="1906124"/>
            <a:ext cx="5000851" cy="409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>
            <a:spLocks noGrp="1"/>
          </p:cNvSpPr>
          <p:nvPr>
            <p:ph type="title"/>
          </p:nvPr>
        </p:nvSpPr>
        <p:spPr>
          <a:xfrm>
            <a:off x="311700" y="1064325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Getting Started with Plot.ly</a:t>
            </a:r>
          </a:p>
        </p:txBody>
      </p:sp>
    </p:spTree>
    <p:extLst>
      <p:ext uri="{BB962C8B-B14F-4D97-AF65-F5344CB8AC3E}">
        <p14:creationId xmlns:p14="http://schemas.microsoft.com/office/powerpoint/2010/main" val="14789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Shape 9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250" y="4820212"/>
            <a:ext cx="859350" cy="8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>
            <a:spLocks noGrp="1"/>
          </p:cNvSpPr>
          <p:nvPr>
            <p:ph type="title"/>
          </p:nvPr>
        </p:nvSpPr>
        <p:spPr>
          <a:xfrm>
            <a:off x="311700" y="95070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What IS Plot.ly?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126925" y="1600476"/>
            <a:ext cx="8612700" cy="289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/>
              <a:t>Plot.ly</a:t>
            </a:r>
            <a:r>
              <a:rPr lang="en" sz="2400" dirty="0"/>
              <a:t> is an </a:t>
            </a:r>
            <a:r>
              <a:rPr lang="en" sz="2400" u="sng" dirty="0"/>
              <a:t>open-source</a:t>
            </a:r>
            <a:r>
              <a:rPr lang="en" sz="2400" dirty="0"/>
              <a:t>* data </a:t>
            </a:r>
            <a:r>
              <a:rPr lang="en" sz="2400" u="sng" dirty="0"/>
              <a:t>visualization</a:t>
            </a:r>
            <a:r>
              <a:rPr lang="en" sz="2400" dirty="0"/>
              <a:t> tool.</a:t>
            </a:r>
          </a:p>
          <a:p>
            <a:endParaRPr dirty="0"/>
          </a:p>
          <a:p>
            <a:r>
              <a:rPr lang="en" sz="2000" dirty="0"/>
              <a:t>… was built using </a:t>
            </a:r>
            <a:r>
              <a:rPr lang="en" sz="2000" b="1" dirty="0"/>
              <a:t>Python</a:t>
            </a:r>
            <a:r>
              <a:rPr lang="en" sz="2000" dirty="0"/>
              <a:t> (Django) &amp; JavaScript.</a:t>
            </a:r>
          </a:p>
          <a:p>
            <a:r>
              <a:rPr lang="en" sz="2000" dirty="0"/>
              <a:t>… offers a web application for </a:t>
            </a:r>
            <a:r>
              <a:rPr lang="en" sz="2000" b="1" dirty="0"/>
              <a:t>visualization</a:t>
            </a:r>
            <a:r>
              <a:rPr lang="en" sz="2000" dirty="0"/>
              <a:t> &amp; </a:t>
            </a:r>
            <a:r>
              <a:rPr lang="en" sz="2000" b="1" dirty="0"/>
              <a:t>analysis</a:t>
            </a:r>
            <a:r>
              <a:rPr lang="en" sz="2000" dirty="0"/>
              <a:t>.</a:t>
            </a:r>
          </a:p>
          <a:p>
            <a:r>
              <a:rPr lang="en" sz="2000" dirty="0"/>
              <a:t>… provides plotting </a:t>
            </a:r>
            <a:r>
              <a:rPr lang="en" sz="2000" b="1" dirty="0"/>
              <a:t>APIs</a:t>
            </a:r>
            <a:r>
              <a:rPr lang="en" sz="2000" dirty="0"/>
              <a:t> for many popular languages.</a:t>
            </a:r>
          </a:p>
          <a:p>
            <a:r>
              <a:rPr lang="en" sz="2000" dirty="0">
                <a:solidFill>
                  <a:schemeClr val="dk1"/>
                </a:solidFill>
              </a:rPr>
              <a:t>… plots are </a:t>
            </a:r>
            <a:r>
              <a:rPr lang="en" sz="2000" b="1" dirty="0">
                <a:solidFill>
                  <a:schemeClr val="dk1"/>
                </a:solidFill>
              </a:rPr>
              <a:t>fully interactive</a:t>
            </a:r>
            <a:r>
              <a:rPr lang="en" sz="2000" dirty="0">
                <a:solidFill>
                  <a:schemeClr val="dk1"/>
                </a:solidFill>
              </a:rPr>
              <a:t>, and rendered with D3.js or </a:t>
            </a:r>
            <a:r>
              <a:rPr lang="en" sz="2000" dirty="0" err="1">
                <a:solidFill>
                  <a:schemeClr val="dk1"/>
                </a:solidFill>
              </a:rPr>
              <a:t>WebGL</a:t>
            </a:r>
            <a:r>
              <a:rPr lang="en" sz="2000" dirty="0">
                <a:solidFill>
                  <a:schemeClr val="dk1"/>
                </a:solidFill>
              </a:rPr>
              <a:t> (for 3D).</a:t>
            </a:r>
          </a:p>
          <a:p>
            <a:pPr>
              <a:buClr>
                <a:schemeClr val="dk1"/>
              </a:buClr>
              <a:buSzPct val="55000"/>
            </a:pPr>
            <a:r>
              <a:rPr lang="en" sz="2000" dirty="0">
                <a:solidFill>
                  <a:schemeClr val="dk1"/>
                </a:solidFill>
              </a:rPr>
              <a:t>… free, paid, and on-site offerings.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0" y="5607150"/>
            <a:ext cx="240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* well, </a:t>
            </a:r>
            <a:r>
              <a:rPr lang="en" i="1"/>
              <a:t>mostly</a:t>
            </a:r>
            <a:r>
              <a:rPr lang="en"/>
              <a:t> open-source.</a:t>
            </a:r>
          </a:p>
        </p:txBody>
      </p:sp>
      <p:pic>
        <p:nvPicPr>
          <p:cNvPr id="922" name="Shape 9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3475" y="933449"/>
            <a:ext cx="1110524" cy="12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550" y="4029275"/>
            <a:ext cx="686350" cy="6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001" y="4820201"/>
            <a:ext cx="686349" cy="68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Shape 9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8826" y="3983063"/>
            <a:ext cx="778725" cy="7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Shape 9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9150" y="4036128"/>
            <a:ext cx="686350" cy="67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Shape 9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39150" y="4029262"/>
            <a:ext cx="686350" cy="68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Shape 929"/>
          <p:cNvGrpSpPr/>
          <p:nvPr/>
        </p:nvGrpSpPr>
        <p:grpSpPr>
          <a:xfrm>
            <a:off x="3197037" y="4609492"/>
            <a:ext cx="1110600" cy="971120"/>
            <a:chOff x="3641687" y="3850454"/>
            <a:chExt cx="1110600" cy="971120"/>
          </a:xfrm>
        </p:grpSpPr>
        <p:pic>
          <p:nvPicPr>
            <p:cNvPr id="930" name="Shape 930"/>
            <p:cNvPicPr preferRelativeResize="0"/>
            <p:nvPr/>
          </p:nvPicPr>
          <p:blipFill rotWithShape="1">
            <a:blip r:embed="rId6">
              <a:alphaModFix/>
            </a:blip>
            <a:srcRect b="40291"/>
            <a:stretch/>
          </p:blipFill>
          <p:spPr>
            <a:xfrm>
              <a:off x="3641725" y="3850454"/>
              <a:ext cx="1110524" cy="738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Shape 931"/>
            <p:cNvSpPr txBox="1"/>
            <p:nvPr/>
          </p:nvSpPr>
          <p:spPr>
            <a:xfrm>
              <a:off x="3641687" y="4463675"/>
              <a:ext cx="11106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800" b="1">
                  <a:solidFill>
                    <a:srgbClr val="4A86E8"/>
                  </a:solidFill>
                </a:rPr>
                <a:t>WebApp</a:t>
              </a:r>
            </a:p>
          </p:txBody>
        </p:sp>
      </p:grpSp>
      <p:pic>
        <p:nvPicPr>
          <p:cNvPr id="3" name="interaction-cap-48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56770" y="3665538"/>
            <a:ext cx="3902212" cy="22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/>
        </p:nvSpPr>
        <p:spPr>
          <a:xfrm>
            <a:off x="638375" y="2329775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(sudo) pip install plotly</a:t>
            </a:r>
          </a:p>
        </p:txBody>
      </p:sp>
      <p:sp>
        <p:nvSpPr>
          <p:cNvPr id="937" name="Shape 937"/>
          <p:cNvSpPr txBox="1">
            <a:spLocks noGrp="1"/>
          </p:cNvSpPr>
          <p:nvPr>
            <p:ph type="title"/>
          </p:nvPr>
        </p:nvSpPr>
        <p:spPr>
          <a:xfrm>
            <a:off x="311700" y="1073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Step 1:</a:t>
            </a:r>
            <a:r>
              <a:rPr lang="en"/>
              <a:t> </a:t>
            </a:r>
            <a:r>
              <a:rPr lang="en" i="1"/>
              <a:t>Install Plotly Python Package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358225" y="1874975"/>
            <a:ext cx="4295650" cy="4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b="1" dirty="0"/>
              <a:t>Installing</a:t>
            </a:r>
            <a:r>
              <a:rPr lang="en" sz="1800" dirty="0"/>
              <a:t> is easy...just use PIP!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58225" y="3011162"/>
            <a:ext cx="4295650" cy="4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b="1"/>
              <a:t>Updating</a:t>
            </a:r>
            <a:r>
              <a:rPr lang="en" sz="1800"/>
              <a:t> is also easy...YAY!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638375" y="3501425"/>
            <a:ext cx="4015500" cy="42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(sudo) pip install plotly --upgrade</a:t>
            </a:r>
          </a:p>
        </p:txBody>
      </p:sp>
      <p:pic>
        <p:nvPicPr>
          <p:cNvPr id="941" name="Shape 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726" y="1899650"/>
            <a:ext cx="4252273" cy="2718348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 txBox="1"/>
          <p:nvPr/>
        </p:nvSpPr>
        <p:spPr>
          <a:xfrm>
            <a:off x="591700" y="4445143"/>
            <a:ext cx="4910400" cy="152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 err="1"/>
              <a:t>Plot.ly</a:t>
            </a:r>
            <a:r>
              <a:rPr lang="en" dirty="0"/>
              <a:t> recommends </a:t>
            </a:r>
            <a:r>
              <a:rPr lang="en" u="sng" dirty="0"/>
              <a:t>“frequently updating”</a:t>
            </a:r>
            <a:r>
              <a:rPr lang="en" dirty="0"/>
              <a:t> the package, as they tend to release new features/bug fixes ~1x per week.</a:t>
            </a:r>
          </a:p>
          <a:p>
            <a:endParaRPr dirty="0"/>
          </a:p>
          <a:p>
            <a:r>
              <a:rPr lang="en" b="1" dirty="0"/>
              <a:t>Personally</a:t>
            </a:r>
            <a:r>
              <a:rPr lang="en" dirty="0"/>
              <a:t>, I recommend </a:t>
            </a:r>
            <a:r>
              <a:rPr lang="en" u="sng" dirty="0"/>
              <a:t>doing this in a virtual environment</a:t>
            </a:r>
            <a:r>
              <a:rPr lang="en" dirty="0"/>
              <a:t>, just in case one of these updates would break your code.  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358225" y="4035175"/>
            <a:ext cx="30000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800" b="1" dirty="0" err="1">
                <a:solidFill>
                  <a:schemeClr val="dk1"/>
                </a:solidFill>
              </a:rPr>
              <a:t>Sidenote</a:t>
            </a:r>
            <a:r>
              <a:rPr lang="en" sz="1800" dirty="0">
                <a:solidFill>
                  <a:schemeClr val="dk1"/>
                </a:solidFill>
              </a:rPr>
              <a:t>...BOO!</a:t>
            </a:r>
          </a:p>
        </p:txBody>
      </p:sp>
    </p:spTree>
    <p:extLst>
      <p:ext uri="{BB962C8B-B14F-4D97-AF65-F5344CB8AC3E}">
        <p14:creationId xmlns:p14="http://schemas.microsoft.com/office/powerpoint/2010/main" val="57373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65287" y="76439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And That’s Just </a:t>
            </a:r>
            <a:r>
              <a:rPr lang="en-US" dirty="0" smtClean="0">
                <a:solidFill>
                  <a:schemeClr val="tx1"/>
                </a:solidFill>
              </a:rPr>
              <a:t>Inside </a:t>
            </a:r>
            <a:r>
              <a:rPr lang="en" dirty="0" smtClean="0">
                <a:solidFill>
                  <a:schemeClr val="tx1"/>
                </a:solidFill>
              </a:rPr>
              <a:t>One </a:t>
            </a:r>
            <a:r>
              <a:rPr lang="en" dirty="0">
                <a:solidFill>
                  <a:schemeClr val="tx1"/>
                </a:solidFill>
              </a:rPr>
              <a:t>Cell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9284" y="1089012"/>
            <a:ext cx="8520600" cy="40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Combinations of cells yield crazy things (that we mostly take for granted):</a:t>
            </a:r>
          </a:p>
          <a:p>
            <a:pPr>
              <a:buNone/>
            </a:pPr>
            <a:endParaRPr dirty="0"/>
          </a:p>
        </p:txBody>
      </p:sp>
      <p:pic>
        <p:nvPicPr>
          <p:cNvPr id="2" name="gymnastics_trimm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5822" y="2311001"/>
            <a:ext cx="4781848" cy="2689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838" y="5663291"/>
            <a:ext cx="2476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DARPA Project ($$$Millions)</a:t>
            </a:r>
          </a:p>
        </p:txBody>
      </p:sp>
      <p:cxnSp>
        <p:nvCxnSpPr>
          <p:cNvPr id="11" name="Curved Connector 10"/>
          <p:cNvCxnSpPr/>
          <p:nvPr/>
        </p:nvCxnSpPr>
        <p:spPr>
          <a:xfrm flipH="1" flipV="1">
            <a:off x="2266872" y="5063581"/>
            <a:ext cx="646926" cy="753599"/>
          </a:xfrm>
          <a:prstGeom prst="curvedConnector4">
            <a:avLst>
              <a:gd name="adj1" fmla="val -35336"/>
              <a:gd name="adj2" fmla="val 6021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obotdoesntfal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346027" y="2311001"/>
            <a:ext cx="4781849" cy="268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7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67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6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>
            <a:spLocks noGrp="1"/>
          </p:cNvSpPr>
          <p:nvPr>
            <p:ph type="title"/>
          </p:nvPr>
        </p:nvSpPr>
        <p:spPr>
          <a:xfrm>
            <a:off x="311700" y="10578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Step 2:</a:t>
            </a:r>
            <a:r>
              <a:rPr lang="en"/>
              <a:t> </a:t>
            </a:r>
            <a:r>
              <a:rPr lang="en" i="1"/>
              <a:t>Setup your API keys</a:t>
            </a:r>
          </a:p>
        </p:txBody>
      </p:sp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924" y="1934125"/>
            <a:ext cx="3634372" cy="297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Shape 950"/>
          <p:cNvSpPr txBox="1"/>
          <p:nvPr/>
        </p:nvSpPr>
        <p:spPr>
          <a:xfrm>
            <a:off x="692500" y="2062106"/>
            <a:ext cx="4470000" cy="15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/>
              <a:t>Question: </a:t>
            </a:r>
            <a:r>
              <a:rPr lang="en" i="1" dirty="0"/>
              <a:t>What is an API?</a:t>
            </a:r>
          </a:p>
          <a:p>
            <a:r>
              <a:rPr lang="en" b="1" dirty="0"/>
              <a:t>Answer:</a:t>
            </a:r>
            <a:r>
              <a:rPr lang="en" dirty="0"/>
              <a:t> </a:t>
            </a:r>
            <a:r>
              <a:rPr lang="en" i="1" dirty="0"/>
              <a:t>An “</a:t>
            </a:r>
            <a:r>
              <a:rPr lang="en" i="1" dirty="0">
                <a:solidFill>
                  <a:schemeClr val="dk1"/>
                </a:solidFill>
              </a:rPr>
              <a:t>Application Programming Interface”</a:t>
            </a:r>
          </a:p>
          <a:p>
            <a:endParaRPr dirty="0">
              <a:solidFill>
                <a:schemeClr val="dk1"/>
              </a:solidFill>
            </a:endParaRPr>
          </a:p>
          <a:p>
            <a:r>
              <a:rPr lang="en" b="1" dirty="0">
                <a:solidFill>
                  <a:schemeClr val="dk1"/>
                </a:solidFill>
              </a:rPr>
              <a:t>Question: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i="1" dirty="0">
                <a:solidFill>
                  <a:schemeClr val="dk1"/>
                </a:solidFill>
              </a:rPr>
              <a:t>…?</a:t>
            </a:r>
          </a:p>
          <a:p>
            <a:r>
              <a:rPr lang="en" b="1" dirty="0">
                <a:solidFill>
                  <a:schemeClr val="dk1"/>
                </a:solidFill>
              </a:rPr>
              <a:t>Slightly More Useful Answer: </a:t>
            </a:r>
            <a:r>
              <a:rPr lang="en" i="1" dirty="0">
                <a:solidFill>
                  <a:schemeClr val="dk1"/>
                </a:solidFill>
              </a:rPr>
              <a:t>A way to interact with </a:t>
            </a:r>
            <a:r>
              <a:rPr lang="en-US" i="1" dirty="0">
                <a:solidFill>
                  <a:schemeClr val="dk1"/>
                </a:solidFill>
              </a:rPr>
              <a:t>someone else’s</a:t>
            </a:r>
            <a:r>
              <a:rPr lang="en" i="1" dirty="0">
                <a:solidFill>
                  <a:schemeClr val="dk1"/>
                </a:solidFill>
              </a:rPr>
              <a:t> </a:t>
            </a:r>
            <a:r>
              <a:rPr lang="en" i="1" dirty="0">
                <a:solidFill>
                  <a:schemeClr val="dk1"/>
                </a:solidFill>
              </a:rPr>
              <a:t>program, using programming </a:t>
            </a:r>
            <a:r>
              <a:rPr lang="en-US" i="1" dirty="0">
                <a:solidFill>
                  <a:schemeClr val="dk1"/>
                </a:solidFill>
              </a:rPr>
              <a:t>languages </a:t>
            </a:r>
            <a:r>
              <a:rPr lang="en" i="1" dirty="0">
                <a:solidFill>
                  <a:schemeClr val="dk1"/>
                </a:solidFill>
              </a:rPr>
              <a:t>rather </a:t>
            </a:r>
            <a:r>
              <a:rPr lang="en" i="1" dirty="0">
                <a:solidFill>
                  <a:schemeClr val="dk1"/>
                </a:solidFill>
              </a:rPr>
              <a:t>than a graphical user interface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311700" y="1581000"/>
            <a:ext cx="6699900" cy="38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/>
              <a:t>...these are necessary for communicating with Plot.ly’s servers.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311700" y="3767800"/>
            <a:ext cx="4850700" cy="126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 [1] import plotly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 [2] plotly.tools.set_credentials_file( \</a:t>
            </a:r>
          </a:p>
          <a:p>
            <a:pPr marL="914400"/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username='</a:t>
            </a:r>
            <a:r>
              <a:rPr lang="en" i="1">
                <a:latin typeface="Courier New"/>
                <a:ea typeface="Courier New"/>
                <a:cs typeface="Courier New"/>
                <a:sym typeface="Courier New"/>
              </a:rPr>
              <a:t>YourAccount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\ api_key='</a:t>
            </a:r>
            <a:r>
              <a:rPr lang="en" i="1">
                <a:latin typeface="Courier New"/>
                <a:ea typeface="Courier New"/>
                <a:cs typeface="Courier New"/>
                <a:sym typeface="Courier New"/>
              </a:rPr>
              <a:t>YourKey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92500" y="5002900"/>
            <a:ext cx="4470000" cy="7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NOTE: </a:t>
            </a:r>
            <a:r>
              <a:rPr lang="en" i="1"/>
              <a:t>You only need to do this once on your computer account, even if you use different virtual environments. </a:t>
            </a:r>
          </a:p>
          <a:p>
            <a:endParaRPr i="1">
              <a:solidFill>
                <a:schemeClr val="dk1"/>
              </a:solidFill>
            </a:endParaRPr>
          </a:p>
          <a:p>
            <a:endParaRPr i="1">
              <a:solidFill>
                <a:schemeClr val="dk1"/>
              </a:solidFill>
            </a:endParaRPr>
          </a:p>
        </p:txBody>
      </p:sp>
      <p:pic>
        <p:nvPicPr>
          <p:cNvPr id="954" name="Shape 954"/>
          <p:cNvPicPr preferRelativeResize="0"/>
          <p:nvPr/>
        </p:nvPicPr>
        <p:blipFill rotWithShape="1">
          <a:blip r:embed="rId4">
            <a:alphaModFix/>
          </a:blip>
          <a:srcRect b="12472"/>
          <a:stretch/>
        </p:blipFill>
        <p:spPr>
          <a:xfrm>
            <a:off x="5443726" y="4640601"/>
            <a:ext cx="3221299" cy="1360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3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>
            <a:spLocks noGrp="1"/>
          </p:cNvSpPr>
          <p:nvPr>
            <p:ph type="title"/>
          </p:nvPr>
        </p:nvSpPr>
        <p:spPr>
          <a:xfrm>
            <a:off x="311700" y="1073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Step 3:</a:t>
            </a:r>
            <a:r>
              <a:rPr lang="en"/>
              <a:t> </a:t>
            </a:r>
            <a:r>
              <a:rPr lang="en" i="1"/>
              <a:t>Compose a Plot</a:t>
            </a:r>
          </a:p>
        </p:txBody>
      </p:sp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159300" y="1646375"/>
            <a:ext cx="8520600" cy="424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100" b="1" dirty="0"/>
              <a:t>Figure() - The </a:t>
            </a:r>
            <a:r>
              <a:rPr lang="en" sz="2100" b="1" dirty="0" err="1"/>
              <a:t>Plotly</a:t>
            </a:r>
            <a:r>
              <a:rPr lang="en" sz="2100" b="1" dirty="0"/>
              <a:t> “Plot” Object </a:t>
            </a:r>
          </a:p>
          <a:p>
            <a:pPr>
              <a:buNone/>
            </a:pPr>
            <a:r>
              <a:rPr lang="en" dirty="0"/>
              <a:t>Composed of two parts: ‘</a:t>
            </a:r>
            <a:r>
              <a:rPr lang="en" u="sng" dirty="0"/>
              <a:t>Data</a:t>
            </a:r>
            <a:r>
              <a:rPr lang="en" dirty="0"/>
              <a:t>’ and ‘</a:t>
            </a:r>
            <a:r>
              <a:rPr lang="en" u="sng" dirty="0"/>
              <a:t>Layout</a:t>
            </a:r>
            <a:r>
              <a:rPr lang="en" dirty="0"/>
              <a:t>’</a:t>
            </a:r>
          </a:p>
          <a:p>
            <a:pPr>
              <a:buNone/>
            </a:pPr>
            <a:r>
              <a:rPr lang="en" b="1" dirty="0"/>
              <a:t>Data()</a:t>
            </a:r>
          </a:p>
          <a:p>
            <a:pPr marL="457200" indent="-228600"/>
            <a:r>
              <a:rPr lang="en" dirty="0"/>
              <a:t>Contains the information to be </a:t>
            </a:r>
            <a:r>
              <a:rPr lang="en" dirty="0" smtClean="0"/>
              <a:t>plotted.</a:t>
            </a:r>
            <a:endParaRPr lang="en-US" dirty="0"/>
          </a:p>
          <a:p>
            <a:pPr marL="457200" indent="-228600"/>
            <a:r>
              <a:rPr lang="en" dirty="0" smtClean="0"/>
              <a:t>Composed </a:t>
            </a:r>
            <a:r>
              <a:rPr lang="en" dirty="0"/>
              <a:t>of ‘trace’s</a:t>
            </a:r>
          </a:p>
          <a:p>
            <a:pPr>
              <a:buNone/>
            </a:pPr>
            <a:r>
              <a:rPr lang="en" b="1" dirty="0"/>
              <a:t>Layout()</a:t>
            </a:r>
          </a:p>
          <a:p>
            <a:pPr marL="457200" indent="-228600"/>
            <a:r>
              <a:rPr lang="en" dirty="0"/>
              <a:t>Contains information about the plot</a:t>
            </a:r>
          </a:p>
          <a:p>
            <a:pPr marL="457200" indent="-228600"/>
            <a:r>
              <a:rPr lang="en" dirty="0"/>
              <a:t>i.e. title, labels, fonts, annotations, etc.</a:t>
            </a:r>
          </a:p>
          <a:p>
            <a:pPr>
              <a:buNone/>
            </a:pPr>
            <a:r>
              <a:rPr lang="en" b="1" dirty="0"/>
              <a:t>Figure</a:t>
            </a:r>
            <a:r>
              <a:rPr lang="en" b="1" dirty="0" smtClean="0"/>
              <a:t>()</a:t>
            </a:r>
            <a:endParaRPr lang="en-US" b="1" dirty="0" smtClean="0"/>
          </a:p>
          <a:p>
            <a:pPr marL="457200" indent="-228600">
              <a:buNone/>
            </a:pPr>
            <a:r>
              <a:rPr lang="en" dirty="0" smtClean="0"/>
              <a:t>Combines </a:t>
            </a:r>
            <a:r>
              <a:rPr lang="en" dirty="0"/>
              <a:t>Data() and Layout()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4729625" y="1073675"/>
            <a:ext cx="4320300" cy="3256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plotly.plotly as py</a:t>
            </a:r>
          </a:p>
          <a:p>
            <a:pPr>
              <a:lnSpc>
                <a:spcPct val="115000"/>
              </a:lnSpc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plotly.graph_objs import *</a:t>
            </a:r>
          </a:p>
          <a:p>
            <a:pPr>
              <a:lnSpc>
                <a:spcPct val="115000"/>
              </a:lnSpc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trace0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Scatter(x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],y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>
              <a:lnSpc>
                <a:spcPct val="115000"/>
              </a:lnSpc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trace1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Scatter(x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],y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>
              <a:lnSpc>
                <a:spcPct val="115000"/>
              </a:lnSpc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my_data =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([trace0, trace1])</a:t>
            </a:r>
          </a:p>
          <a:p>
            <a:pPr>
              <a:lnSpc>
                <a:spcPct val="115000"/>
              </a:lnSpc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my_layout =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title="Example 0",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xaxis=dict(title="X"))</a:t>
            </a:r>
          </a:p>
          <a:p>
            <a:pPr>
              <a:lnSpc>
                <a:spcPct val="115000"/>
              </a:lnSpc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my_figure =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Figure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indent="-69850">
              <a:lnSpc>
                <a:spcPct val="115000"/>
              </a:lnSpc>
              <a:buClr>
                <a:schemeClr val="dk1"/>
              </a:buClr>
              <a:buSzPct val="91666"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data=my_data, layout=my_layout)</a:t>
            </a:r>
          </a:p>
          <a:p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py.plot(my_figure, filename=’example0’)</a:t>
            </a:r>
          </a:p>
        </p:txBody>
      </p:sp>
      <p:sp>
        <p:nvSpPr>
          <p:cNvPr id="962" name="Shape 962"/>
          <p:cNvSpPr txBox="1"/>
          <p:nvPr/>
        </p:nvSpPr>
        <p:spPr>
          <a:xfrm>
            <a:off x="5630075" y="5729550"/>
            <a:ext cx="2519400" cy="25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/>
              <a:t>https://plot.ly/~asherkhb/462/example-0/</a:t>
            </a:r>
          </a:p>
        </p:txBody>
      </p:sp>
      <p:pic>
        <p:nvPicPr>
          <p:cNvPr id="963" name="Shape 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801" y="4480036"/>
            <a:ext cx="2621949" cy="125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1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>
            <a:spLocks noGrp="1"/>
          </p:cNvSpPr>
          <p:nvPr>
            <p:ph type="title"/>
          </p:nvPr>
        </p:nvSpPr>
        <p:spPr>
          <a:xfrm>
            <a:off x="311700" y="11498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Step 4:</a:t>
            </a:r>
            <a:r>
              <a:rPr lang="en"/>
              <a:t> </a:t>
            </a:r>
            <a:r>
              <a:rPr lang="en" i="1"/>
              <a:t>Let’s Plot!!</a:t>
            </a:r>
          </a:p>
        </p:txBody>
      </p:sp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311700" y="1722675"/>
            <a:ext cx="3999900" cy="423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2400" b="1"/>
              <a:t>Online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r>
              <a:rPr lang="en" b="1"/>
              <a:t>Python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r>
              <a:rPr lang="en" b="1"/>
              <a:t>iPython</a:t>
            </a:r>
          </a:p>
        </p:txBody>
      </p:sp>
      <p:sp>
        <p:nvSpPr>
          <p:cNvPr id="970" name="Shape 970"/>
          <p:cNvSpPr txBox="1">
            <a:spLocks noGrp="1"/>
          </p:cNvSpPr>
          <p:nvPr>
            <p:ph type="body" idx="2"/>
          </p:nvPr>
        </p:nvSpPr>
        <p:spPr>
          <a:xfrm>
            <a:off x="4832400" y="1722575"/>
            <a:ext cx="3999900" cy="423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2400" b="1"/>
              <a:t>Offline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r>
              <a:rPr lang="en" b="1"/>
              <a:t>Python</a:t>
            </a:r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r>
              <a:rPr lang="en" b="1"/>
              <a:t>iPython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381575" y="3735000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py.plot()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4922975" y="3735000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pyo.plot()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381575" y="5066425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py.iplot()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4922975" y="5066425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pyo.iplot()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381575" y="2501387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import plotly.plotly as py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4922975" y="2501375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import plotly.offline as pyo</a:t>
            </a:r>
          </a:p>
        </p:txBody>
      </p:sp>
    </p:spTree>
    <p:extLst>
      <p:ext uri="{BB962C8B-B14F-4D97-AF65-F5344CB8AC3E}">
        <p14:creationId xmlns:p14="http://schemas.microsoft.com/office/powerpoint/2010/main" val="16466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>
            <a:spLocks noGrp="1"/>
          </p:cNvSpPr>
          <p:nvPr>
            <p:ph type="title"/>
          </p:nvPr>
        </p:nvSpPr>
        <p:spPr>
          <a:xfrm>
            <a:off x="311700" y="1073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Online</a:t>
            </a:r>
            <a:r>
              <a:rPr lang="en"/>
              <a:t> vs </a:t>
            </a:r>
            <a:r>
              <a:rPr lang="en" b="1"/>
              <a:t>Offline</a:t>
            </a:r>
            <a:r>
              <a:rPr lang="en"/>
              <a:t> Plotting</a:t>
            </a:r>
          </a:p>
        </p:txBody>
      </p:sp>
      <p:sp>
        <p:nvSpPr>
          <p:cNvPr id="982" name="Shape 982"/>
          <p:cNvSpPr txBox="1">
            <a:spLocks noGrp="1"/>
          </p:cNvSpPr>
          <p:nvPr>
            <p:ph type="body" idx="1"/>
          </p:nvPr>
        </p:nvSpPr>
        <p:spPr>
          <a:xfrm>
            <a:off x="311700" y="1646375"/>
            <a:ext cx="3999900" cy="417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2400" b="1" u="sng" dirty="0"/>
              <a:t>Online </a:t>
            </a:r>
            <a:r>
              <a:rPr lang="en" sz="2400" b="1" u="sng" dirty="0"/>
              <a:t>Plotting</a:t>
            </a:r>
            <a:endParaRPr lang="en-US" sz="2400" b="1" u="sng" dirty="0"/>
          </a:p>
          <a:p>
            <a:pPr marL="457200" indent="-228600">
              <a:buChar char="●"/>
            </a:pPr>
            <a:r>
              <a:rPr lang="en-US" dirty="0" smtClean="0"/>
              <a:t>Data is sent to </a:t>
            </a:r>
            <a:r>
              <a:rPr lang="en-US" dirty="0" err="1" smtClean="0"/>
              <a:t>Plotly’s</a:t>
            </a:r>
            <a:r>
              <a:rPr lang="en-US" dirty="0" smtClean="0"/>
              <a:t> servers, plots are generated and links are returned.</a:t>
            </a:r>
          </a:p>
          <a:p>
            <a:pPr marL="457200" indent="-228600">
              <a:buChar char="●"/>
            </a:pPr>
            <a:r>
              <a:rPr lang="en-US" dirty="0" smtClean="0"/>
              <a:t>Embedded plots can be returned to </a:t>
            </a:r>
            <a:r>
              <a:rPr lang="en-US" dirty="0" err="1" smtClean="0"/>
              <a:t>iPython</a:t>
            </a:r>
            <a:r>
              <a:rPr lang="en-US" dirty="0" smtClean="0"/>
              <a:t>.</a:t>
            </a:r>
            <a:endParaRPr lang="en" dirty="0"/>
          </a:p>
          <a:p>
            <a:pPr marL="514350" indent="-285750">
              <a:buFont typeface="Arial" charset="0"/>
              <a:buChar char="•"/>
            </a:pPr>
            <a:endParaRPr lang="en" dirty="0"/>
          </a:p>
          <a:p>
            <a:pPr>
              <a:buNone/>
            </a:pPr>
            <a:r>
              <a:rPr lang="en" b="1" dirty="0"/>
              <a:t>Pros</a:t>
            </a:r>
          </a:p>
          <a:p>
            <a:pPr marL="457200" indent="-228600">
              <a:buChar char="●"/>
            </a:pPr>
            <a:r>
              <a:rPr lang="en" dirty="0" smtClean="0"/>
              <a:t>Ability to adjust look of plots using GUI.</a:t>
            </a:r>
            <a:endParaRPr lang="en-US" dirty="0" smtClean="0"/>
          </a:p>
          <a:p>
            <a:pPr marL="457200" indent="-228600">
              <a:buChar char="●"/>
            </a:pPr>
            <a:r>
              <a:rPr lang="en" dirty="0" smtClean="0"/>
              <a:t>Easy to share plots with other users.</a:t>
            </a:r>
            <a:endParaRPr lang="en-US" dirty="0" smtClean="0"/>
          </a:p>
          <a:p>
            <a:pPr marL="457200" indent="-228600">
              <a:buChar char="●"/>
            </a:pPr>
            <a:endParaRPr lang="en" dirty="0" smtClean="0"/>
          </a:p>
          <a:p>
            <a:pPr>
              <a:buNone/>
            </a:pPr>
            <a:r>
              <a:rPr lang="en" b="1" dirty="0" smtClean="0"/>
              <a:t>Cons</a:t>
            </a:r>
            <a:endParaRPr lang="en" b="1" dirty="0"/>
          </a:p>
          <a:p>
            <a:pPr marL="457200" indent="-228600">
              <a:buChar char="●"/>
            </a:pPr>
            <a:r>
              <a:rPr lang="en" dirty="0"/>
              <a:t>Internet connection required, need to set up API keys.</a:t>
            </a:r>
          </a:p>
          <a:p>
            <a:pPr marL="457200" indent="-228600">
              <a:buChar char="●"/>
            </a:pPr>
            <a:r>
              <a:rPr lang="en" dirty="0"/>
              <a:t>Data is public (unless Pro account).</a:t>
            </a:r>
          </a:p>
        </p:txBody>
      </p:sp>
      <p:sp>
        <p:nvSpPr>
          <p:cNvPr id="5" name="Shape 982"/>
          <p:cNvSpPr txBox="1">
            <a:spLocks/>
          </p:cNvSpPr>
          <p:nvPr/>
        </p:nvSpPr>
        <p:spPr>
          <a:xfrm>
            <a:off x="4832400" y="1646375"/>
            <a:ext cx="3999900" cy="41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" sz="2400" b="1" u="sng" dirty="0"/>
              <a:t>O</a:t>
            </a:r>
            <a:r>
              <a:rPr lang="en-US" sz="2400" b="1" u="sng" dirty="0" err="1"/>
              <a:t>ff</a:t>
            </a:r>
            <a:r>
              <a:rPr lang="en" sz="2400" b="1" u="sng" dirty="0"/>
              <a:t>line Plotting</a:t>
            </a:r>
            <a:endParaRPr lang="en-US" sz="2400" b="1" u="sng" dirty="0"/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r>
              <a:rPr lang="en-US" dirty="0"/>
              <a:t>Data is bundled with </a:t>
            </a:r>
            <a:r>
              <a:rPr lang="en-US" dirty="0" err="1"/>
              <a:t>Plotly’s</a:t>
            </a:r>
            <a:r>
              <a:rPr lang="en-US" dirty="0"/>
              <a:t> library locally, made available as local .html files or </a:t>
            </a:r>
            <a:r>
              <a:rPr lang="en-US" dirty="0" err="1"/>
              <a:t>divs.</a:t>
            </a:r>
            <a:endParaRPr lang="en-US" dirty="0"/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r>
              <a:rPr lang="en-US" dirty="0"/>
              <a:t>Embedded plots are available when using </a:t>
            </a:r>
            <a:r>
              <a:rPr lang="en-US" dirty="0" err="1"/>
              <a:t>iPython</a:t>
            </a:r>
            <a:r>
              <a:rPr lang="en-US" dirty="0"/>
              <a:t>.</a:t>
            </a:r>
            <a:endParaRPr lang="en" dirty="0"/>
          </a:p>
          <a:p>
            <a:pPr marL="514350" indent="-285750">
              <a:buFont typeface="Arial" charset="0"/>
              <a:buChar char="•"/>
            </a:pPr>
            <a:endParaRPr lang="en" dirty="0"/>
          </a:p>
          <a:p>
            <a:r>
              <a:rPr lang="en" b="1" dirty="0"/>
              <a:t>Pros</a:t>
            </a:r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r>
              <a:rPr lang="en-US" dirty="0"/>
              <a:t>No internet connection  or keys required.</a:t>
            </a:r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r>
              <a:rPr lang="en-US" dirty="0"/>
              <a:t>Data remains private without paying.</a:t>
            </a:r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endParaRPr lang="en" dirty="0"/>
          </a:p>
          <a:p>
            <a:r>
              <a:rPr lang="en" b="1" dirty="0"/>
              <a:t>Cons</a:t>
            </a:r>
          </a:p>
          <a:p>
            <a:pPr marL="457200" indent="-228600">
              <a:spcAft>
                <a:spcPts val="0"/>
              </a:spcAft>
              <a:buFontTx/>
              <a:buChar char="●"/>
            </a:pPr>
            <a:r>
              <a:rPr lang="en-US" dirty="0"/>
              <a:t>Must programmatically adjust all visual parameters to achieve desired looks</a:t>
            </a:r>
            <a:endParaRPr lang="en" dirty="0"/>
          </a:p>
          <a:p>
            <a:pPr marL="457200" indent="-228600">
              <a:spcAft>
                <a:spcPts val="0"/>
              </a:spcAft>
              <a:buFontTx/>
              <a:buChar char="●"/>
            </a:pPr>
            <a:r>
              <a:rPr lang="en-US" dirty="0"/>
              <a:t>Some of </a:t>
            </a:r>
            <a:r>
              <a:rPr lang="en-US" dirty="0" err="1"/>
              <a:t>Plotly’s</a:t>
            </a:r>
            <a:r>
              <a:rPr lang="en-US" dirty="0"/>
              <a:t> functionality not available.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14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>
            <a:spLocks noGrp="1"/>
          </p:cNvSpPr>
          <p:nvPr>
            <p:ph type="title"/>
          </p:nvPr>
        </p:nvSpPr>
        <p:spPr>
          <a:xfrm>
            <a:off x="311700" y="105538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Other Features &amp; Benefits</a:t>
            </a:r>
            <a:r>
              <a:rPr lang="en"/>
              <a:t> of </a:t>
            </a:r>
            <a:r>
              <a:rPr lang="en" dirty="0" err="1"/>
              <a:t>Plotly</a:t>
            </a:r>
            <a:endParaRPr lang="en" dirty="0"/>
          </a:p>
        </p:txBody>
      </p:sp>
      <p:sp>
        <p:nvSpPr>
          <p:cNvPr id="989" name="Shape 989"/>
          <p:cNvSpPr txBox="1">
            <a:spLocks noGrp="1"/>
          </p:cNvSpPr>
          <p:nvPr>
            <p:ph type="body" idx="1"/>
          </p:nvPr>
        </p:nvSpPr>
        <p:spPr>
          <a:xfrm>
            <a:off x="311700" y="1918285"/>
            <a:ext cx="5833800" cy="39910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81000">
              <a:lnSpc>
                <a:spcPct val="150000"/>
              </a:lnSpc>
              <a:buChar char="➔"/>
            </a:pPr>
            <a:r>
              <a:rPr lang="en" sz="2400" dirty="0" err="1"/>
              <a:t>Matplotlib</a:t>
            </a:r>
            <a:r>
              <a:rPr lang="en" sz="2400" dirty="0"/>
              <a:t> converter!</a:t>
            </a:r>
          </a:p>
          <a:p>
            <a:pPr marL="457200" indent="-381000">
              <a:lnSpc>
                <a:spcPct val="150000"/>
              </a:lnSpc>
              <a:buChar char="➔"/>
            </a:pPr>
            <a:r>
              <a:rPr lang="en" sz="2400" dirty="0"/>
              <a:t>Live &amp; static dashboards!!</a:t>
            </a:r>
          </a:p>
          <a:p>
            <a:pPr marL="457200" indent="-381000">
              <a:lnSpc>
                <a:spcPct val="150000"/>
              </a:lnSpc>
              <a:buChar char="➔"/>
            </a:pPr>
            <a:r>
              <a:rPr lang="en" sz="2400" dirty="0"/>
              <a:t>Database </a:t>
            </a:r>
            <a:r>
              <a:rPr lang="en" sz="2400" dirty="0"/>
              <a:t>connections!*</a:t>
            </a:r>
          </a:p>
          <a:p>
            <a:pPr marL="457200" indent="-381000">
              <a:lnSpc>
                <a:spcPct val="150000"/>
              </a:lnSpc>
              <a:buChar char="➔"/>
            </a:pPr>
            <a:r>
              <a:rPr lang="en" sz="2400" dirty="0"/>
              <a:t>Presentations</a:t>
            </a:r>
            <a:r>
              <a:rPr lang="en" sz="2400" dirty="0"/>
              <a:t>?!*</a:t>
            </a:r>
            <a:endParaRPr lang="en-US" sz="2400" dirty="0"/>
          </a:p>
          <a:p>
            <a:pPr marL="457200" indent="-381000">
              <a:lnSpc>
                <a:spcPct val="150000"/>
              </a:lnSpc>
              <a:buFontTx/>
              <a:buChar char="➔"/>
            </a:pPr>
            <a:r>
              <a:rPr lang="en" sz="2400" dirty="0"/>
              <a:t>Mobile Ready</a:t>
            </a:r>
            <a:r>
              <a:rPr lang="en" sz="2400" dirty="0"/>
              <a:t>!</a:t>
            </a:r>
            <a:endParaRPr lang="en" sz="2400" dirty="0"/>
          </a:p>
          <a:p>
            <a:pPr>
              <a:buNone/>
            </a:pPr>
            <a:endParaRPr dirty="0"/>
          </a:p>
        </p:txBody>
      </p:sp>
      <p:sp>
        <p:nvSpPr>
          <p:cNvPr id="990" name="Shape 990"/>
          <p:cNvSpPr txBox="1"/>
          <p:nvPr/>
        </p:nvSpPr>
        <p:spPr>
          <a:xfrm>
            <a:off x="0" y="5607150"/>
            <a:ext cx="2567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* untested by me personally.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217" y="2027682"/>
            <a:ext cx="679272" cy="679272"/>
          </a:xfrm>
          <a:prstGeom prst="rect">
            <a:avLst/>
          </a:prstGeom>
        </p:spPr>
      </p:pic>
      <p:pic>
        <p:nvPicPr>
          <p:cNvPr id="9" name="Shape 922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084" y="1918285"/>
            <a:ext cx="817917" cy="9108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664913" y="2112846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py.plot_mpl</a:t>
            </a:r>
            <a:r>
              <a:rPr lang="en-US" b="1" dirty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i="1" dirty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i="1" dirty="0" err="1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mpl_fig</a:t>
            </a:r>
            <a:r>
              <a:rPr lang="en-US" i="1" dirty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47209" y="2402334"/>
            <a:ext cx="2465196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250" y="2942589"/>
            <a:ext cx="2998500" cy="8989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65" y="5128608"/>
            <a:ext cx="481868" cy="8240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85" y="4891240"/>
            <a:ext cx="2401984" cy="9607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941" y="4621887"/>
            <a:ext cx="1338072" cy="287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665" y="4045304"/>
            <a:ext cx="2763626" cy="75186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19887" y="3984032"/>
            <a:ext cx="26019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http://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help.plot.ly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/database-connectors/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9888" y="4706959"/>
            <a:ext cx="34628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formidable.com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/open-source/spectacle-editor/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9888" y="3214646"/>
            <a:ext cx="17876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plot.ly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/dashboards/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9887" y="2426060"/>
            <a:ext cx="16546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plot.ly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matplotlib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57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>
            <a:spLocks noGrp="1"/>
          </p:cNvSpPr>
          <p:nvPr>
            <p:ph type="title"/>
          </p:nvPr>
        </p:nvSpPr>
        <p:spPr>
          <a:xfrm>
            <a:off x="311700" y="1073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Getting more </a:t>
            </a:r>
            <a:r>
              <a:rPr lang="en" sz="3600" b="1" dirty="0"/>
              <a:t>help</a:t>
            </a:r>
            <a:r>
              <a:rPr lang="en" dirty="0"/>
              <a:t>...</a:t>
            </a:r>
          </a:p>
        </p:txBody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311700" y="1787162"/>
            <a:ext cx="8520600" cy="362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Check out the </a:t>
            </a:r>
            <a:r>
              <a:rPr lang="en" sz="2800" u="sng" dirty="0"/>
              <a:t>docs</a:t>
            </a:r>
            <a:r>
              <a:rPr lang="en-US" sz="2800" dirty="0"/>
              <a:t> for basics &amp; examples</a:t>
            </a:r>
            <a:r>
              <a:rPr lang="en" sz="2800" dirty="0"/>
              <a:t>...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	https://plot.ly/python</a:t>
            </a:r>
            <a:r>
              <a:rPr lang="en" sz="2400" dirty="0"/>
              <a:t>/</a:t>
            </a:r>
            <a:endParaRPr lang="en-US" sz="2400" dirty="0"/>
          </a:p>
          <a:p>
            <a:pPr lvl="0"/>
            <a:r>
              <a:rPr lang="en" sz="2800" dirty="0"/>
              <a:t>But </a:t>
            </a:r>
            <a:r>
              <a:rPr lang="en" sz="2800" dirty="0"/>
              <a:t>for more info, </a:t>
            </a:r>
            <a:r>
              <a:rPr lang="en-US" sz="2800" dirty="0"/>
              <a:t>use</a:t>
            </a:r>
            <a:r>
              <a:rPr lang="en" sz="2800" dirty="0"/>
              <a:t> </a:t>
            </a:r>
            <a:r>
              <a:rPr lang="en" sz="2800" dirty="0"/>
              <a:t>the </a:t>
            </a:r>
            <a:r>
              <a:rPr lang="en" sz="2800" u="sng" dirty="0" err="1"/>
              <a:t>docstrings</a:t>
            </a:r>
            <a:r>
              <a:rPr lang="en" sz="2800" dirty="0"/>
              <a:t>...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	Python: </a:t>
            </a:r>
            <a:r>
              <a:rPr lang="en" sz="2400" b="1" dirty="0"/>
              <a:t>help(</a:t>
            </a:r>
            <a:r>
              <a:rPr lang="en" sz="2400" i="1" dirty="0"/>
              <a:t>&lt;call&gt;</a:t>
            </a:r>
            <a:r>
              <a:rPr lang="en" sz="2400" b="1" dirty="0"/>
              <a:t>)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	</a:t>
            </a:r>
            <a:r>
              <a:rPr lang="en" sz="2400" dirty="0" err="1"/>
              <a:t>iPython</a:t>
            </a:r>
            <a:r>
              <a:rPr lang="en" sz="2400" dirty="0"/>
              <a:t>: </a:t>
            </a:r>
            <a:r>
              <a:rPr lang="en" sz="2400" b="1" i="1" dirty="0"/>
              <a:t>call</a:t>
            </a:r>
            <a:r>
              <a:rPr lang="en" sz="2400" b="1" dirty="0"/>
              <a:t>?</a:t>
            </a:r>
          </a:p>
          <a:p>
            <a:pPr lvl="0"/>
            <a:r>
              <a:rPr lang="en-US" sz="2800" dirty="0"/>
              <a:t>If you can’t figure it out, post to the </a:t>
            </a:r>
            <a:r>
              <a:rPr lang="en-US" sz="2800" u="sng" dirty="0"/>
              <a:t>f</a:t>
            </a:r>
            <a:r>
              <a:rPr lang="en" sz="2800" u="sng" dirty="0" err="1"/>
              <a:t>orums</a:t>
            </a:r>
            <a:r>
              <a:rPr lang="is-IS" sz="2800" dirty="0"/>
              <a:t>…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	http://</a:t>
            </a:r>
            <a:r>
              <a:rPr lang="en" sz="2400" dirty="0" err="1"/>
              <a:t>community.plot.ly</a:t>
            </a:r>
            <a:r>
              <a:rPr lang="en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70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76" y="605340"/>
            <a:ext cx="5725616" cy="62526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0340" y="-21514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r>
              <a:rPr lang="en-US" sz="36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</a:rPr>
              <a:t>Either Way:</a:t>
            </a:r>
            <a:r>
              <a:rPr lang="en-US" sz="36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 a Shameless Plug</a:t>
            </a:r>
          </a:p>
        </p:txBody>
      </p:sp>
    </p:spTree>
    <p:extLst>
      <p:ext uri="{BB962C8B-B14F-4D97-AF65-F5344CB8AC3E}">
        <p14:creationId xmlns:p14="http://schemas.microsoft.com/office/powerpoint/2010/main" val="3058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0" y="424425"/>
            <a:ext cx="9144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There’s Some Interesting Applications 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(like </a:t>
            </a:r>
            <a:r>
              <a:rPr lang="en-US" sz="1800" dirty="0">
                <a:solidFill>
                  <a:schemeClr val="tx1"/>
                </a:solidFill>
                <a:effectLst/>
              </a:rPr>
              <a:t>bulletproof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skin)</a:t>
            </a:r>
            <a:endParaRPr lang="e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spidergoat_trimm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795" y="2215906"/>
            <a:ext cx="4288311" cy="2412175"/>
          </a:xfrm>
          <a:prstGeom prst="rect">
            <a:avLst/>
          </a:prstGeom>
        </p:spPr>
      </p:pic>
      <p:pic>
        <p:nvPicPr>
          <p:cNvPr id="2" name="spidersilk_trimm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5597" y="2215906"/>
            <a:ext cx="4288311" cy="2412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550" y="5692974"/>
            <a:ext cx="1215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Spider goats</a:t>
            </a:r>
          </a:p>
        </p:txBody>
      </p:sp>
      <p:cxnSp>
        <p:nvCxnSpPr>
          <p:cNvPr id="6" name="Curved Connector 5"/>
          <p:cNvCxnSpPr>
            <a:stCxn id="5" idx="3"/>
            <a:endCxn id="4" idx="2"/>
          </p:cNvCxnSpPr>
          <p:nvPr/>
        </p:nvCxnSpPr>
        <p:spPr>
          <a:xfrm flipV="1">
            <a:off x="1478290" y="4628080"/>
            <a:ext cx="798660" cy="121878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62215" y="5692974"/>
            <a:ext cx="2813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skin cells </a:t>
            </a:r>
            <a:r>
              <a:rPr lang="en-US"/>
              <a:t>with spider silk</a:t>
            </a:r>
            <a:endParaRPr lang="en-US" dirty="0"/>
          </a:p>
        </p:txBody>
      </p:sp>
      <p:cxnSp>
        <p:nvCxnSpPr>
          <p:cNvPr id="11" name="Curved Connector 10"/>
          <p:cNvCxnSpPr>
            <a:stCxn id="10" idx="3"/>
            <a:endCxn id="2" idx="2"/>
          </p:cNvCxnSpPr>
          <p:nvPr/>
        </p:nvCxnSpPr>
        <p:spPr>
          <a:xfrm flipV="1">
            <a:off x="5776118" y="4628080"/>
            <a:ext cx="813635" cy="121878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80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5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7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8"/>
          <p:cNvSpPr txBox="1">
            <a:spLocks/>
          </p:cNvSpPr>
          <p:nvPr/>
        </p:nvSpPr>
        <p:spPr>
          <a:xfrm>
            <a:off x="-1" y="-6016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400" b="0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pPr algn="l">
              <a:buClr>
                <a:srgbClr val="FF0000"/>
              </a:buClr>
              <a:buSzPct val="25000"/>
            </a:pPr>
            <a:r>
              <a:rPr lang="en-US" sz="3600" b="1" dirty="0" smtClean="0">
                <a:ln w="6350">
                  <a:noFill/>
                </a:ln>
                <a:solidFill>
                  <a:srgbClr val="000000"/>
                </a:solidFill>
                <a:effectLst>
                  <a:glow rad="25400">
                    <a:schemeClr val="bg1">
                      <a:alpha val="71000"/>
                    </a:schemeClr>
                  </a:glow>
                </a:effectLst>
              </a:rPr>
              <a:t>Or Making Orange Soybean</a:t>
            </a:r>
            <a:endParaRPr lang="en-US" sz="3600" b="1" dirty="0">
              <a:ln w="6350">
                <a:noFill/>
              </a:ln>
              <a:solidFill>
                <a:srgbClr val="000000"/>
              </a:solidFill>
              <a:effectLst>
                <a:glow rad="25400">
                  <a:schemeClr val="bg1">
                    <a:alpha val="71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4578" y="649697"/>
            <a:ext cx="5654842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 algn="ctr">
              <a:buClr>
                <a:srgbClr val="FF0000"/>
              </a:buClr>
              <a:buSzPct val="25000"/>
            </a:pPr>
            <a:r>
              <a:rPr lang="en-US" sz="32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“Code-curious Biologist”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612" t="1449" r="1972" b="904"/>
          <a:stretch/>
        </p:blipFill>
        <p:spPr>
          <a:xfrm>
            <a:off x="830180" y="1724799"/>
            <a:ext cx="3296652" cy="50008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4956" y="2130547"/>
            <a:ext cx="5654842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 algn="ctr"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Carotenoid bioengineering</a:t>
            </a:r>
          </a:p>
          <a:p>
            <a:pPr algn="ctr"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effectLst/>
              </a:rPr>
              <a:t>Wayne Parrott Lab</a:t>
            </a:r>
          </a:p>
          <a:p>
            <a:pPr algn="ctr"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UGA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6242" y="440355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endParaRPr lang="en-US" sz="36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4956" y="4280962"/>
            <a:ext cx="5654842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 algn="ctr"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effectLst/>
              </a:rPr>
              <a:t>Engineering Biosensors</a:t>
            </a:r>
          </a:p>
          <a:p>
            <a:pPr algn="ctr"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effectLst/>
              </a:rPr>
              <a:t>Phytoremediation</a:t>
            </a:r>
            <a:endParaRPr lang="en-US" sz="28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  <a:p>
            <a:pPr algn="ctr"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effectLst/>
              </a:rPr>
              <a:t>Neal Stewart Lab</a:t>
            </a:r>
          </a:p>
          <a:p>
            <a:pPr algn="ctr"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UT (Knoxville, TN)</a:t>
            </a:r>
          </a:p>
        </p:txBody>
      </p:sp>
    </p:spTree>
    <p:extLst>
      <p:ext uri="{BB962C8B-B14F-4D97-AF65-F5344CB8AC3E}">
        <p14:creationId xmlns:p14="http://schemas.microsoft.com/office/powerpoint/2010/main" val="88339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8"/>
          <p:cNvSpPr txBox="1">
            <a:spLocks/>
          </p:cNvSpPr>
          <p:nvPr/>
        </p:nvSpPr>
        <p:spPr>
          <a:xfrm>
            <a:off x="-1" y="-6016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AA"/>
              </a:buClr>
              <a:buFont typeface="Calibri"/>
              <a:buNone/>
              <a:defRPr sz="4400" b="0" i="0" u="none" strike="noStrike" cap="none">
                <a:solidFill>
                  <a:srgbClr val="0098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pPr algn="l">
              <a:buClr>
                <a:srgbClr val="FF0000"/>
              </a:buClr>
              <a:buSzPct val="25000"/>
            </a:pPr>
            <a:r>
              <a:rPr lang="en-US" sz="3600" b="1" dirty="0" smtClean="0">
                <a:ln w="6350">
                  <a:noFill/>
                </a:ln>
                <a:solidFill>
                  <a:srgbClr val="000000"/>
                </a:solidFill>
                <a:effectLst>
                  <a:glow rad="25400">
                    <a:schemeClr val="bg1">
                      <a:alpha val="71000"/>
                    </a:schemeClr>
                  </a:glow>
                </a:effectLst>
              </a:rPr>
              <a:t>Or </a:t>
            </a:r>
            <a:r>
              <a:rPr lang="en-US" sz="3600" b="1" dirty="0" err="1" smtClean="0">
                <a:ln w="6350">
                  <a:noFill/>
                </a:ln>
                <a:solidFill>
                  <a:srgbClr val="000000"/>
                </a:solidFill>
                <a:effectLst>
                  <a:glow rad="25400">
                    <a:schemeClr val="bg1">
                      <a:alpha val="71000"/>
                    </a:schemeClr>
                  </a:glow>
                </a:effectLst>
              </a:rPr>
              <a:t>Biogasoline</a:t>
            </a:r>
            <a:r>
              <a:rPr lang="mr-IN" sz="3600" b="1" dirty="0" smtClean="0">
                <a:ln w="6350">
                  <a:noFill/>
                </a:ln>
                <a:solidFill>
                  <a:srgbClr val="000000"/>
                </a:solidFill>
                <a:effectLst>
                  <a:glow rad="25400">
                    <a:schemeClr val="bg1">
                      <a:alpha val="71000"/>
                    </a:schemeClr>
                  </a:glow>
                </a:effectLst>
              </a:rPr>
              <a:t>…</a:t>
            </a:r>
            <a:endParaRPr lang="en-US" sz="3600" b="1" dirty="0">
              <a:ln w="6350">
                <a:noFill/>
              </a:ln>
              <a:solidFill>
                <a:srgbClr val="000000"/>
              </a:solidFill>
              <a:effectLst>
                <a:glow rad="25400">
                  <a:schemeClr val="bg1">
                    <a:alpha val="71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6242" y="440355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>
              <a:buClr>
                <a:srgbClr val="FF0000"/>
              </a:buClr>
              <a:buSzPct val="25000"/>
            </a:pPr>
            <a:endParaRPr lang="en-US" sz="36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4956" y="5119122"/>
            <a:ext cx="5654842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 algn="ctr">
              <a:buClr>
                <a:srgbClr val="FF0000"/>
              </a:buClr>
              <a:buSzPct val="25000"/>
            </a:pPr>
            <a:endParaRPr lang="en-US" sz="2800" b="1" dirty="0" smtClean="0">
              <a:ln w="6350">
                <a:solidFill>
                  <a:schemeClr val="bg1">
                    <a:alpha val="81000"/>
                  </a:schemeClr>
                </a:solidFill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44578" y="5740250"/>
            <a:ext cx="5654842" cy="914400"/>
          </a:xfrm>
          <a:prstGeom prst="rect">
            <a:avLst/>
          </a:prstGeom>
          <a:noFill/>
          <a:ln>
            <a:noFill/>
          </a:ln>
        </p:spPr>
        <p:txBody>
          <a:bodyPr wrap="none" lIns="91425" tIns="45700" rIns="91425" bIns="45700" rtlCol="0" anchor="ctr" anchorCtr="0">
            <a:noAutofit/>
          </a:bodyPr>
          <a:lstStyle/>
          <a:p>
            <a:pPr algn="ctr">
              <a:buClr>
                <a:srgbClr val="FF0000"/>
              </a:buClr>
              <a:buSzPct val="25000"/>
            </a:pPr>
            <a:r>
              <a:rPr lang="en-US" sz="2800" b="1" dirty="0">
                <a:ln w="6350">
                  <a:solidFill>
                    <a:schemeClr val="bg1">
                      <a:alpha val="81000"/>
                    </a:schemeClr>
                  </a:solidFill>
                </a:ln>
              </a:rPr>
              <a:t>Fungible, Drop-In Ready </a:t>
            </a: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</a:rPr>
              <a:t>Advanced </a:t>
            </a:r>
            <a:r>
              <a:rPr lang="en-US" sz="2800" b="1" dirty="0">
                <a:ln w="6350">
                  <a:solidFill>
                    <a:schemeClr val="bg1">
                      <a:alpha val="81000"/>
                    </a:schemeClr>
                  </a:solidFill>
                </a:ln>
              </a:rPr>
              <a:t>Biofuels</a:t>
            </a:r>
          </a:p>
          <a:p>
            <a:pPr algn="ctr"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effectLst/>
              </a:rPr>
              <a:t>Neal Stewart Lab</a:t>
            </a:r>
          </a:p>
          <a:p>
            <a:pPr algn="ctr">
              <a:buClr>
                <a:srgbClr val="FF0000"/>
              </a:buClr>
              <a:buSzPct val="25000"/>
            </a:pPr>
            <a:r>
              <a:rPr lang="en-US" sz="2800" b="1" dirty="0" smtClean="0">
                <a:ln w="6350">
                  <a:solidFill>
                    <a:schemeClr val="bg1">
                      <a:alpha val="81000"/>
                    </a:schemeClr>
                  </a:solidFill>
                </a:ln>
                <a:solidFill>
                  <a:srgbClr val="000000"/>
                </a:solidFill>
                <a:effectLst/>
              </a:rPr>
              <a:t>UT (Knoxville, TN)</a:t>
            </a:r>
          </a:p>
        </p:txBody>
      </p:sp>
      <p:pic>
        <p:nvPicPr>
          <p:cNvPr id="13" name="A tree that grows petroleum Pittosporum resiniferum dried fruit bur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113" b="13116"/>
          <a:stretch/>
        </p:blipFill>
        <p:spPr>
          <a:xfrm>
            <a:off x="445168" y="787796"/>
            <a:ext cx="8187844" cy="45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9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00" y="-1958950"/>
            <a:ext cx="9144000" cy="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&gt;Human immunodeficiency virus 1 (HIV-1) (nc_001802.gbk, LOCUS: NC_001802, ACCESSION: NC_001802, VERSION: 1, v1), Location: 1000-9181 (length: 8182), Chromosome: 1, Strand: 1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TATTGCACCAGGCCAGATGAGAGAACCAAGGGGAAGTGACATAGCAGGAACTACTAGTACCCTTCAGGAACAAATAGGATGGATGACAAATAATCCACCTATCCCAGTAGGAGAAATTTATAAAAGATGGATAATCCTGGGATTAAATAAAATAGTAAGAATGTATAGCCCTACCAGCATTCTGGACATAAGACAAGGACCAAAGGAACCCTTTAGAGACTATGTAGACCGGTTCTATAAAACTCTAAGAGCCGAGCAAGCTTCACAGGAGGTAAAAAATTGGATGACAGAAACCTTGTTGGTCCAAAATGCGAACCCAGATTGTAAGACTATTTTAAAAGCATTGGGACCAGCGGCTACACTAGAAGAAATGATGACAGCATGTCAGGGAGTAGGAGGACCCGGCCATAAGGCAAGAGTTTTGGCTGAAGCAATGAGCCAAGTAACAAATTCAGCTACCATAATGATGCAGAGAGGCAATTTTAGGAACCAAAGAAAGATTGTTAAGTGTTTCAATTGTGGCAAAGAAGGGCACACAGCCAGAAATTGCAGGGCCCCTAGGAAAAAGGGCTGTTGGAAATGTGGAAAGGAAGGACACCAAATGAAAGATTGTACTGAGAGACAGGCTAATTTTTTAGGGAAGATCTGGCCTTCCTACAAGGGAAGGCCAGGGAATTTTCTTCAGAGCAGACCAGAGCCAACAGCCCCACCAGAAGAGAGCTTCAGGTCTGGGGTAGAGACAACAACTCCCCCTCAGAAGCAGGAGCCGATAGACAAGGAACTGTATCCTTTAACTTCCCTCAGGTCACTCTTTGGCAACGACCCCTCGTCACAATAAAGATAGGGGGGCAACTAAAGGAAGCTCTA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GATACAGGAGCAGATGATACAGTATTAGAAGAAATGAGTTTGCCAGGAAGATGGAAACCAAAAATGATAGGGGGAATTGGAGGTTTTATCAAAGTAAGACAGTATGATCAGATACTCATAGAAATCTGTGGACATAAAGCTATAGGTACAGTATTAGTAGGACCTACACCTGTCAACATAATTGGAAGAAATCTGTTGACTCAGATTGGTTGCACTTTAAATTTTCCCATTAGCCCTATTGAGACTGTACCAGTAAAATTAAAGCCAGGAATGGATGGCCCAAAAGTTAAACAATGGCCATTGACAGAAGAAAAATAAAAGCATTAGTAGAAATTTGTACAGAGATGGAAAAGGAAGGGAAAATTTCAAAAATTGGGCCTGAAAATCCATAC</a:t>
            </a:r>
            <a:endParaRPr lang="en" sz="20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AATACTCCAGTATTTGCCATAAAGAAAAAAGACAGTACTAAATGGAGAAAATTAGTAGATTTCAGAGAACTTAATAAGA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GAACTCAAGACTTCTGGGAAGTTCAATTAGGAATACCACATCCCGCAGGGTTAAAAAAGAAAAAATCAGTAACAGTACT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GGATGTGGGTGATGCATATTTTTCAGTTCCCTTAGATGAAGACTTCAGGAAGTATACTGCATTTACCATACCTAGTATA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AACAATGAGACACCAGGGATTAGATATCAGTACAATGTGCTTCCACAGGGATGGAAAGGATCACCAGCAATATTCCAAA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GTAGCATGACAAAAATCTTAGAGCCTTTTAGAAAACAAAATCCAGACATAGTTATCTATCAATACATGGATGATTTGTA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TGTAGGATCTGACTTAGAAATAGGGCAGCATAGAACAAAAATAGAGGAGCTGAGACAACATCTGTTGAGGTGGGGACTT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ACCACACCAGACAAAAAACATCAGAAAGAACCTCCATTCCTTTGGATGGGTTATGAACTCCATCCTGATAAATGGACAG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TACAGCCTATAGTGCTGCCAGAAAAAGACAGCTGGACTGTCAATGACATACAGAAGTTAGTGGGGAAATTGAATTGGGC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AAGTCAGATTTACCCAGGGATTAAAGTAAGGCAATTATGTAAACTCCTTAGAGGAACCAAAGCACTAACAGAAGTAATA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CCACTAACAGAAGAAGCAGAGCTAGAACTGGCAGAAAACAGAGAGATTCTAAAAGAACCAGTACATGGAGTGTATTATG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ACCCATCAAAAGACTTAATAGCAGAAATACAGAAGCAGGGGCAAGGCCAATGGACATATCAAATTTATCAAGAGCCATT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TAAAAATCTGAAAACAGGAAAATATGCAAGAATGAGGGGTGCCCACACTAATGATGTAAAACAATTAACAGAGGCAGTG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CAAAAAATAACCACAGAAAGCATAGTAATATGGGGAAAGACTCCTAAATTTAAACTGCCCATACAAAAGGAAACATGGG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AAACATGGTGGACAGAGTATTGGCAAGCCACCTGGATTCCTGAGTGGGAGTTTGTTAATACCCCTCCCTTAGTGAAATT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ATGGTACCAGTTAGAGAAAGAACCCATAGTAGGAGCAGAAACCTTCTATGTAGATGGGGCAGCTAACAGGGAGACTAAA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TTAGGAAAAGCAGGATATGTTACTAATAGAGGAAGACAAAAAGTTGTCACCCTAACTGACACAACAAATCAGAAGACTG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AGTTACAAGCAATTTATCTAGCTTTGCAGGATTCGGGATTAGAAGTAAACATAGTAACAGACTCACAATATGCATTAGG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AATCATTCAAGCACAACCAGATCAAAGTGAATCAGAGTTAGTCAATCAAATAATAGAGCAGTTAATAAAAAAGGAAAAG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GTCTATCTGGCATGGGTACCAGCACACAAAGGAATTGGAGGAAATGAACAAGTAGATAAATTAGTCAGTGCTGGAATCA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GGAAAGTACTATTTTTAGATGGAATAGATAAGGCCCAAGATGAACATGAGAAATATCACAGTAATTGGAGAGCAATGGC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TAGTGATTTTAACCTGCCACCTGTAGTAGCAAAAGAAATAGTAGCCAGCTGTGATAAATGTCAGCTAAAAGGAGAAGCC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ATGCATGGACAAGTAGACTGTAGTCCAGGAATATGGCAACTAGATTGTACACATTTAGAAGGAAAAGTTATCCTGGTAG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CAGTTCATGTAGCCAGTGGATATATAGAAGCAGAAGTTATTCCAGCAGAAACAGGGCAGGAAACAGCATATTTTCTTTT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AAAATTAGCAGGAAGATGGCCAGTAAAAACAATACATACTGACAATGGCAGCAATTTCACCGGTGCTACGGTTAGGGCC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GCCTGTTGGTGGGCGGGAATCAAGCAGGAATTTGGAATTCCCTACAATCCCCAAAGTCAAGGAGTAGTAGAATCTATGA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ATAAAGAATTAAAGAAAATTATAGGACAGGTAAGAGATCAGGCTGAACATCTTAAGACAGCAGTACAAATGGCAGTATT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CATCCACAATTTTAAAAGAAAAGGGGGGATTGGGGGGTACAGTGCAGGGGAAAGAATAGTAGACATAATAGCAACAGAC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ATACAAACTAAAGAATTACAAAAACAAATTACAAAAATTCAAAATTTTCGGGTTTATTACAGGGACAGCAGAAATCCAC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TTTGGAAAGGACCAGCAAAGCTCCTCTGGAAAGGTGAAGGGGCAGTAGTAATACAAGATAATAGTGACATAAAAGTAGT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GCCAAGAAGAAAAGCAAAGATCATTAGGGATTATGGAAAACAGATGGCAGGTGATGATTGTGTGGCAAGTAGACAGGAT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GAGGATTAGAACATGGAAAAGTTTAGTAAAACACCATATGTATGTTTCAGGGAAAGCTAGGGGATGGTTTTATAGACAT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CACTATGAAAGCCCTCATCCAAGAATAAGTTCAGAAGTACACATCCCACTAGGGGATGCTAGATTGGTAATAACAACAT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ATTGGGGTCTGCATACAGGAGAAAGAGACTGGCATTTGGGTCAGGGAGTCTCCATAGAATGGAGGAAAAAGAGATATAG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CACACAAGTAGACCCTGAACTAGCAGACCAACTAATTCATCTGTATTACTTTGACTGTTTTTCAGACTCTGCTATAAGA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AAGGCCTTATTAGGACACATAGTTAGCCCTAGGTGTGAATATCAAGCAGGACATAACAAGGTAGGATCTCTACAATACT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TGGCACTAGCAGCATTAATAACACCAAAAAAGATAAAGCCACCTTTGCCTAGTGTTACGAAACTGACAGAGGATAGATG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GAACAAGCCCCAGAAGACCAAGGGCCACAGAGGGAGCCACACAATGAATGGACACTAGAGCTTTTAGAGGAGCTTAAGA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ATGAAGCTGTTAGACATTTTCCTAGGATTTGGCTCCATGGCTTAGGGCAACATATCTATGAAACTTATGGGGATACTTG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GGCAGGAGTGGAAGCCATAATAAGAATTCTGCAACAACTGCTGTTTATCCATTTTCAGAATTGGGTGTCGACATAGCAG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AATAGGCGTTACTCGACAGAGGAGAGCAAGAAATGGAGCCAGTAGATCCTAGACTAGAGCCCTGGAAGCATCCAGGAAG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TCAGCCTAAAACTGCTTGTACCAATTGCTATTGTAAAAAGTGTTGCTTTCATTGCCAAGTTTGTTTCATAACAAAAGCC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TTAGGCATCTCCTATGGCAGGAAGAAGCGGAGACAGCGACGAAGAGCTCATCAGAACAGTCAGACTCATCAAGCTTCTC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TATCAAAGCAGTAAGTAGTACATGTAATGCAACCTATACCAATAGTAGCAATAGTAGCATTAGTAGTAGCAATAATAAT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AGCAATAGTTGTGTGGTCCATAGTAATCATAGAATATAGGAAAATATTAAGACAAAGAAAAATAGACAGGTTAATTGAT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AGACTAATAGAAAGAGCAGAAGACAGTGGCAATGAGAGTGAAGGAGAAATATCAGCACTTGTGGAGATGGGGGTGGAGA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TGGGGCACCATGCTCCTTGGGATGTTGATGATCTGTAGTGCTACAGAAAAATTGTGGGTCACAGTCTATTATGGGGTAC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CTGTGTGGAAGGAAGCAACCACCACTCTATTTTGTGCATCAGATGCTAAAGCATATGATACAGAGGTACATAATGTTTG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GGCCACACATGCCTGTGTACCCACAGACCCCAACCCACAAGAAGTAGTATTGGTAAATGTGACAGAAAATTTTAACATG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TGGAAAAATGACATGGTAGAACAGATGCATGAGGATATAATCAGTTTATGGGATCAAAGCCTAAAGCCATGTGTAAAAT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TAACCCCACTCTGTGTTAGTTTAAAGTGCACTGATTTGAAGAATGATACTAATACCAATAGTAGTAGCGGGAGAATGAT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AATGGAGAAAGGAGAGATAAAAAACTGCTCTTTCAATATCAGCACAAGCATAAGAGGTAAGGTGCAGAAAGAATATGCA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TTTTTTTATAAACTTGATATAATACCAATAGATAATGATACTACCAGCTATAAGTTGACAAGTTGTAACACCTCAGTCA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TTACACAGGCCTGTCCAAAGGTATCCTTTGAGCCAATTCCCATACATTATTGTGCCCCGGCTGGTTTTGCGATTCTAAA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ATGTAATAATAAGACGTTCAATGGAACAGGACCATGTACAAATGTCAGCACAGTACAATGTACACATGGAATTAGGCCA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GTAGTATCAACTCAACTGCTGTTAAATGGCAGTCTAGCAGAAGAAGAGGTAGTAATTAGATCTGTCAATTTCACGGACA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ATGCTAAAACCATAATAGTACAGCTGAACACATCTGTAGAAATTAATTGTACAAGACCCAACAACAATACAAGAAAAAG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AATCCGTATCCAGAGAGGACCAGGGAGAGCATTTGTTACAATAGGAAAAATAGGAAATATGAGACAAGCACATTGTAAC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ATTAGTAGAGCAAAATGGAATAACACTTTAAAACAGATAGCTAGCAAATTAAGAGAACAATTTGGAAATAATAAAACAA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TAATCTTTAAGCAATCCTCAGGAGGGGACCCAGAAATTGTAACGCACAGTTTTAATTGTGGAGGGGAATTTTTCTACTG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TAATTCAACACAACTGTTTAATAGTACTTGGTTTAATAGTACTTGGAGTACTGAAGGGTCAAATAACACTGAAGGAAGT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GACACAATCACCCTCCCATGCAGAATAAAACAAATTATAAACATGTGGCAGAAAGTAGGAAAAGCAATGTATGCCCCTC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CCATCAGTGGACAAATTAGATGTTCATCAAATATTACAGGGCTGCTATTAACAAGAGATGGTGGTAATAGCAACAATGA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GTCCGAGATCTTCAGACCTGGAGGAGGAGATATGAGGGACAATTGGAGAAGTGAATTATATAAATATAAAGTAGTAAAA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ATTGAACCATTAGGAGTAGCACCCACCAAGGCAAAGAGAAGAGTGGTGCAGAGAGAAAAAAGAGCAGTGGGAATAGGAG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CTTTGTTCCTTGGGTTCTTGGGAGCAGCAGGAAGCACTATGGGCGCAGCCTCAATGACGCTGACGGTACAGGCCAGACA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ATTATTGTCTGGTATAGTGCAGCAGCAGAACAATTTGCTGAGGGCTATTGAGGCGCAACAGCATCTGTTGCAACTCACA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GTCTGGGGCATCAAGCAGCTCCAGGCAAGAATCCTGGCTGTGGAAAGATACCTAAAGGATCAACAGCTCCTGGGGATTT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GGGGTTGCTCTGGAAAACTCATTTGCACCACTGCTGTGCCTTGGAATGCTAGTTGGAGTAATAAATCTCTGGAACAGAT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TTGGAATCACACGACCTGGATGGAGTGGGACAGAGAAATTAACAATTACACAAGCTTAATACACTCCTTAATTGAAGAA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TCGCAAAACCAGCAAGAAAAGAATGAACAAGAATTATTGGAATTAGATAAATGGGCAAGTTTGTGGAATTGGTTTAACA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TAACAAATTGGCTGTGGTATATAAAATTATTCATAATGATAGTAGGAGGCTTGGTAGGTTTAAGAATAGTTTTTGCTGT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ACTTTCTATAGTGAATAGAGTTAGGCAGGGATATTCACCATTATCGTTTCAGACCCACCTCCCAACCCCGAGGGGACCC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GACAGGCCCGAAGGAATAGAAGAAGAAGGTGGAGAGAGAGACAGAGACAGATCCATTCGATTAGTGAACGGATCCTTGG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CACTTATCTGGGACGATCTGCGGAGCCTGTGCCTCTTCAGCTACCACCGCTTGAGAGACTTACTCTTGATTGTAACGAG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GATTGTGGAACTTCTGGGACGCAGGGGGTGGGAAGCCCTCAAATATTGGTGGAATCTCCTACAGTATTGGAGTCAGGAA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CTAAAGAATAGTGCTGTTAGCTTGCTCAATGCCACAGCCATAGCAGTAGCTGAGGGGACAGATAGGGTTATAGAAGTAG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TACAAGGAGCTTGTAGAGCTATTCGCCACATACCTAGAAGAATAAGACAGGGCTTGGAAAGGATTTTGCTATAAGATGG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GTGGCAAGTGGTCAAAAAGTAGTGTGATTGGATGGCCTACTGTAAGGGAAAGAATGAGACGAGCTGAGCCAGCAGCAGA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TAGGGTGGGAGCAGCATCTCGAGACCTGGAAAAACATGGAGCAATCACAAGTAGCAATACAGCAGCTACCAATGCTGCT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TGTGCCTGGCTAGAAGCACAAGAGGAGGAGGAGGTGGGTTTTCCAGTCACACCTCAGGTACCTTTAAGACCAATGACTT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ACAAGGCAGCTGTAGATCTTAGCCACTTTTTAAAAGAAAAGGGGGGACTGGAAGGGCTAATTCACTCCCAAAGAAGACA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AGATATCCTTGATCTGTGGATCTACCACACACAAGGCTACTTCCCTGATTAGCAGAACTACACACCAGGGCCAGGGGTC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AGATATCCACTGACCTTTGGATGGTGCTACAAGCTAGTACCAGTTGAGCCAGATAAGATAGAAGAGGCCAATAAAGGAG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AGAACACCAGCTTGTTACACCCTGTGAGCCTGCATGGGATGGATGACCCGGAGAGAGAAGTGTTAGAGTGGAGGTTTGA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CAGCCGCCTAGCATTTCATCACGTGGCCCGAGAGCTGCATCCGGAGTACTTCAAGAACTGCTGACATCGAGCTTGCTAC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AAGGGACTTTCCGCTGGGGACTTTCCAGGGAGGCGTGGCCTGGGCGGGACTGGGGAGTGGCGAGCCCTCAGATCCTGCA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TATAAGCAGCTGCTTTTTGCCTGTACTGGGTCTCTCTGGTTAGACCAGATCTGAGCCTGGGAGCTCTCTGGCTAACTAG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" sz="20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GGAACCCACTGCTTAAGCCTCAATAAAGCTTGCCTTGAGTGCTTC</a:t>
            </a:r>
          </a:p>
          <a:p>
            <a:endParaRPr dirty="0"/>
          </a:p>
        </p:txBody>
      </p:sp>
      <p:sp>
        <p:nvSpPr>
          <p:cNvPr id="130" name="Shape 130"/>
          <p:cNvSpPr txBox="1"/>
          <p:nvPr/>
        </p:nvSpPr>
        <p:spPr>
          <a:xfrm>
            <a:off x="1259341" y="2065076"/>
            <a:ext cx="6625321" cy="17605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5500" dirty="0">
                <a:solidFill>
                  <a:srgbClr val="011993"/>
                </a:solidFill>
              </a:rPr>
              <a:t>And it’s all right here</a:t>
            </a:r>
          </a:p>
          <a:p>
            <a:pPr algn="ctr"/>
            <a:r>
              <a:rPr lang="en-US" sz="4800" dirty="0">
                <a:solidFill>
                  <a:srgbClr val="011993"/>
                </a:solidFill>
              </a:rPr>
              <a:t>(somewhere)</a:t>
            </a:r>
            <a:endParaRPr lang="en" sz="4800" dirty="0">
              <a:solidFill>
                <a:srgbClr val="0119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9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8735" y="4895031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9317" y="4878933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RNA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5967" y="4890158"/>
            <a:ext cx="16417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Protein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885816" y="5054297"/>
            <a:ext cx="609607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/>
          <p:cNvSpPr txBox="1"/>
          <p:nvPr/>
        </p:nvSpPr>
        <p:spPr>
          <a:xfrm>
            <a:off x="606488" y="4487462"/>
            <a:ext cx="14863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Genomics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50452" y="4500293"/>
            <a:ext cx="1906291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b="1" dirty="0" err="1"/>
              <a:t>Transcriptomics</a:t>
            </a:r>
            <a:endParaRPr lang="en-US" sz="1725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52074" y="4497390"/>
            <a:ext cx="16498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Proteomics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3606397" y="5054297"/>
            <a:ext cx="645676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/>
          <p:cNvSpPr txBox="1"/>
          <p:nvPr/>
        </p:nvSpPr>
        <p:spPr>
          <a:xfrm>
            <a:off x="6345772" y="4895031"/>
            <a:ext cx="237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Metabolite</a:t>
            </a:r>
            <a:endParaRPr lang="en-US" sz="3300" b="1" dirty="0"/>
          </a:p>
        </p:txBody>
      </p:sp>
      <p:sp>
        <p:nvSpPr>
          <p:cNvPr id="46" name="Right Arrow 45"/>
          <p:cNvSpPr/>
          <p:nvPr/>
        </p:nvSpPr>
        <p:spPr>
          <a:xfrm>
            <a:off x="5901657" y="5054297"/>
            <a:ext cx="440222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TextBox 13"/>
          <p:cNvSpPr txBox="1"/>
          <p:nvPr/>
        </p:nvSpPr>
        <p:spPr>
          <a:xfrm>
            <a:off x="1516730" y="124872"/>
            <a:ext cx="6444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Welcome to the Data Revolution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26346" y="1615732"/>
            <a:ext cx="7490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Genetics + Environment = “Phenotype”</a:t>
            </a:r>
            <a:endParaRPr lang="en-US" sz="3300" b="1" dirty="0"/>
          </a:p>
        </p:txBody>
      </p:sp>
      <p:sp>
        <p:nvSpPr>
          <p:cNvPr id="3" name="Right Brace 2"/>
          <p:cNvSpPr/>
          <p:nvPr/>
        </p:nvSpPr>
        <p:spPr>
          <a:xfrm rot="16200000">
            <a:off x="4383143" y="294494"/>
            <a:ext cx="376518" cy="7585335"/>
          </a:xfrm>
          <a:prstGeom prst="rightBrace">
            <a:avLst>
              <a:gd name="adj1" fmla="val 8333"/>
              <a:gd name="adj2" fmla="val 5106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602504" y="3188146"/>
            <a:ext cx="2252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“Genetics”</a:t>
            </a:r>
            <a:endParaRPr lang="en-US" sz="3300" b="1" dirty="0"/>
          </a:p>
        </p:txBody>
      </p:sp>
    </p:spTree>
    <p:extLst>
      <p:ext uri="{BB962C8B-B14F-4D97-AF65-F5344CB8AC3E}">
        <p14:creationId xmlns:p14="http://schemas.microsoft.com/office/powerpoint/2010/main" val="80732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583" y="3133474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DNA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4165" y="3117376"/>
            <a:ext cx="11031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RNA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0815" y="3128601"/>
            <a:ext cx="164179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Protein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670664" y="3292740"/>
            <a:ext cx="609607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/>
          <p:cNvSpPr txBox="1"/>
          <p:nvPr/>
        </p:nvSpPr>
        <p:spPr>
          <a:xfrm>
            <a:off x="391336" y="2725905"/>
            <a:ext cx="14863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</a:rPr>
              <a:t>Genomics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5300" y="2738736"/>
            <a:ext cx="1906291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b="1" dirty="0" err="1"/>
              <a:t>Transcriptomics</a:t>
            </a:r>
            <a:endParaRPr lang="en-US" sz="1725" b="1" dirty="0"/>
          </a:p>
        </p:txBody>
      </p:sp>
      <p:cxnSp>
        <p:nvCxnSpPr>
          <p:cNvPr id="16" name="Curved Connector 15"/>
          <p:cNvCxnSpPr>
            <a:stCxn id="6" idx="2"/>
            <a:endCxn id="5" idx="2"/>
          </p:cNvCxnSpPr>
          <p:nvPr/>
        </p:nvCxnSpPr>
        <p:spPr>
          <a:xfrm rot="5400000" flipH="1">
            <a:off x="3843124" y="2710177"/>
            <a:ext cx="11225" cy="2025955"/>
          </a:xfrm>
          <a:prstGeom prst="curvedConnector3">
            <a:avLst>
              <a:gd name="adj1" fmla="val -8246922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2"/>
            <a:endCxn id="4" idx="2"/>
          </p:cNvCxnSpPr>
          <p:nvPr/>
        </p:nvCxnSpPr>
        <p:spPr>
          <a:xfrm rot="5400000">
            <a:off x="2986010" y="1857934"/>
            <a:ext cx="4873" cy="3746537"/>
          </a:xfrm>
          <a:prstGeom prst="curvedConnector3">
            <a:avLst>
              <a:gd name="adj1" fmla="val 25599425"/>
            </a:avLst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6922" y="2735833"/>
            <a:ext cx="16498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Proteomics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3391245" y="3292740"/>
            <a:ext cx="645676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TextBox 31"/>
          <p:cNvSpPr txBox="1"/>
          <p:nvPr/>
        </p:nvSpPr>
        <p:spPr>
          <a:xfrm>
            <a:off x="6130620" y="3133474"/>
            <a:ext cx="23705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Metabolite</a:t>
            </a:r>
            <a:endParaRPr lang="en-US" sz="3300" b="1" dirty="0"/>
          </a:p>
        </p:txBody>
      </p:sp>
      <p:sp>
        <p:nvSpPr>
          <p:cNvPr id="46" name="Right Arrow 45"/>
          <p:cNvSpPr/>
          <p:nvPr/>
        </p:nvSpPr>
        <p:spPr>
          <a:xfrm>
            <a:off x="5686505" y="3292740"/>
            <a:ext cx="440222" cy="2946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TextBox 13"/>
          <p:cNvSpPr txBox="1"/>
          <p:nvPr/>
        </p:nvSpPr>
        <p:spPr>
          <a:xfrm>
            <a:off x="2791705" y="165731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“Textbook Biology”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2541" y="609897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/>
              <a:t>Challenge</a:t>
            </a:r>
            <a:r>
              <a:rPr lang="en-US" sz="1800" b="1" smtClean="0">
                <a:sym typeface="Wingdings"/>
              </a:rPr>
              <a:t>: </a:t>
            </a:r>
            <a:r>
              <a:rPr lang="en-US" sz="1800" b="1" dirty="0">
                <a:sym typeface="Wingdings"/>
              </a:rPr>
              <a:t>integrate all the </a:t>
            </a:r>
            <a:r>
              <a:rPr lang="en-US" sz="1800" b="1" dirty="0">
                <a:solidFill>
                  <a:srgbClr val="C00000"/>
                </a:solidFill>
                <a:sym typeface="Wingdings"/>
              </a:rPr>
              <a:t>genome</a:t>
            </a:r>
            <a:r>
              <a:rPr lang="en-US" sz="1800" b="1" dirty="0">
                <a:sym typeface="Wingdings"/>
              </a:rPr>
              <a:t> data with other data types</a:t>
            </a:r>
            <a:endParaRPr lang="en-US" sz="1800" dirty="0"/>
          </a:p>
        </p:txBody>
      </p:sp>
      <p:pic>
        <p:nvPicPr>
          <p:cNvPr id="17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031" y="6251238"/>
            <a:ext cx="9144000" cy="59701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9" name="Right Brace 18"/>
          <p:cNvSpPr/>
          <p:nvPr/>
        </p:nvSpPr>
        <p:spPr>
          <a:xfrm rot="16200000">
            <a:off x="4167991" y="-1434956"/>
            <a:ext cx="376518" cy="7585335"/>
          </a:xfrm>
          <a:prstGeom prst="rightBrace">
            <a:avLst>
              <a:gd name="adj1" fmla="val 8333"/>
              <a:gd name="adj2" fmla="val 51064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87352" y="1458696"/>
            <a:ext cx="2252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smtClean="0"/>
              <a:t>“Genetics”</a:t>
            </a:r>
            <a:endParaRPr lang="en-US" sz="3300" b="1" dirty="0"/>
          </a:p>
        </p:txBody>
      </p:sp>
    </p:spTree>
    <p:extLst>
      <p:ext uri="{BB962C8B-B14F-4D97-AF65-F5344CB8AC3E}">
        <p14:creationId xmlns:p14="http://schemas.microsoft.com/office/powerpoint/2010/main" val="8867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Verse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lIns="91425" tIns="45700" rIns="91425" bIns="45700" anchor="ctr" anchorCtr="0">
        <a:noAutofit/>
      </a:bodyPr>
      <a:lstStyle>
        <a:defPPr>
          <a:buClr>
            <a:srgbClr val="FF0000"/>
          </a:buClr>
          <a:buSzPct val="25000"/>
          <a:defRPr sz="3600" b="1" dirty="0" smtClean="0">
            <a:ln w="6350">
              <a:solidFill>
                <a:schemeClr val="bg1">
                  <a:alpha val="81000"/>
                </a:schemeClr>
              </a:solidFill>
            </a:ln>
            <a:solidFill>
              <a:srgbClr val="000000"/>
            </a:solidFill>
            <a:effectLst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3326</TotalTime>
  <Words>1354</Words>
  <Application>Microsoft Macintosh PowerPoint</Application>
  <PresentationFormat>On-screen Show (4:3)</PresentationFormat>
  <Paragraphs>389</Paragraphs>
  <Slides>36</Slides>
  <Notes>25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Courier New</vt:lpstr>
      <vt:lpstr>Effra</vt:lpstr>
      <vt:lpstr>Helvetica Neue</vt:lpstr>
      <vt:lpstr>Times New Roman</vt:lpstr>
      <vt:lpstr>Wingdings</vt:lpstr>
      <vt:lpstr>Arial</vt:lpstr>
      <vt:lpstr>CyVerse_Slides</vt:lpstr>
      <vt:lpstr>PowerPoint Presentation</vt:lpstr>
      <vt:lpstr>Bio-micromachines (Proteins)  Do All Kinds of Things (and biology did it first)</vt:lpstr>
      <vt:lpstr>And That’s Just Inside One Cell</vt:lpstr>
      <vt:lpstr>And There’s Some Interesting Applications (like bulletproof skin)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that’s just one cell…</vt:lpstr>
      <vt:lpstr>Trillions of Your Cells + Trillions of Microbes</vt:lpstr>
      <vt:lpstr>Embrace the chaos! The effort is worth it…</vt:lpstr>
      <vt:lpstr>Sign up for </vt:lpstr>
      <vt:lpstr>PowerPoint Presentation</vt:lpstr>
      <vt:lpstr>PowerPoint Presentation</vt:lpstr>
      <vt:lpstr>PowerPoint Presentation</vt:lpstr>
      <vt:lpstr>PowerPoint Presentation</vt:lpstr>
      <vt:lpstr>We’ve Come a Long Way</vt:lpstr>
      <vt:lpstr>Example #1: Synteny Plots</vt:lpstr>
      <vt:lpstr>Example #2: Fractionation Bias</vt:lpstr>
      <vt:lpstr>3D Data Visualization</vt:lpstr>
      <vt:lpstr>PowerPoint Presentation</vt:lpstr>
      <vt:lpstr>PowerPoint Presentation</vt:lpstr>
      <vt:lpstr>Getting Started with Plot.ly</vt:lpstr>
      <vt:lpstr>What IS Plot.ly?</vt:lpstr>
      <vt:lpstr>Step 1: Install Plotly Python Package</vt:lpstr>
      <vt:lpstr>Step 2: Setup your API keys</vt:lpstr>
      <vt:lpstr>Step 3: Compose a Plot</vt:lpstr>
      <vt:lpstr>Step 4: Let’s Plot!!</vt:lpstr>
      <vt:lpstr>Online vs Offline Plotting</vt:lpstr>
      <vt:lpstr>Other Features &amp; Benefits of Plotly</vt:lpstr>
      <vt:lpstr>Getting more help...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Genomics Workflows</dc:title>
  <cp:lastModifiedBy>Microsoft Office User</cp:lastModifiedBy>
  <cp:revision>46</cp:revision>
  <dcterms:modified xsi:type="dcterms:W3CDTF">2017-03-24T23:10:33Z</dcterms:modified>
</cp:coreProperties>
</file>